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70" r:id="rId3"/>
    <p:sldId id="269" r:id="rId4"/>
    <p:sldId id="271" r:id="rId5"/>
    <p:sldId id="259" r:id="rId6"/>
    <p:sldId id="264" r:id="rId7"/>
    <p:sldId id="273" r:id="rId8"/>
    <p:sldId id="265" r:id="rId9"/>
    <p:sldId id="274" r:id="rId10"/>
    <p:sldId id="263" r:id="rId11"/>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365" cy="496650"/>
          </a:xfrm>
          <a:prstGeom prst="rect">
            <a:avLst/>
          </a:prstGeom>
        </p:spPr>
        <p:txBody>
          <a:bodyPr vert="horz" lIns="91111" tIns="45555" rIns="91111" bIns="45555" rtlCol="0"/>
          <a:lstStyle>
            <a:lvl1pPr algn="l">
              <a:defRPr sz="1200"/>
            </a:lvl1pPr>
          </a:lstStyle>
          <a:p>
            <a:endParaRPr lang="en-US"/>
          </a:p>
        </p:txBody>
      </p:sp>
      <p:sp>
        <p:nvSpPr>
          <p:cNvPr id="3" name="Date Placeholder 2"/>
          <p:cNvSpPr>
            <a:spLocks noGrp="1"/>
          </p:cNvSpPr>
          <p:nvPr>
            <p:ph type="dt" sz="quarter" idx="1"/>
          </p:nvPr>
        </p:nvSpPr>
        <p:spPr>
          <a:xfrm>
            <a:off x="3830223" y="0"/>
            <a:ext cx="2929365" cy="496650"/>
          </a:xfrm>
          <a:prstGeom prst="rect">
            <a:avLst/>
          </a:prstGeom>
        </p:spPr>
        <p:txBody>
          <a:bodyPr vert="horz" lIns="91111" tIns="45555" rIns="91111" bIns="45555" rtlCol="0"/>
          <a:lstStyle>
            <a:lvl1pPr algn="r">
              <a:defRPr sz="1200"/>
            </a:lvl1pPr>
          </a:lstStyle>
          <a:p>
            <a:fld id="{E3B4DAEB-CFD6-4BF5-BE21-3DB41590AC47}" type="datetimeFigureOut">
              <a:rPr lang="en-US" smtClean="0"/>
              <a:pPr/>
              <a:t>9/3/2014</a:t>
            </a:fld>
            <a:endParaRPr lang="en-US"/>
          </a:p>
        </p:txBody>
      </p:sp>
      <p:sp>
        <p:nvSpPr>
          <p:cNvPr id="4" name="Footer Placeholder 3"/>
          <p:cNvSpPr>
            <a:spLocks noGrp="1"/>
          </p:cNvSpPr>
          <p:nvPr>
            <p:ph type="ftr" sz="quarter" idx="2"/>
          </p:nvPr>
        </p:nvSpPr>
        <p:spPr>
          <a:xfrm>
            <a:off x="0" y="9444277"/>
            <a:ext cx="2929365" cy="496650"/>
          </a:xfrm>
          <a:prstGeom prst="rect">
            <a:avLst/>
          </a:prstGeom>
        </p:spPr>
        <p:txBody>
          <a:bodyPr vert="horz" lIns="91111" tIns="45555" rIns="91111" bIns="45555" rtlCol="0" anchor="b"/>
          <a:lstStyle>
            <a:lvl1pPr algn="l">
              <a:defRPr sz="1200"/>
            </a:lvl1pPr>
          </a:lstStyle>
          <a:p>
            <a:endParaRPr lang="en-US"/>
          </a:p>
        </p:txBody>
      </p:sp>
      <p:sp>
        <p:nvSpPr>
          <p:cNvPr id="5" name="Slide Number Placeholder 4"/>
          <p:cNvSpPr>
            <a:spLocks noGrp="1"/>
          </p:cNvSpPr>
          <p:nvPr>
            <p:ph type="sldNum" sz="quarter" idx="3"/>
          </p:nvPr>
        </p:nvSpPr>
        <p:spPr>
          <a:xfrm>
            <a:off x="3830223" y="9444277"/>
            <a:ext cx="2929365" cy="496650"/>
          </a:xfrm>
          <a:prstGeom prst="rect">
            <a:avLst/>
          </a:prstGeom>
        </p:spPr>
        <p:txBody>
          <a:bodyPr vert="horz" lIns="91111" tIns="45555" rIns="91111" bIns="45555" rtlCol="0" anchor="b"/>
          <a:lstStyle>
            <a:lvl1pPr algn="r">
              <a:defRPr sz="1200"/>
            </a:lvl1pPr>
          </a:lstStyle>
          <a:p>
            <a:fld id="{321E2073-B367-4373-8A55-89E655548B52}" type="slidenum">
              <a:rPr lang="en-US" smtClean="0"/>
              <a:pPr/>
              <a:t>‹#›</a:t>
            </a:fld>
            <a:endParaRPr lang="en-US"/>
          </a:p>
        </p:txBody>
      </p:sp>
    </p:spTree>
    <p:extLst>
      <p:ext uri="{BB962C8B-B14F-4D97-AF65-F5344CB8AC3E}">
        <p14:creationId xmlns:p14="http://schemas.microsoft.com/office/powerpoint/2010/main" val="644833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3DCFCA19-DDAA-4EAB-ABC4-66E0A223F9FB}" type="datetimeFigureOut">
              <a:rPr lang="en-IN" smtClean="0"/>
              <a:t>03-09-2014</a:t>
            </a:fld>
            <a:endParaRPr lang="en-IN"/>
          </a:p>
        </p:txBody>
      </p:sp>
      <p:sp>
        <p:nvSpPr>
          <p:cNvPr id="4" name="Slide Image Placeholder 3"/>
          <p:cNvSpPr>
            <a:spLocks noGrp="1" noRot="1" noChangeAspect="1"/>
          </p:cNvSpPr>
          <p:nvPr>
            <p:ph type="sldImg" idx="2"/>
          </p:nvPr>
        </p:nvSpPr>
        <p:spPr>
          <a:xfrm>
            <a:off x="1143000" y="1243013"/>
            <a:ext cx="4475163" cy="33559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2F5505B5-7D9E-4FAE-B86E-4598C9DDCBB2}" type="slidenum">
              <a:rPr lang="en-IN" smtClean="0"/>
              <a:t>‹#›</a:t>
            </a:fld>
            <a:endParaRPr lang="en-IN"/>
          </a:p>
        </p:txBody>
      </p:sp>
    </p:spTree>
    <p:extLst>
      <p:ext uri="{BB962C8B-B14F-4D97-AF65-F5344CB8AC3E}">
        <p14:creationId xmlns:p14="http://schemas.microsoft.com/office/powerpoint/2010/main" val="140641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F5505B5-7D9E-4FAE-B86E-4598C9DDCBB2}" type="slidenum">
              <a:rPr lang="en-IN" smtClean="0"/>
              <a:t>7</a:t>
            </a:fld>
            <a:endParaRPr lang="en-IN"/>
          </a:p>
        </p:txBody>
      </p:sp>
    </p:spTree>
    <p:extLst>
      <p:ext uri="{BB962C8B-B14F-4D97-AF65-F5344CB8AC3E}">
        <p14:creationId xmlns:p14="http://schemas.microsoft.com/office/powerpoint/2010/main" val="2004053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F5505B5-7D9E-4FAE-B86E-4598C9DDCBB2}" type="slidenum">
              <a:rPr lang="en-IN" smtClean="0"/>
              <a:t>9</a:t>
            </a:fld>
            <a:endParaRPr lang="en-IN"/>
          </a:p>
        </p:txBody>
      </p:sp>
    </p:spTree>
    <p:extLst>
      <p:ext uri="{BB962C8B-B14F-4D97-AF65-F5344CB8AC3E}">
        <p14:creationId xmlns:p14="http://schemas.microsoft.com/office/powerpoint/2010/main" val="1405856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AAB937-39BD-4BF7-B836-7897E1839F78}" type="datetime1">
              <a:rPr lang="en-US" smtClean="0"/>
              <a:t>9/3/2014</a:t>
            </a:fld>
            <a:endParaRPr lang="en-US"/>
          </a:p>
        </p:txBody>
      </p:sp>
      <p:sp>
        <p:nvSpPr>
          <p:cNvPr id="5" name="Footer Placeholder 4"/>
          <p:cNvSpPr>
            <a:spLocks noGrp="1"/>
          </p:cNvSpPr>
          <p:nvPr>
            <p:ph type="ftr" sz="quarter" idx="11"/>
          </p:nvPr>
        </p:nvSpPr>
        <p:spPr/>
        <p:txBody>
          <a:bodyPr/>
          <a:lstStyle/>
          <a:p>
            <a:r>
              <a:rPr lang="en-IN" smtClean="0"/>
              <a:t>Comptroller and Auditor General of India</a:t>
            </a:r>
            <a:endParaRPr lang="en-US"/>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FAB05-7789-4760-9190-468B707C7299}" type="datetime1">
              <a:rPr lang="en-US" smtClean="0"/>
              <a:t>9/3/2014</a:t>
            </a:fld>
            <a:endParaRPr lang="en-US"/>
          </a:p>
        </p:txBody>
      </p:sp>
      <p:sp>
        <p:nvSpPr>
          <p:cNvPr id="5" name="Footer Placeholder 4"/>
          <p:cNvSpPr>
            <a:spLocks noGrp="1"/>
          </p:cNvSpPr>
          <p:nvPr>
            <p:ph type="ftr" sz="quarter" idx="11"/>
          </p:nvPr>
        </p:nvSpPr>
        <p:spPr/>
        <p:txBody>
          <a:bodyPr/>
          <a:lstStyle/>
          <a:p>
            <a:r>
              <a:rPr lang="en-IN" smtClean="0"/>
              <a:t>Comptroller and Auditor General of India</a:t>
            </a:r>
            <a:endParaRPr lang="en-US"/>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C5B58-7877-4743-BA60-7754150EA1F3}" type="datetime1">
              <a:rPr lang="en-US" smtClean="0"/>
              <a:t>9/3/2014</a:t>
            </a:fld>
            <a:endParaRPr lang="en-US"/>
          </a:p>
        </p:txBody>
      </p:sp>
      <p:sp>
        <p:nvSpPr>
          <p:cNvPr id="5" name="Footer Placeholder 4"/>
          <p:cNvSpPr>
            <a:spLocks noGrp="1"/>
          </p:cNvSpPr>
          <p:nvPr>
            <p:ph type="ftr" sz="quarter" idx="11"/>
          </p:nvPr>
        </p:nvSpPr>
        <p:spPr/>
        <p:txBody>
          <a:bodyPr/>
          <a:lstStyle/>
          <a:p>
            <a:r>
              <a:rPr lang="en-IN" smtClean="0"/>
              <a:t>Comptroller and Auditor General of India</a:t>
            </a:r>
            <a:endParaRPr lang="en-US"/>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73D05-2AA5-4322-A79A-92332A76ADC3}" type="datetime1">
              <a:rPr lang="en-US" smtClean="0"/>
              <a:t>9/3/2014</a:t>
            </a:fld>
            <a:endParaRPr lang="en-US"/>
          </a:p>
        </p:txBody>
      </p:sp>
      <p:sp>
        <p:nvSpPr>
          <p:cNvPr id="5" name="Footer Placeholder 4"/>
          <p:cNvSpPr>
            <a:spLocks noGrp="1"/>
          </p:cNvSpPr>
          <p:nvPr>
            <p:ph type="ftr" sz="quarter" idx="11"/>
          </p:nvPr>
        </p:nvSpPr>
        <p:spPr/>
        <p:txBody>
          <a:bodyPr/>
          <a:lstStyle/>
          <a:p>
            <a:r>
              <a:rPr lang="en-IN" smtClean="0"/>
              <a:t>Comptroller and Auditor General of India</a:t>
            </a:r>
            <a:endParaRPr lang="en-US"/>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C99A5-D89F-48D2-B9DE-0730EE491A58}" type="datetime1">
              <a:rPr lang="en-US" smtClean="0"/>
              <a:t>9/3/2014</a:t>
            </a:fld>
            <a:endParaRPr lang="en-US"/>
          </a:p>
        </p:txBody>
      </p:sp>
      <p:sp>
        <p:nvSpPr>
          <p:cNvPr id="5" name="Footer Placeholder 4"/>
          <p:cNvSpPr>
            <a:spLocks noGrp="1"/>
          </p:cNvSpPr>
          <p:nvPr>
            <p:ph type="ftr" sz="quarter" idx="11"/>
          </p:nvPr>
        </p:nvSpPr>
        <p:spPr/>
        <p:txBody>
          <a:bodyPr/>
          <a:lstStyle/>
          <a:p>
            <a:r>
              <a:rPr lang="en-IN" smtClean="0"/>
              <a:t>Comptroller and Auditor General of India</a:t>
            </a:r>
            <a:endParaRPr lang="en-US"/>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798D4B-A454-4FA9-9312-E39DDA15684F}" type="datetime1">
              <a:rPr lang="en-US" smtClean="0"/>
              <a:t>9/3/2014</a:t>
            </a:fld>
            <a:endParaRPr lang="en-US"/>
          </a:p>
        </p:txBody>
      </p:sp>
      <p:sp>
        <p:nvSpPr>
          <p:cNvPr id="6" name="Footer Placeholder 5"/>
          <p:cNvSpPr>
            <a:spLocks noGrp="1"/>
          </p:cNvSpPr>
          <p:nvPr>
            <p:ph type="ftr" sz="quarter" idx="11"/>
          </p:nvPr>
        </p:nvSpPr>
        <p:spPr/>
        <p:txBody>
          <a:bodyPr/>
          <a:lstStyle/>
          <a:p>
            <a:r>
              <a:rPr lang="en-IN" smtClean="0"/>
              <a:t>Comptroller and Auditor General of India</a:t>
            </a:r>
            <a:endParaRPr lang="en-US"/>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6891A7-E89B-428D-8DB3-6BA6F78E4E1F}" type="datetime1">
              <a:rPr lang="en-US" smtClean="0"/>
              <a:t>9/3/2014</a:t>
            </a:fld>
            <a:endParaRPr lang="en-US"/>
          </a:p>
        </p:txBody>
      </p:sp>
      <p:sp>
        <p:nvSpPr>
          <p:cNvPr id="8" name="Footer Placeholder 7"/>
          <p:cNvSpPr>
            <a:spLocks noGrp="1"/>
          </p:cNvSpPr>
          <p:nvPr>
            <p:ph type="ftr" sz="quarter" idx="11"/>
          </p:nvPr>
        </p:nvSpPr>
        <p:spPr/>
        <p:txBody>
          <a:bodyPr/>
          <a:lstStyle/>
          <a:p>
            <a:r>
              <a:rPr lang="en-IN" smtClean="0"/>
              <a:t>Comptroller and Auditor General of India</a:t>
            </a:r>
            <a:endParaRPr lang="en-US"/>
          </a:p>
        </p:txBody>
      </p:sp>
      <p:sp>
        <p:nvSpPr>
          <p:cNvPr id="9" name="Slide Number Placeholder 8"/>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305B6-BB31-47C6-904C-EEE7D540A15A}" type="datetime1">
              <a:rPr lang="en-US" smtClean="0"/>
              <a:t>9/3/2014</a:t>
            </a:fld>
            <a:endParaRPr lang="en-US"/>
          </a:p>
        </p:txBody>
      </p:sp>
      <p:sp>
        <p:nvSpPr>
          <p:cNvPr id="4" name="Footer Placeholder 3"/>
          <p:cNvSpPr>
            <a:spLocks noGrp="1"/>
          </p:cNvSpPr>
          <p:nvPr>
            <p:ph type="ftr" sz="quarter" idx="11"/>
          </p:nvPr>
        </p:nvSpPr>
        <p:spPr/>
        <p:txBody>
          <a:bodyPr/>
          <a:lstStyle/>
          <a:p>
            <a:r>
              <a:rPr lang="en-IN" smtClean="0"/>
              <a:t>Comptroller and Auditor General of India</a:t>
            </a:r>
            <a:endParaRPr lang="en-US"/>
          </a:p>
        </p:txBody>
      </p:sp>
      <p:sp>
        <p:nvSpPr>
          <p:cNvPr id="5" name="Slide Number Placeholder 4"/>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3E74A-E4E1-412D-AD41-820015688D60}" type="datetime1">
              <a:rPr lang="en-US" smtClean="0"/>
              <a:t>9/3/2014</a:t>
            </a:fld>
            <a:endParaRPr lang="en-US"/>
          </a:p>
        </p:txBody>
      </p:sp>
      <p:sp>
        <p:nvSpPr>
          <p:cNvPr id="3" name="Footer Placeholder 2"/>
          <p:cNvSpPr>
            <a:spLocks noGrp="1"/>
          </p:cNvSpPr>
          <p:nvPr>
            <p:ph type="ftr" sz="quarter" idx="11"/>
          </p:nvPr>
        </p:nvSpPr>
        <p:spPr/>
        <p:txBody>
          <a:bodyPr/>
          <a:lstStyle/>
          <a:p>
            <a:r>
              <a:rPr lang="en-IN" smtClean="0"/>
              <a:t>Comptroller and Auditor General of India</a:t>
            </a:r>
            <a:endParaRPr lang="en-US"/>
          </a:p>
        </p:txBody>
      </p:sp>
      <p:sp>
        <p:nvSpPr>
          <p:cNvPr id="4" name="Slide Number Placeholder 3"/>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25B0A-19C7-495B-92DD-5F06E2B4BF97}" type="datetime1">
              <a:rPr lang="en-US" smtClean="0"/>
              <a:t>9/3/2014</a:t>
            </a:fld>
            <a:endParaRPr lang="en-US"/>
          </a:p>
        </p:txBody>
      </p:sp>
      <p:sp>
        <p:nvSpPr>
          <p:cNvPr id="6" name="Footer Placeholder 5"/>
          <p:cNvSpPr>
            <a:spLocks noGrp="1"/>
          </p:cNvSpPr>
          <p:nvPr>
            <p:ph type="ftr" sz="quarter" idx="11"/>
          </p:nvPr>
        </p:nvSpPr>
        <p:spPr/>
        <p:txBody>
          <a:bodyPr/>
          <a:lstStyle/>
          <a:p>
            <a:r>
              <a:rPr lang="en-IN" smtClean="0"/>
              <a:t>Comptroller and Auditor General of India</a:t>
            </a:r>
            <a:endParaRPr lang="en-US"/>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D3391-C988-4FB4-B98F-5865F118F948}" type="datetime1">
              <a:rPr lang="en-US" smtClean="0"/>
              <a:t>9/3/2014</a:t>
            </a:fld>
            <a:endParaRPr lang="en-US"/>
          </a:p>
        </p:txBody>
      </p:sp>
      <p:sp>
        <p:nvSpPr>
          <p:cNvPr id="6" name="Footer Placeholder 5"/>
          <p:cNvSpPr>
            <a:spLocks noGrp="1"/>
          </p:cNvSpPr>
          <p:nvPr>
            <p:ph type="ftr" sz="quarter" idx="11"/>
          </p:nvPr>
        </p:nvSpPr>
        <p:spPr/>
        <p:txBody>
          <a:bodyPr/>
          <a:lstStyle/>
          <a:p>
            <a:r>
              <a:rPr lang="en-IN" smtClean="0"/>
              <a:t>Comptroller and Auditor General of India</a:t>
            </a:r>
            <a:endParaRPr lang="en-US"/>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B54E7-4F0E-46D2-867D-2E2AF9046739}" type="datetime1">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Comptroller and Auditor General of India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84A58-FD73-47FC-B463-93343E3C10F6}" type="slidenum">
              <a:rPr lang="en-US" smtClean="0"/>
              <a:pPr/>
              <a:t>‹#›</a:t>
            </a:fld>
            <a:endParaRPr lang="en-US"/>
          </a:p>
        </p:txBody>
      </p:sp>
      <p:pic>
        <p:nvPicPr>
          <p:cNvPr id="7" name="Picture 6"/>
          <p:cNvPicPr>
            <a:picLocks noChangeAspect="1" noChangeArrowheads="1"/>
          </p:cNvPicPr>
          <p:nvPr/>
        </p:nvPicPr>
        <p:blipFill>
          <a:blip r:embed="rId13" cstate="print"/>
          <a:srcRect l="64706" b="54306"/>
          <a:stretch>
            <a:fillRect/>
          </a:stretch>
        </p:blipFill>
        <p:spPr bwMode="auto">
          <a:xfrm>
            <a:off x="7315200" y="0"/>
            <a:ext cx="1828800" cy="1143000"/>
          </a:xfrm>
          <a:prstGeom prst="rect">
            <a:avLst/>
          </a:prstGeom>
          <a:noFill/>
        </p:spPr>
      </p:pic>
      <p:grpSp>
        <p:nvGrpSpPr>
          <p:cNvPr id="8" name="Group 3"/>
          <p:cNvGrpSpPr>
            <a:grpSpLocks/>
          </p:cNvGrpSpPr>
          <p:nvPr/>
        </p:nvGrpSpPr>
        <p:grpSpPr bwMode="auto">
          <a:xfrm>
            <a:off x="76200" y="76200"/>
            <a:ext cx="1066800" cy="1066800"/>
            <a:chOff x="1812885" y="483445"/>
            <a:chExt cx="6004777" cy="6262809"/>
          </a:xfrm>
        </p:grpSpPr>
        <p:sp>
          <p:nvSpPr>
            <p:cNvPr id="9" name="Oval 8"/>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6" descr="8.jpg"/>
            <p:cNvPicPr>
              <a:picLocks noChangeAspect="1"/>
            </p:cNvPicPr>
            <p:nvPr/>
          </p:nvPicPr>
          <p:blipFill>
            <a:blip r:embed="rId14"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2" name="Picture 2"/>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3" name="Picture 12" descr="6.jpg"/>
            <p:cNvPicPr>
              <a:picLocks noChangeAspect="1"/>
            </p:cNvPicPr>
            <p:nvPr/>
          </p:nvPicPr>
          <p:blipFill>
            <a:blip r:embed="rId16"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4"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hi-IN" sz="3600" kern="10" dirty="0">
                  <a:ln w="9525">
                    <a:noFill/>
                    <a:round/>
                    <a:headEnd/>
                    <a:tailEnd/>
                  </a:ln>
                  <a:solidFill>
                    <a:schemeClr val="bg2">
                      <a:lumMod val="25000"/>
                    </a:schemeClr>
                  </a:solidFill>
                  <a:latin typeface="Century Gothic"/>
                </a:rPr>
                <a:t>भारतीय लेखा </a:t>
              </a:r>
              <a:r>
                <a:rPr lang="hi-IN" sz="3600" dirty="0">
                  <a:solidFill>
                    <a:schemeClr val="bg2">
                      <a:lumMod val="25000"/>
                    </a:schemeClr>
                  </a:solidFill>
                  <a:latin typeface="+mn-lt"/>
                </a:rPr>
                <a:t>एव</a:t>
              </a:r>
              <a:r>
                <a:rPr lang="hi-IN"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5"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a:ln w="9525">
                    <a:solidFill>
                      <a:srgbClr val="4A452A"/>
                    </a:solidFill>
                    <a:round/>
                    <a:headEnd/>
                    <a:tailEnd/>
                  </a:ln>
                  <a:solidFill>
                    <a:srgbClr val="4A452A"/>
                  </a:solidFill>
                  <a:latin typeface="Times New Roman"/>
                  <a:cs typeface="Times New Roman"/>
                </a:rPr>
                <a:t>    INDIAN AUDIT  AND  ACCOUNTS  DEPARTMENT</a:t>
              </a:r>
            </a:p>
          </p:txBody>
        </p:sp>
        <p:sp>
          <p:nvSpPr>
            <p:cNvPr id="16" name="Oval 15"/>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7" name="4-Point Star 16"/>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8" name="Group 25"/>
            <p:cNvGrpSpPr>
              <a:grpSpLocks/>
            </p:cNvGrpSpPr>
            <p:nvPr/>
          </p:nvGrpSpPr>
          <p:grpSpPr bwMode="auto">
            <a:xfrm>
              <a:off x="1812885" y="4810648"/>
              <a:ext cx="6004777" cy="1935606"/>
              <a:chOff x="1812885" y="4810648"/>
              <a:chExt cx="6004777" cy="1935606"/>
            </a:xfrm>
          </p:grpSpPr>
          <p:pic>
            <p:nvPicPr>
              <p:cNvPr id="21" name="Picture 20" descr="4.jpg"/>
              <p:cNvPicPr>
                <a:picLocks noChangeAspect="1"/>
              </p:cNvPicPr>
              <p:nvPr/>
            </p:nvPicPr>
            <p:blipFill>
              <a:blip r:embed="rId17"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2" name="Picture 21" descr="4.jpg"/>
              <p:cNvPicPr>
                <a:picLocks noChangeAspect="1"/>
              </p:cNvPicPr>
              <p:nvPr/>
            </p:nvPicPr>
            <p:blipFill>
              <a:blip r:embed="rId18"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19" name="Picture 14" descr="asad.jpg"/>
            <p:cNvPicPr>
              <a:picLocks noChangeAspect="1"/>
            </p:cNvPicPr>
            <p:nvPr/>
          </p:nvPicPr>
          <p:blipFill>
            <a:blip r:embed="rId19"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0" name="Picture 3"/>
            <p:cNvPicPr>
              <a:picLocks noChangeAspect="1" noChangeArrowheads="1"/>
            </p:cNvPicPr>
            <p:nvPr/>
          </p:nvPicPr>
          <p:blipFill>
            <a:blip r:embed="rId20"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9"/>
            <a:ext cx="7772400" cy="1885962"/>
          </a:xfrm>
        </p:spPr>
        <p:txBody>
          <a:bodyPr>
            <a:normAutofit fontScale="90000"/>
          </a:bodyPr>
          <a:lstStyle/>
          <a:p>
            <a:r>
              <a:rPr lang="en-US" b="1" dirty="0" smtClean="0"/>
              <a:t>Report of the </a:t>
            </a:r>
            <a:br>
              <a:rPr lang="en-US" b="1" dirty="0" smtClean="0"/>
            </a:br>
            <a:r>
              <a:rPr lang="en-US" b="1" dirty="0" smtClean="0"/>
              <a:t>Knowledge Sharing Committee (Goal-3)</a:t>
            </a:r>
            <a:endParaRPr lang="en-IN" b="1" dirty="0"/>
          </a:p>
        </p:txBody>
      </p:sp>
      <p:sp>
        <p:nvSpPr>
          <p:cNvPr id="3" name="Subtitle 2"/>
          <p:cNvSpPr>
            <a:spLocks noGrp="1"/>
          </p:cNvSpPr>
          <p:nvPr>
            <p:ph type="subTitle" idx="1"/>
          </p:nvPr>
        </p:nvSpPr>
        <p:spPr>
          <a:xfrm>
            <a:off x="1357290" y="4929198"/>
            <a:ext cx="6643734" cy="857256"/>
          </a:xfrm>
        </p:spPr>
        <p:txBody>
          <a:bodyPr>
            <a:noAutofit/>
          </a:bodyPr>
          <a:lstStyle/>
          <a:p>
            <a:pPr algn="r"/>
            <a:r>
              <a:rPr lang="en-US" sz="2400" b="1" dirty="0" smtClean="0"/>
              <a:t>Ms. </a:t>
            </a:r>
            <a:r>
              <a:rPr lang="en-US" sz="2400" b="1" dirty="0" err="1" smtClean="0"/>
              <a:t>Indu</a:t>
            </a:r>
            <a:r>
              <a:rPr lang="en-US" sz="2400" b="1" dirty="0" smtClean="0"/>
              <a:t> Agrawal</a:t>
            </a:r>
            <a:endParaRPr lang="en-US" sz="2400" b="1" dirty="0" smtClean="0"/>
          </a:p>
          <a:p>
            <a:pPr algn="r"/>
            <a:r>
              <a:rPr lang="en-US" sz="2400" b="1" dirty="0" smtClean="0"/>
              <a:t>SAI-India</a:t>
            </a:r>
            <a:endParaRPr lang="en-IN" sz="2400" b="1" dirty="0"/>
          </a:p>
        </p:txBody>
      </p:sp>
      <p:sp>
        <p:nvSpPr>
          <p:cNvPr id="4" name="Footer Placeholder 3"/>
          <p:cNvSpPr>
            <a:spLocks noGrp="1"/>
          </p:cNvSpPr>
          <p:nvPr>
            <p:ph type="ftr" sz="quarter" idx="11"/>
          </p:nvPr>
        </p:nvSpPr>
        <p:spPr/>
        <p:txBody>
          <a:bodyPr/>
          <a:lstStyle/>
          <a:p>
            <a:r>
              <a:rPr lang="en-IN" smtClean="0"/>
              <a:t>Comptroller and Auditor General of India</a:t>
            </a:r>
            <a:endParaRPr lang="en-IN"/>
          </a:p>
        </p:txBody>
      </p:sp>
      <p:sp>
        <p:nvSpPr>
          <p:cNvPr id="5" name="Slide Number Placeholder 4"/>
          <p:cNvSpPr>
            <a:spLocks noGrp="1"/>
          </p:cNvSpPr>
          <p:nvPr>
            <p:ph type="sldNum" sz="quarter" idx="12"/>
          </p:nvPr>
        </p:nvSpPr>
        <p:spPr/>
        <p:txBody>
          <a:bodyPr/>
          <a:lstStyle/>
          <a:p>
            <a:fld id="{14B7DC91-BA8D-4035-9E2C-F9DC70487D2A}" type="slidenum">
              <a:rPr lang="en-IN" smtClean="0"/>
              <a:pPr/>
              <a:t>1</a:t>
            </a:fld>
            <a:endParaRPr lang="en-IN"/>
          </a:p>
        </p:txBody>
      </p:sp>
    </p:spTree>
    <p:extLst>
      <p:ext uri="{BB962C8B-B14F-4D97-AF65-F5344CB8AC3E}">
        <p14:creationId xmlns:p14="http://schemas.microsoft.com/office/powerpoint/2010/main" val="3085892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643050"/>
            <a:ext cx="8066117" cy="4125925"/>
          </a:xfrm>
        </p:spPr>
        <p:txBody>
          <a:bodyPr/>
          <a:lstStyle/>
          <a:p>
            <a:pPr algn="ctr"/>
            <a:r>
              <a:rPr lang="en-US" i="1" dirty="0" smtClean="0"/>
              <a:t/>
            </a:r>
            <a:br>
              <a:rPr lang="en-US" i="1" dirty="0" smtClean="0"/>
            </a:br>
            <a:r>
              <a:rPr lang="en-US" i="1" dirty="0" smtClean="0"/>
              <a:t/>
            </a:r>
            <a:br>
              <a:rPr lang="en-US" i="1" dirty="0" smtClean="0"/>
            </a:br>
            <a:r>
              <a:rPr lang="en-US" i="1" dirty="0" smtClean="0"/>
              <a:t>THANK YOU</a:t>
            </a:r>
            <a:r>
              <a:rPr lang="en-IN" i="1" dirty="0" smtClean="0"/>
              <a:t/>
            </a:r>
            <a:br>
              <a:rPr lang="en-IN" i="1" dirty="0" smtClean="0"/>
            </a:br>
            <a:endParaRPr lang="en-IN" i="1" dirty="0"/>
          </a:p>
        </p:txBody>
      </p:sp>
      <p:sp>
        <p:nvSpPr>
          <p:cNvPr id="4" name="Footer Placeholder 3"/>
          <p:cNvSpPr>
            <a:spLocks noGrp="1"/>
          </p:cNvSpPr>
          <p:nvPr>
            <p:ph type="ftr" sz="quarter" idx="11"/>
          </p:nvPr>
        </p:nvSpPr>
        <p:spPr/>
        <p:txBody>
          <a:bodyPr/>
          <a:lstStyle/>
          <a:p>
            <a:r>
              <a:rPr lang="en-IN" smtClean="0"/>
              <a:t>Comptroller and Auditor General of India</a:t>
            </a:r>
            <a:endParaRPr lang="en-IN"/>
          </a:p>
        </p:txBody>
      </p:sp>
      <p:sp>
        <p:nvSpPr>
          <p:cNvPr id="5" name="Slide Number Placeholder 4"/>
          <p:cNvSpPr>
            <a:spLocks noGrp="1"/>
          </p:cNvSpPr>
          <p:nvPr>
            <p:ph type="sldNum" sz="quarter" idx="12"/>
          </p:nvPr>
        </p:nvSpPr>
        <p:spPr/>
        <p:txBody>
          <a:bodyPr/>
          <a:lstStyle/>
          <a:p>
            <a:fld id="{14B7DC91-BA8D-4035-9E2C-F9DC70487D2A}" type="slidenum">
              <a:rPr lang="en-IN" smtClean="0"/>
              <a:pPr/>
              <a:t>10</a:t>
            </a:fld>
            <a:endParaRPr lang="en-IN"/>
          </a:p>
        </p:txBody>
      </p:sp>
    </p:spTree>
    <p:extLst>
      <p:ext uri="{BB962C8B-B14F-4D97-AF65-F5344CB8AC3E}">
        <p14:creationId xmlns:p14="http://schemas.microsoft.com/office/powerpoint/2010/main" val="616676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dirty="0" smtClean="0"/>
              <a:t>Background</a:t>
            </a:r>
            <a:endParaRPr lang="en-IN" b="1" dirty="0"/>
          </a:p>
        </p:txBody>
      </p:sp>
      <p:sp>
        <p:nvSpPr>
          <p:cNvPr id="3" name="Content Placeholder 2"/>
          <p:cNvSpPr>
            <a:spLocks noGrp="1"/>
          </p:cNvSpPr>
          <p:nvPr>
            <p:ph idx="1"/>
          </p:nvPr>
        </p:nvSpPr>
        <p:spPr>
          <a:xfrm>
            <a:off x="571472" y="1357298"/>
            <a:ext cx="8001056" cy="5000660"/>
          </a:xfrm>
        </p:spPr>
        <p:txBody>
          <a:bodyPr>
            <a:noAutofit/>
          </a:bodyPr>
          <a:lstStyle/>
          <a:p>
            <a:pPr algn="just"/>
            <a:r>
              <a:rPr lang="en-US" sz="2000" dirty="0" smtClean="0"/>
              <a:t>The International Organisation of Supreme Audit Institutions (INTOSAI) was founded in 1953 at the initiative of Emilio Fernandez Camus, then President of the SAI of Cuba.</a:t>
            </a:r>
          </a:p>
          <a:p>
            <a:pPr algn="just"/>
            <a:r>
              <a:rPr lang="en-US" sz="2000" dirty="0" smtClean="0"/>
              <a:t>INTOSAI is an autonomous, independent and non-political organisation. </a:t>
            </a:r>
          </a:p>
          <a:p>
            <a:pPr algn="just"/>
            <a:r>
              <a:rPr lang="en-US" sz="2000" dirty="0" smtClean="0"/>
              <a:t>Started with 34 members.</a:t>
            </a:r>
          </a:p>
          <a:p>
            <a:pPr algn="just"/>
            <a:r>
              <a:rPr lang="en-US" sz="2000" dirty="0" smtClean="0"/>
              <a:t>It has 192 Full Members and 5 Associated Members.</a:t>
            </a:r>
          </a:p>
          <a:p>
            <a:pPr algn="just"/>
            <a:r>
              <a:rPr lang="en-US" sz="2000" dirty="0" smtClean="0"/>
              <a:t>In 2004, INTOSAI adopted its 2005–10 Strategic Plan, which enumerates its Mission, Vision, and Core Values and identifies four Strategic Goals in the areas set out below. </a:t>
            </a:r>
          </a:p>
          <a:p>
            <a:pPr marL="914400" indent="0" algn="just">
              <a:spcBef>
                <a:spcPts val="300"/>
              </a:spcBef>
              <a:buNone/>
              <a:tabLst>
                <a:tab pos="2119313" algn="l"/>
              </a:tabLst>
            </a:pPr>
            <a:r>
              <a:rPr lang="en-US" sz="2000" b="1" dirty="0" smtClean="0"/>
              <a:t>Goal 1   :	Accountability and Professional Standards, </a:t>
            </a:r>
            <a:endParaRPr lang="en-US" sz="2000" dirty="0" smtClean="0"/>
          </a:p>
          <a:p>
            <a:pPr indent="571500" algn="just">
              <a:spcBef>
                <a:spcPts val="300"/>
              </a:spcBef>
              <a:buNone/>
              <a:tabLst>
                <a:tab pos="2119313" algn="l"/>
              </a:tabLst>
            </a:pPr>
            <a:r>
              <a:rPr lang="en-US" sz="2000" b="1" dirty="0" smtClean="0"/>
              <a:t>Goal 2   :	Institutional Capacity Building, </a:t>
            </a:r>
            <a:endParaRPr lang="en-US" sz="2000" dirty="0" smtClean="0"/>
          </a:p>
          <a:p>
            <a:pPr indent="571500" algn="just">
              <a:spcBef>
                <a:spcPts val="300"/>
              </a:spcBef>
              <a:buNone/>
              <a:tabLst>
                <a:tab pos="2119313" algn="l"/>
              </a:tabLst>
            </a:pPr>
            <a:r>
              <a:rPr lang="en-US" sz="2000" b="1" dirty="0" smtClean="0"/>
              <a:t>Goal 3   : 	Knowledge Sharing and Knowledge Services, and </a:t>
            </a:r>
            <a:endParaRPr lang="en-US" sz="2000" dirty="0" smtClean="0"/>
          </a:p>
          <a:p>
            <a:pPr indent="571500" algn="just">
              <a:spcBef>
                <a:spcPts val="300"/>
              </a:spcBef>
              <a:buNone/>
              <a:tabLst>
                <a:tab pos="2119313" algn="l"/>
              </a:tabLst>
            </a:pPr>
            <a:r>
              <a:rPr lang="en-US" sz="2000" b="1" dirty="0" smtClean="0"/>
              <a:t>Goal 4   : 	Model International Organization.</a:t>
            </a:r>
          </a:p>
          <a:p>
            <a:pPr algn="just">
              <a:spcBef>
                <a:spcPts val="1200"/>
              </a:spcBef>
              <a:tabLst>
                <a:tab pos="2119313" algn="l"/>
              </a:tabLst>
            </a:pPr>
            <a:r>
              <a:rPr lang="en-US" sz="2000" dirty="0" smtClean="0"/>
              <a:t>The present INTOSAI Strategic Plan is from 2011 to 2016</a:t>
            </a:r>
          </a:p>
        </p:txBody>
      </p:sp>
      <p:sp>
        <p:nvSpPr>
          <p:cNvPr id="4" name="Footer Placeholder 3"/>
          <p:cNvSpPr>
            <a:spLocks noGrp="1"/>
          </p:cNvSpPr>
          <p:nvPr>
            <p:ph type="ftr" sz="quarter" idx="11"/>
          </p:nvPr>
        </p:nvSpPr>
        <p:spPr/>
        <p:txBody>
          <a:bodyPr/>
          <a:lstStyle/>
          <a:p>
            <a:r>
              <a:rPr lang="en-IN"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2</a:t>
            </a:fld>
            <a:endParaRPr lang="en-IN"/>
          </a:p>
        </p:txBody>
      </p:sp>
    </p:spTree>
    <p:extLst>
      <p:ext uri="{BB962C8B-B14F-4D97-AF65-F5344CB8AC3E}">
        <p14:creationId xmlns:p14="http://schemas.microsoft.com/office/powerpoint/2010/main" val="3124875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dirty="0" smtClean="0"/>
              <a:t>Background</a:t>
            </a:r>
            <a:endParaRPr lang="en-IN" b="1" dirty="0"/>
          </a:p>
        </p:txBody>
      </p:sp>
      <p:sp>
        <p:nvSpPr>
          <p:cNvPr id="3" name="Content Placeholder 2"/>
          <p:cNvSpPr>
            <a:spLocks noGrp="1"/>
          </p:cNvSpPr>
          <p:nvPr>
            <p:ph idx="1"/>
          </p:nvPr>
        </p:nvSpPr>
        <p:spPr>
          <a:xfrm>
            <a:off x="571472" y="1142985"/>
            <a:ext cx="8001056" cy="5072098"/>
          </a:xfrm>
        </p:spPr>
        <p:txBody>
          <a:bodyPr>
            <a:noAutofit/>
          </a:bodyPr>
          <a:lstStyle/>
          <a:p>
            <a:pPr marL="0" indent="0" algn="just">
              <a:buNone/>
            </a:pPr>
            <a:endParaRPr lang="en-IN" sz="1800" dirty="0" smtClean="0"/>
          </a:p>
          <a:p>
            <a:pPr algn="just"/>
            <a:endParaRPr lang="en-IN" sz="1800" dirty="0"/>
          </a:p>
        </p:txBody>
      </p:sp>
      <p:sp>
        <p:nvSpPr>
          <p:cNvPr id="4" name="Footer Placeholder 3"/>
          <p:cNvSpPr>
            <a:spLocks noGrp="1"/>
          </p:cNvSpPr>
          <p:nvPr>
            <p:ph type="ftr" sz="quarter" idx="11"/>
          </p:nvPr>
        </p:nvSpPr>
        <p:spPr/>
        <p:txBody>
          <a:bodyPr/>
          <a:lstStyle/>
          <a:p>
            <a:r>
              <a:rPr lang="en-IN"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3</a:t>
            </a:fld>
            <a:endParaRPr lang="en-IN"/>
          </a:p>
        </p:txBody>
      </p:sp>
      <p:sp>
        <p:nvSpPr>
          <p:cNvPr id="6" name="Rectangle 5"/>
          <p:cNvSpPr/>
          <p:nvPr/>
        </p:nvSpPr>
        <p:spPr>
          <a:xfrm>
            <a:off x="785786" y="1357298"/>
            <a:ext cx="7500990" cy="4647426"/>
          </a:xfrm>
          <a:prstGeom prst="rect">
            <a:avLst/>
          </a:prstGeom>
        </p:spPr>
        <p:txBody>
          <a:bodyPr wrap="square">
            <a:spAutoFit/>
          </a:bodyPr>
          <a:lstStyle/>
          <a:p>
            <a:pPr algn="just"/>
            <a:r>
              <a:rPr lang="en-US" sz="2200" b="1" dirty="0" smtClean="0"/>
              <a:t>Goal 3: Knowledge Sharing and Knowledge Services</a:t>
            </a:r>
          </a:p>
          <a:p>
            <a:pPr algn="just"/>
            <a:endParaRPr lang="en-US" sz="2200" b="1" dirty="0" smtClean="0"/>
          </a:p>
          <a:p>
            <a:pPr marL="290513" indent="-290513" algn="just">
              <a:buFont typeface="Wingdings" pitchFamily="2" charset="2"/>
              <a:buChar char="§"/>
            </a:pPr>
            <a:r>
              <a:rPr lang="en-US" sz="2200" dirty="0" smtClean="0"/>
              <a:t>Goal 3 (Knowledge Sharing and Knowledge Services) builds on the essential features of openness, sharing, and cooperation.</a:t>
            </a:r>
          </a:p>
          <a:p>
            <a:pPr marL="290513" indent="-290513" algn="just">
              <a:buFont typeface="Wingdings" pitchFamily="2" charset="2"/>
              <a:buChar char="§"/>
            </a:pPr>
            <a:r>
              <a:rPr lang="en-US" sz="2200" dirty="0" smtClean="0"/>
              <a:t>The goal shall be achieved by means of the following sub-strategies:</a:t>
            </a:r>
          </a:p>
          <a:p>
            <a:pPr marL="290513" algn="just">
              <a:spcBef>
                <a:spcPts val="1200"/>
              </a:spcBef>
              <a:buFont typeface="Wingdings" pitchFamily="2" charset="2"/>
              <a:buChar char="Ø"/>
              <a:tabLst>
                <a:tab pos="623888" algn="l"/>
              </a:tabLst>
            </a:pPr>
            <a:r>
              <a:rPr lang="en-US" sz="2200" dirty="0" smtClean="0"/>
              <a:t>	Establish new and maintain existing working groups;</a:t>
            </a:r>
          </a:p>
          <a:p>
            <a:pPr marL="290513" algn="just">
              <a:buFont typeface="Wingdings" pitchFamily="2" charset="2"/>
              <a:buChar char="Ø"/>
              <a:tabLst>
                <a:tab pos="623888" algn="l"/>
              </a:tabLst>
            </a:pPr>
            <a:r>
              <a:rPr lang="en-US" sz="2200" dirty="0" smtClean="0"/>
              <a:t>	Facilitate best practices studies, consistent with diversity 	and sovereignty considerations;</a:t>
            </a:r>
          </a:p>
          <a:p>
            <a:pPr marL="290513" algn="just">
              <a:buFont typeface="Wingdings" pitchFamily="2" charset="2"/>
              <a:buChar char="Ø"/>
              <a:tabLst>
                <a:tab pos="623888" algn="l"/>
              </a:tabLst>
            </a:pPr>
            <a:r>
              <a:rPr lang="en-US" sz="2200" dirty="0" smtClean="0"/>
              <a:t>	Develop a global communication policy and strategy;</a:t>
            </a:r>
          </a:p>
          <a:p>
            <a:pPr marL="290513" algn="just">
              <a:buFont typeface="Wingdings" pitchFamily="2" charset="2"/>
              <a:buChar char="Ø"/>
              <a:tabLst>
                <a:tab pos="623888" algn="l"/>
              </a:tabLst>
            </a:pPr>
            <a:r>
              <a:rPr lang="en-US" sz="2200" dirty="0" smtClean="0"/>
              <a:t>	Promote partnerships with academic and research 	institutions, consistent with INTOSAI's independence 	requirements.</a:t>
            </a:r>
          </a:p>
        </p:txBody>
      </p:sp>
    </p:spTree>
    <p:extLst>
      <p:ext uri="{BB962C8B-B14F-4D97-AF65-F5344CB8AC3E}">
        <p14:creationId xmlns:p14="http://schemas.microsoft.com/office/powerpoint/2010/main" val="3124875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dirty="0" smtClean="0"/>
              <a:t>Background</a:t>
            </a:r>
            <a:endParaRPr lang="en-IN" b="1" dirty="0"/>
          </a:p>
        </p:txBody>
      </p:sp>
      <p:sp>
        <p:nvSpPr>
          <p:cNvPr id="3" name="Content Placeholder 2"/>
          <p:cNvSpPr>
            <a:spLocks noGrp="1"/>
          </p:cNvSpPr>
          <p:nvPr>
            <p:ph idx="1"/>
          </p:nvPr>
        </p:nvSpPr>
        <p:spPr>
          <a:xfrm>
            <a:off x="571472" y="1142985"/>
            <a:ext cx="8001056" cy="5072098"/>
          </a:xfrm>
        </p:spPr>
        <p:txBody>
          <a:bodyPr>
            <a:noAutofit/>
          </a:bodyPr>
          <a:lstStyle/>
          <a:p>
            <a:pPr marL="0" indent="0" algn="just">
              <a:buNone/>
            </a:pPr>
            <a:r>
              <a:rPr lang="en-IN" sz="1800" dirty="0" smtClean="0"/>
              <a:t>The INTOSAI Committee on Knowledge Sharing and Knowledge Services (KSC) is chaired by the Comptroller and Auditor General of India and SAI-Russian Federation is the Goal Liaison. Presently, following Working Groups and Task Forces are functioning under KSC:</a:t>
            </a:r>
            <a:endParaRPr lang="en-US" sz="1800" dirty="0" smtClean="0"/>
          </a:p>
          <a:p>
            <a:pPr lvl="0" algn="just"/>
            <a:r>
              <a:rPr lang="en-IN" sz="1800" dirty="0" smtClean="0"/>
              <a:t>Working Group on Public Debt (Chair: Mexico)</a:t>
            </a:r>
            <a:endParaRPr lang="en-US" sz="1800" dirty="0" smtClean="0"/>
          </a:p>
          <a:p>
            <a:pPr lvl="0" algn="just"/>
            <a:r>
              <a:rPr lang="en-IN" sz="1800" dirty="0" smtClean="0"/>
              <a:t>Working Group on IT Audit (Chair: India)</a:t>
            </a:r>
            <a:endParaRPr lang="en-US" sz="1800" dirty="0" smtClean="0"/>
          </a:p>
          <a:p>
            <a:pPr lvl="0" algn="just"/>
            <a:r>
              <a:rPr lang="en-IN" sz="1800" dirty="0" smtClean="0"/>
              <a:t>Working Group on Environmental Auditing (Chair: Indonesia)</a:t>
            </a:r>
            <a:endParaRPr lang="en-US" sz="1800" dirty="0" smtClean="0"/>
          </a:p>
          <a:p>
            <a:pPr lvl="0" algn="just"/>
            <a:r>
              <a:rPr lang="en-IN" sz="1800" dirty="0" smtClean="0"/>
              <a:t>Working Group on Programme Evaluation (Chair: France)</a:t>
            </a:r>
            <a:endParaRPr lang="en-US" sz="1800" dirty="0" smtClean="0"/>
          </a:p>
          <a:p>
            <a:pPr lvl="0" algn="just"/>
            <a:r>
              <a:rPr lang="en-IN" sz="1800" dirty="0" smtClean="0"/>
              <a:t>Working Group on the Fight Against Corruption and Money Laundering (Chair: Egypt)</a:t>
            </a:r>
            <a:endParaRPr lang="en-US" sz="1800" dirty="0" smtClean="0"/>
          </a:p>
          <a:p>
            <a:pPr lvl="0" algn="just"/>
            <a:r>
              <a:rPr lang="en-IN" sz="1800" dirty="0" smtClean="0"/>
              <a:t>Working Group on Key National Indicators (Chair: Russian Federation)</a:t>
            </a:r>
            <a:endParaRPr lang="en-US" sz="1800" dirty="0" smtClean="0"/>
          </a:p>
          <a:p>
            <a:pPr lvl="0" algn="just"/>
            <a:r>
              <a:rPr lang="en-IN" sz="1800" dirty="0" smtClean="0"/>
              <a:t>Working Group on Value and Benefits of SAIs (Chair: Mexico)</a:t>
            </a:r>
          </a:p>
          <a:p>
            <a:pPr lvl="0" algn="just"/>
            <a:r>
              <a:rPr lang="en-IN" sz="1800" dirty="0" smtClean="0"/>
              <a:t>Working Group on Financial Modernisation and Regulatory Reform (Chair: USA)</a:t>
            </a:r>
            <a:endParaRPr lang="en-US" sz="1800" dirty="0" smtClean="0"/>
          </a:p>
          <a:p>
            <a:pPr algn="just"/>
            <a:r>
              <a:rPr lang="en-IN" sz="1800" dirty="0" smtClean="0"/>
              <a:t>Working Group on Audit of Extractive Industries (Chair: Uganda)</a:t>
            </a:r>
          </a:p>
          <a:p>
            <a:pPr algn="just"/>
            <a:r>
              <a:rPr lang="en-IN" sz="1800" dirty="0" smtClean="0"/>
              <a:t>Task Force on Procurement Contract Audit(Chair: Russian Federation)</a:t>
            </a:r>
          </a:p>
          <a:p>
            <a:pPr algn="just"/>
            <a:r>
              <a:rPr lang="en-IN" sz="1800" dirty="0" smtClean="0"/>
              <a:t>International Journal of Government Auditing (Editor: USA)</a:t>
            </a:r>
          </a:p>
          <a:p>
            <a:pPr algn="just"/>
            <a:endParaRPr lang="en-IN" sz="1800" dirty="0"/>
          </a:p>
        </p:txBody>
      </p:sp>
      <p:sp>
        <p:nvSpPr>
          <p:cNvPr id="4" name="Footer Placeholder 3"/>
          <p:cNvSpPr>
            <a:spLocks noGrp="1"/>
          </p:cNvSpPr>
          <p:nvPr>
            <p:ph type="ftr" sz="quarter" idx="11"/>
          </p:nvPr>
        </p:nvSpPr>
        <p:spPr/>
        <p:txBody>
          <a:bodyPr/>
          <a:lstStyle/>
          <a:p>
            <a:r>
              <a:rPr lang="en-IN"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4</a:t>
            </a:fld>
            <a:endParaRPr lang="en-IN"/>
          </a:p>
        </p:txBody>
      </p:sp>
    </p:spTree>
    <p:extLst>
      <p:ext uri="{BB962C8B-B14F-4D97-AF65-F5344CB8AC3E}">
        <p14:creationId xmlns:p14="http://schemas.microsoft.com/office/powerpoint/2010/main" val="3124875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b="1" dirty="0" smtClean="0"/>
              <a:t>Background</a:t>
            </a:r>
            <a:endParaRPr lang="en-IN" b="1" dirty="0"/>
          </a:p>
        </p:txBody>
      </p:sp>
      <p:sp>
        <p:nvSpPr>
          <p:cNvPr id="3" name="Content Placeholder 2"/>
          <p:cNvSpPr>
            <a:spLocks noGrp="1"/>
          </p:cNvSpPr>
          <p:nvPr>
            <p:ph idx="1"/>
          </p:nvPr>
        </p:nvSpPr>
        <p:spPr>
          <a:xfrm>
            <a:off x="428596" y="1285860"/>
            <a:ext cx="8001056" cy="5000660"/>
          </a:xfrm>
        </p:spPr>
        <p:txBody>
          <a:bodyPr>
            <a:noAutofit/>
          </a:bodyPr>
          <a:lstStyle/>
          <a:p>
            <a:pPr marL="465138" indent="-465138" algn="just">
              <a:buFont typeface="Wingdings" pitchFamily="2" charset="2"/>
              <a:buChar char="§"/>
              <a:tabLst>
                <a:tab pos="465138" algn="l"/>
              </a:tabLst>
            </a:pPr>
            <a:r>
              <a:rPr lang="en-IN" sz="2000" dirty="0" smtClean="0"/>
              <a:t>The main committee of KSC includes all members from the Working Groups and Task Forces under Goal 3. </a:t>
            </a:r>
          </a:p>
          <a:p>
            <a:pPr marL="465138" indent="-465138" algn="just">
              <a:buFont typeface="Wingdings" pitchFamily="2" charset="2"/>
              <a:buChar char="§"/>
              <a:tabLst>
                <a:tab pos="465138" algn="l"/>
              </a:tabLst>
            </a:pPr>
            <a:r>
              <a:rPr lang="en-IN" sz="2000" dirty="0" smtClean="0"/>
              <a:t>The Steering Committee of KSC has also been established to align the organizational set up of Goal 3 with Goals 1 and 2 of the Strategic Plan. </a:t>
            </a:r>
          </a:p>
          <a:p>
            <a:pPr marL="465138" indent="-465138" algn="just">
              <a:buFont typeface="Wingdings" pitchFamily="2" charset="2"/>
              <a:buChar char="§"/>
              <a:tabLst>
                <a:tab pos="465138" algn="l"/>
              </a:tabLst>
            </a:pPr>
            <a:r>
              <a:rPr lang="en-IN" sz="2000" dirty="0" smtClean="0"/>
              <a:t>The KSC main committee today has 104 members and three observers.</a:t>
            </a:r>
          </a:p>
          <a:p>
            <a:pPr marL="465138" indent="-465138" algn="just">
              <a:buFont typeface="Wingdings" pitchFamily="2" charset="2"/>
              <a:buChar char="§"/>
              <a:tabLst>
                <a:tab pos="465138" algn="l"/>
              </a:tabLst>
            </a:pPr>
            <a:r>
              <a:rPr lang="en-IN" sz="2000" dirty="0" smtClean="0"/>
              <a:t>The main Committee meet triennially in conjunction with the INTOSAI Congress. </a:t>
            </a:r>
          </a:p>
          <a:p>
            <a:pPr marL="465138" indent="-465138" algn="just">
              <a:buFont typeface="Wingdings" pitchFamily="2" charset="2"/>
              <a:buChar char="§"/>
              <a:tabLst>
                <a:tab pos="465138" algn="l"/>
              </a:tabLst>
            </a:pPr>
            <a:r>
              <a:rPr lang="en-IN" sz="2000" dirty="0" smtClean="0"/>
              <a:t>The KSC Steering Committee meets every year. </a:t>
            </a:r>
          </a:p>
          <a:p>
            <a:pPr marL="465138" indent="-465138" algn="just">
              <a:buFont typeface="Wingdings" pitchFamily="2" charset="2"/>
              <a:buChar char="§"/>
              <a:tabLst>
                <a:tab pos="465138" algn="l"/>
              </a:tabLst>
            </a:pPr>
            <a:r>
              <a:rPr lang="en-IN" sz="2000" dirty="0" smtClean="0"/>
              <a:t>The Chairs of the Working Groups and Task Forces </a:t>
            </a:r>
            <a:r>
              <a:rPr lang="en-IN" sz="2000" dirty="0" smtClean="0"/>
              <a:t>constituting </a:t>
            </a:r>
            <a:r>
              <a:rPr lang="en-IN" sz="2000" dirty="0" smtClean="0"/>
              <a:t>Goal 3 are its members and also has six observers. </a:t>
            </a:r>
          </a:p>
          <a:p>
            <a:pPr marL="465138" indent="-465138" algn="just">
              <a:buFont typeface="Wingdings" pitchFamily="2" charset="2"/>
              <a:buChar char="§"/>
              <a:tabLst>
                <a:tab pos="465138" algn="l"/>
              </a:tabLst>
            </a:pPr>
            <a:r>
              <a:rPr lang="en-IN" sz="2000" dirty="0" smtClean="0"/>
              <a:t>The last meeting of the KSC Steering Committee was held in New Delhi, India in September 2013.</a:t>
            </a:r>
          </a:p>
          <a:p>
            <a:pPr marL="465138" indent="-465138" algn="just">
              <a:buFont typeface="Wingdings" pitchFamily="2" charset="2"/>
              <a:buChar char="§"/>
              <a:tabLst>
                <a:tab pos="465138" algn="l"/>
              </a:tabLst>
            </a:pPr>
            <a:r>
              <a:rPr lang="en-IN" sz="2000" dirty="0" smtClean="0"/>
              <a:t>The next meeting of the KSC Steering Committee would be </a:t>
            </a:r>
            <a:r>
              <a:rPr lang="en-IN" sz="2000" smtClean="0"/>
              <a:t>held </a:t>
            </a:r>
            <a:r>
              <a:rPr lang="en-IN" sz="2000" smtClean="0"/>
              <a:t>on 14 and 15 </a:t>
            </a:r>
            <a:r>
              <a:rPr lang="en-IN" sz="2000" dirty="0" smtClean="0"/>
              <a:t>October 2014 in Cairo, Egypt.</a:t>
            </a:r>
            <a:endParaRPr lang="en-US" sz="2000" dirty="0" smtClean="0"/>
          </a:p>
        </p:txBody>
      </p:sp>
      <p:sp>
        <p:nvSpPr>
          <p:cNvPr id="4" name="Footer Placeholder 3"/>
          <p:cNvSpPr>
            <a:spLocks noGrp="1"/>
          </p:cNvSpPr>
          <p:nvPr>
            <p:ph type="ftr" sz="quarter" idx="11"/>
          </p:nvPr>
        </p:nvSpPr>
        <p:spPr/>
        <p:txBody>
          <a:bodyPr/>
          <a:lstStyle/>
          <a:p>
            <a:r>
              <a:rPr lang="en-IN" smtClean="0"/>
              <a:t>Comptroller and Auditor General of India</a:t>
            </a:r>
            <a:endParaRPr lang="en-IN"/>
          </a:p>
        </p:txBody>
      </p:sp>
      <p:sp>
        <p:nvSpPr>
          <p:cNvPr id="5" name="Slide Number Placeholder 4"/>
          <p:cNvSpPr>
            <a:spLocks noGrp="1"/>
          </p:cNvSpPr>
          <p:nvPr>
            <p:ph type="sldNum" sz="quarter" idx="12"/>
          </p:nvPr>
        </p:nvSpPr>
        <p:spPr/>
        <p:txBody>
          <a:bodyPr/>
          <a:lstStyle/>
          <a:p>
            <a:fld id="{14B7DC91-BA8D-4035-9E2C-F9DC70487D2A}" type="slidenum">
              <a:rPr lang="en-IN" smtClean="0"/>
              <a:pPr/>
              <a:t>5</a:t>
            </a:fld>
            <a:endParaRPr lang="en-IN"/>
          </a:p>
        </p:txBody>
      </p:sp>
    </p:spTree>
    <p:extLst>
      <p:ext uri="{BB962C8B-B14F-4D97-AF65-F5344CB8AC3E}">
        <p14:creationId xmlns:p14="http://schemas.microsoft.com/office/powerpoint/2010/main" val="2279439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dirty="0" smtClean="0"/>
              <a:t>News from KSC</a:t>
            </a:r>
            <a:endParaRPr lang="en-IN" b="1" dirty="0"/>
          </a:p>
        </p:txBody>
      </p:sp>
      <p:sp>
        <p:nvSpPr>
          <p:cNvPr id="3" name="Content Placeholder 2"/>
          <p:cNvSpPr>
            <a:spLocks noGrp="1"/>
          </p:cNvSpPr>
          <p:nvPr>
            <p:ph idx="1"/>
          </p:nvPr>
        </p:nvSpPr>
        <p:spPr>
          <a:xfrm>
            <a:off x="785786" y="1285860"/>
            <a:ext cx="7643866" cy="5000660"/>
          </a:xfrm>
        </p:spPr>
        <p:txBody>
          <a:bodyPr>
            <a:noAutofit/>
          </a:bodyPr>
          <a:lstStyle/>
          <a:p>
            <a:pPr marL="465138" indent="-465138" algn="just">
              <a:buFont typeface="Wingdings" pitchFamily="2" charset="2"/>
              <a:buChar char="§"/>
              <a:tabLst>
                <a:tab pos="465138" algn="l"/>
              </a:tabLst>
            </a:pPr>
            <a:r>
              <a:rPr lang="en-IN" sz="2200" dirty="0" smtClean="0"/>
              <a:t>The chairmanship of INTOSAI Working Group on Environmental Auditing has been transferred from SAI of Estonia to SAI of </a:t>
            </a:r>
            <a:r>
              <a:rPr lang="en-IN" sz="2200" dirty="0" smtClean="0"/>
              <a:t>Indonesia.</a:t>
            </a:r>
            <a:endParaRPr lang="en-IN" sz="2200" dirty="0" smtClean="0"/>
          </a:p>
          <a:p>
            <a:pPr marL="465138" indent="-465138" algn="just">
              <a:buFont typeface="Wingdings" pitchFamily="2" charset="2"/>
              <a:buChar char="§"/>
              <a:tabLst>
                <a:tab pos="465138" algn="l"/>
              </a:tabLst>
            </a:pPr>
            <a:r>
              <a:rPr lang="en-IN" sz="2200" dirty="0" smtClean="0"/>
              <a:t>A new Working Group on Audit of Extractive Industries and a new Task Force on Procurement Contract Audit under the chairmanship of SAIs of Uganda and Russian Federation, respectively, has been </a:t>
            </a:r>
            <a:r>
              <a:rPr lang="en-IN" sz="2200" dirty="0" smtClean="0"/>
              <a:t>formed.</a:t>
            </a:r>
            <a:endParaRPr lang="en-IN" sz="2200" dirty="0" smtClean="0"/>
          </a:p>
          <a:p>
            <a:pPr marL="465138" indent="-465138" algn="just">
              <a:buFont typeface="Wingdings" pitchFamily="2" charset="2"/>
              <a:buChar char="§"/>
              <a:tabLst>
                <a:tab pos="465138" algn="l"/>
              </a:tabLst>
            </a:pPr>
            <a:r>
              <a:rPr lang="en-US" sz="2200" dirty="0" smtClean="0"/>
              <a:t>The INTOSAI Task Force on SAIs’ Information Database has been merged with INTOSAI Working Group on Value and Benefits of SAIs under the chairmanship of SAI of </a:t>
            </a:r>
            <a:r>
              <a:rPr lang="en-US" sz="2200" dirty="0" smtClean="0"/>
              <a:t>Mexico.</a:t>
            </a:r>
            <a:endParaRPr lang="en-IN" sz="2200" dirty="0" smtClean="0"/>
          </a:p>
          <a:p>
            <a:pPr marL="465138" indent="-465138" algn="just">
              <a:buFont typeface="Wingdings" pitchFamily="2" charset="2"/>
              <a:buChar char="§"/>
              <a:tabLst>
                <a:tab pos="465138" algn="l"/>
              </a:tabLst>
            </a:pPr>
            <a:r>
              <a:rPr lang="en-US" sz="2200" dirty="0" smtClean="0"/>
              <a:t>The INTOSAI Working Group on Accountability for and Audit of Disaster-related Aid, chaired by the European Court of Auditors has been </a:t>
            </a:r>
            <a:r>
              <a:rPr lang="en-US" sz="2200" dirty="0" smtClean="0"/>
              <a:t>dissolved.</a:t>
            </a:r>
            <a:endParaRPr lang="en-IN" sz="2200" dirty="0" smtClean="0"/>
          </a:p>
          <a:p>
            <a:pPr lvl="0"/>
            <a:endParaRPr lang="en-IN" sz="2200" dirty="0" smtClean="0"/>
          </a:p>
          <a:p>
            <a:pPr marL="465138" indent="-465138" algn="just">
              <a:buFont typeface="Wingdings" pitchFamily="2" charset="2"/>
              <a:buChar char="§"/>
              <a:tabLst>
                <a:tab pos="465138" algn="l"/>
              </a:tabLst>
            </a:pPr>
            <a:endParaRPr lang="en-US" sz="2200" dirty="0" smtClean="0"/>
          </a:p>
          <a:p>
            <a:pPr marL="465138" indent="-465138" algn="just">
              <a:buFont typeface="Wingdings" pitchFamily="2" charset="2"/>
              <a:buChar char="§"/>
              <a:tabLst>
                <a:tab pos="465138" algn="l"/>
              </a:tabLst>
            </a:pPr>
            <a:endParaRPr lang="en-US" sz="2200" dirty="0" smtClean="0"/>
          </a:p>
        </p:txBody>
      </p:sp>
      <p:sp>
        <p:nvSpPr>
          <p:cNvPr id="4" name="Footer Placeholder 3"/>
          <p:cNvSpPr>
            <a:spLocks noGrp="1"/>
          </p:cNvSpPr>
          <p:nvPr>
            <p:ph type="ftr" sz="quarter" idx="11"/>
          </p:nvPr>
        </p:nvSpPr>
        <p:spPr/>
        <p:txBody>
          <a:bodyPr/>
          <a:lstStyle/>
          <a:p>
            <a:r>
              <a:rPr lang="en-IN" smtClean="0"/>
              <a:t>Comptroller and Auditor General of India</a:t>
            </a:r>
            <a:endParaRPr lang="en-IN"/>
          </a:p>
        </p:txBody>
      </p:sp>
      <p:sp>
        <p:nvSpPr>
          <p:cNvPr id="5" name="Slide Number Placeholder 4"/>
          <p:cNvSpPr>
            <a:spLocks noGrp="1"/>
          </p:cNvSpPr>
          <p:nvPr>
            <p:ph type="sldNum" sz="quarter" idx="12"/>
          </p:nvPr>
        </p:nvSpPr>
        <p:spPr/>
        <p:txBody>
          <a:bodyPr/>
          <a:lstStyle/>
          <a:p>
            <a:fld id="{14B7DC91-BA8D-4035-9E2C-F9DC70487D2A}" type="slidenum">
              <a:rPr lang="en-IN" smtClean="0"/>
              <a:pPr/>
              <a:t>6</a:t>
            </a:fld>
            <a:endParaRPr lang="en-IN"/>
          </a:p>
        </p:txBody>
      </p:sp>
    </p:spTree>
    <p:extLst>
      <p:ext uri="{BB962C8B-B14F-4D97-AF65-F5344CB8AC3E}">
        <p14:creationId xmlns:p14="http://schemas.microsoft.com/office/powerpoint/2010/main" val="2279439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dirty="0" smtClean="0"/>
              <a:t>Activities of KSC</a:t>
            </a:r>
            <a:endParaRPr lang="en-IN" b="1" dirty="0"/>
          </a:p>
        </p:txBody>
      </p:sp>
      <p:sp>
        <p:nvSpPr>
          <p:cNvPr id="3" name="Content Placeholder 2"/>
          <p:cNvSpPr>
            <a:spLocks noGrp="1"/>
          </p:cNvSpPr>
          <p:nvPr>
            <p:ph idx="1"/>
          </p:nvPr>
        </p:nvSpPr>
        <p:spPr>
          <a:xfrm>
            <a:off x="500034" y="1071546"/>
            <a:ext cx="7929618" cy="5214974"/>
          </a:xfrm>
        </p:spPr>
        <p:txBody>
          <a:bodyPr>
            <a:noAutofit/>
          </a:bodyPr>
          <a:lstStyle/>
          <a:p>
            <a:pPr marL="465138" indent="-465138" algn="just">
              <a:buFont typeface="Wingdings" pitchFamily="2" charset="2"/>
              <a:buChar char="§"/>
              <a:tabLst>
                <a:tab pos="465138" algn="l"/>
              </a:tabLst>
            </a:pPr>
            <a:r>
              <a:rPr lang="en-US" sz="2200" dirty="0" smtClean="0"/>
              <a:t>The Working Groups and Task Forces prepare a triennial</a:t>
            </a:r>
            <a:r>
              <a:rPr lang="en-IN" sz="2200" dirty="0" smtClean="0"/>
              <a:t> document called ‘Work Plan’. The Work Plan includes project on specific aspects of audits for detailed study during next three years.</a:t>
            </a:r>
          </a:p>
          <a:p>
            <a:pPr marL="465138" indent="-465138" algn="just">
              <a:buFont typeface="Wingdings" pitchFamily="2" charset="2"/>
              <a:buChar char="§"/>
              <a:tabLst>
                <a:tab pos="465138" algn="l"/>
              </a:tabLst>
            </a:pPr>
            <a:r>
              <a:rPr lang="en-IN" sz="2200" dirty="0" smtClean="0"/>
              <a:t>The progress of the projects are reviewed from time to time by the Working Group and Task Forces in its annual meetings.</a:t>
            </a:r>
            <a:r>
              <a:rPr lang="en-US" sz="2200" dirty="0" smtClean="0"/>
              <a:t> </a:t>
            </a:r>
          </a:p>
          <a:p>
            <a:pPr marL="465138" indent="-465138" algn="just">
              <a:buFont typeface="Wingdings" pitchFamily="2" charset="2"/>
              <a:buChar char="§"/>
              <a:tabLst>
                <a:tab pos="465138" algn="l"/>
              </a:tabLst>
            </a:pPr>
            <a:r>
              <a:rPr lang="en-US" sz="2200" dirty="0" smtClean="0"/>
              <a:t>The progress made by the various Working Groups and Task Forces are also reviewed by the KSC Steering Committee from time to time.</a:t>
            </a:r>
          </a:p>
          <a:p>
            <a:pPr marL="465138" indent="-465138" algn="just">
              <a:buFont typeface="Wingdings" pitchFamily="2" charset="2"/>
              <a:buChar char="§"/>
              <a:tabLst>
                <a:tab pos="465138" algn="l"/>
              </a:tabLst>
            </a:pPr>
            <a:r>
              <a:rPr lang="en-US" sz="2200" dirty="0" smtClean="0"/>
              <a:t>The progress report of the KSC (Goal-3) is also presented before the INTOSAI Governing Board and the INCOSAI.</a:t>
            </a:r>
          </a:p>
          <a:p>
            <a:pPr marL="465138" indent="-465138" algn="just">
              <a:buFont typeface="Wingdings" pitchFamily="2" charset="2"/>
              <a:buChar char="§"/>
              <a:tabLst>
                <a:tab pos="465138" algn="l"/>
              </a:tabLst>
            </a:pPr>
            <a:r>
              <a:rPr lang="en-US" sz="2200" dirty="0" smtClean="0">
                <a:solidFill>
                  <a:prstClr val="black"/>
                </a:solidFill>
              </a:rPr>
              <a:t>SAI-India, being chair of the KSC, attends the annual meetings of the Working Groups/Task Forces either as a member or as an observer.</a:t>
            </a:r>
            <a:endParaRPr lang="en-US" sz="2200" dirty="0" smtClean="0"/>
          </a:p>
          <a:p>
            <a:pPr marL="465138" indent="-465138" algn="just">
              <a:buFont typeface="Wingdings" pitchFamily="2" charset="2"/>
              <a:buChar char="§"/>
              <a:tabLst>
                <a:tab pos="465138" algn="l"/>
              </a:tabLst>
            </a:pPr>
            <a:endParaRPr lang="en-US" sz="2200" dirty="0" smtClean="0"/>
          </a:p>
        </p:txBody>
      </p:sp>
      <p:sp>
        <p:nvSpPr>
          <p:cNvPr id="4" name="Footer Placeholder 3"/>
          <p:cNvSpPr>
            <a:spLocks noGrp="1"/>
          </p:cNvSpPr>
          <p:nvPr>
            <p:ph type="ftr" sz="quarter" idx="11"/>
          </p:nvPr>
        </p:nvSpPr>
        <p:spPr/>
        <p:txBody>
          <a:bodyPr/>
          <a:lstStyle/>
          <a:p>
            <a:r>
              <a:rPr lang="en-IN"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7</a:t>
            </a:fld>
            <a:endParaRPr lang="en-IN"/>
          </a:p>
        </p:txBody>
      </p:sp>
    </p:spTree>
    <p:extLst>
      <p:ext uri="{BB962C8B-B14F-4D97-AF65-F5344CB8AC3E}">
        <p14:creationId xmlns:p14="http://schemas.microsoft.com/office/powerpoint/2010/main" val="2279439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274638"/>
            <a:ext cx="6572296" cy="725470"/>
          </a:xfrm>
        </p:spPr>
        <p:txBody>
          <a:bodyPr>
            <a:noAutofit/>
          </a:bodyPr>
          <a:lstStyle/>
          <a:p>
            <a:r>
              <a:rPr lang="en-US" b="1" dirty="0" smtClean="0"/>
              <a:t>Activities of KSC</a:t>
            </a:r>
            <a:endParaRPr lang="en-IN" b="1" dirty="0"/>
          </a:p>
        </p:txBody>
      </p:sp>
      <p:sp>
        <p:nvSpPr>
          <p:cNvPr id="3" name="Content Placeholder 2"/>
          <p:cNvSpPr>
            <a:spLocks noGrp="1"/>
          </p:cNvSpPr>
          <p:nvPr>
            <p:ph idx="1"/>
          </p:nvPr>
        </p:nvSpPr>
        <p:spPr>
          <a:xfrm>
            <a:off x="471430" y="1149305"/>
            <a:ext cx="8215370" cy="5056883"/>
          </a:xfrm>
        </p:spPr>
        <p:txBody>
          <a:bodyPr>
            <a:noAutofit/>
          </a:bodyPr>
          <a:lstStyle/>
          <a:p>
            <a:pPr marL="347663" lvl="0" indent="-347663" algn="just">
              <a:buFont typeface="Wingdings" pitchFamily="2" charset="2"/>
              <a:buChar char="§"/>
              <a:tabLst>
                <a:tab pos="347663" algn="l"/>
              </a:tabLst>
            </a:pPr>
            <a:r>
              <a:rPr lang="en-US" sz="1900" dirty="0" smtClean="0">
                <a:solidFill>
                  <a:prstClr val="black"/>
                </a:solidFill>
              </a:rPr>
              <a:t>The KSC Steering Committee approves exposure drafts of the various International Standards for Supreme Audit Institutions (ISSAIs) and INTOSAI Guidance for Good Governance (INTOSAI GOVs) as and when the same are received </a:t>
            </a:r>
            <a:r>
              <a:rPr lang="en-US" sz="1900" dirty="0" smtClean="0">
                <a:solidFill>
                  <a:prstClr val="black"/>
                </a:solidFill>
              </a:rPr>
              <a:t>from the respective Working Groups.</a:t>
            </a:r>
            <a:endParaRPr lang="en-US" sz="1900" dirty="0" smtClean="0">
              <a:solidFill>
                <a:prstClr val="black"/>
              </a:solidFill>
            </a:endParaRPr>
          </a:p>
          <a:p>
            <a:pPr algn="just">
              <a:buFont typeface="Wingdings" pitchFamily="2" charset="2"/>
              <a:buChar char="§"/>
            </a:pPr>
            <a:r>
              <a:rPr lang="en-US" sz="1900" dirty="0" smtClean="0">
                <a:solidFill>
                  <a:prstClr val="black"/>
                </a:solidFill>
              </a:rPr>
              <a:t>The documents (i.e. ISSAIs or INTOSAI GOVs) are finalized by following the prescribed ‘Due Process for professional standards’ and drafting conventions for level-4 ISSAIs.</a:t>
            </a:r>
          </a:p>
          <a:p>
            <a:pPr marL="347663" lvl="0" indent="-347663" algn="just">
              <a:buFont typeface="Wingdings" pitchFamily="2" charset="2"/>
              <a:buChar char="§"/>
              <a:tabLst>
                <a:tab pos="347663" algn="l"/>
              </a:tabLst>
            </a:pPr>
            <a:r>
              <a:rPr lang="en-US" sz="1900" dirty="0" smtClean="0">
                <a:solidFill>
                  <a:prstClr val="black"/>
                </a:solidFill>
              </a:rPr>
              <a:t>Six ISSAIs and one INTOSAI GOV developed by the Working Groups under KSC were endorsed by the XXI INCOSAI held in Beijing, China in October 2013.</a:t>
            </a:r>
          </a:p>
          <a:p>
            <a:pPr marL="347663" indent="-347663" algn="just">
              <a:buFont typeface="Wingdings" pitchFamily="2" charset="2"/>
              <a:buChar char="§"/>
              <a:tabLst>
                <a:tab pos="347663" algn="l"/>
              </a:tabLst>
            </a:pPr>
            <a:r>
              <a:rPr lang="en-US" sz="1900" dirty="0" smtClean="0"/>
              <a:t>An Official INTOSAI document, “Communicating and Promoting the Value and Benefits of Supreme Audit Institutions: An INTOSAI Guideline“; and an IDI-WGITA IT Audit Handbook and ‘Guidelines on Key Performance Indicators methodology for auditing IT programmers' were also approved by the XXI INCOSAI. </a:t>
            </a:r>
            <a:endParaRPr lang="en-US" sz="1900" dirty="0" smtClean="0"/>
          </a:p>
          <a:p>
            <a:pPr marL="347663" indent="-347663" algn="just">
              <a:buFont typeface="Wingdings" pitchFamily="2" charset="2"/>
              <a:buChar char="§"/>
              <a:tabLst>
                <a:tab pos="347663" algn="l"/>
              </a:tabLst>
            </a:pPr>
            <a:r>
              <a:rPr lang="en-US" sz="1900" dirty="0"/>
              <a:t>As on date, various ISSAIs/INTOSAI GOVs are being developed by the Working Groups under KSC (Goal-3</a:t>
            </a:r>
            <a:r>
              <a:rPr lang="en-US" sz="1900" dirty="0" smtClean="0"/>
              <a:t>).</a:t>
            </a:r>
            <a:endParaRPr lang="en-US" sz="1900" dirty="0"/>
          </a:p>
          <a:p>
            <a:pPr marL="347663" indent="-347663" algn="just">
              <a:buFont typeface="Wingdings" pitchFamily="2" charset="2"/>
              <a:buChar char="§"/>
              <a:tabLst>
                <a:tab pos="347663" algn="l"/>
              </a:tabLst>
            </a:pPr>
            <a:endParaRPr lang="en-US" sz="1900" dirty="0" smtClean="0"/>
          </a:p>
          <a:p>
            <a:pPr marL="347663" lvl="0" indent="-347663" algn="just">
              <a:buFont typeface="Wingdings" pitchFamily="2" charset="2"/>
              <a:buChar char="§"/>
              <a:tabLst>
                <a:tab pos="347663" algn="l"/>
              </a:tabLst>
            </a:pPr>
            <a:endParaRPr lang="en-US" sz="1900" dirty="0" smtClean="0">
              <a:solidFill>
                <a:prstClr val="black"/>
              </a:solidFill>
            </a:endParaRPr>
          </a:p>
          <a:p>
            <a:pPr marL="347663" lvl="0" indent="-347663" algn="just">
              <a:buFont typeface="Wingdings" pitchFamily="2" charset="2"/>
              <a:buChar char="§"/>
              <a:tabLst>
                <a:tab pos="347663" algn="l"/>
              </a:tabLst>
            </a:pPr>
            <a:endParaRPr lang="en-US" sz="1900" dirty="0" smtClean="0">
              <a:solidFill>
                <a:prstClr val="black"/>
              </a:solidFill>
            </a:endParaRPr>
          </a:p>
          <a:p>
            <a:pPr marL="347663" lvl="0" indent="-347663" algn="just">
              <a:buFont typeface="Wingdings" pitchFamily="2" charset="2"/>
              <a:buChar char="§"/>
              <a:tabLst>
                <a:tab pos="347663" algn="l"/>
              </a:tabLst>
            </a:pPr>
            <a:endParaRPr lang="en-US" sz="1900" dirty="0" smtClean="0"/>
          </a:p>
        </p:txBody>
      </p:sp>
      <p:sp>
        <p:nvSpPr>
          <p:cNvPr id="4" name="Footer Placeholder 3"/>
          <p:cNvSpPr>
            <a:spLocks noGrp="1"/>
          </p:cNvSpPr>
          <p:nvPr>
            <p:ph type="ftr" sz="quarter" idx="11"/>
          </p:nvPr>
        </p:nvSpPr>
        <p:spPr/>
        <p:txBody>
          <a:bodyPr/>
          <a:lstStyle/>
          <a:p>
            <a:r>
              <a:rPr lang="en-IN" smtClean="0"/>
              <a:t>Comptroller and Auditor General of India</a:t>
            </a:r>
            <a:endParaRPr lang="en-IN"/>
          </a:p>
        </p:txBody>
      </p:sp>
      <p:sp>
        <p:nvSpPr>
          <p:cNvPr id="5" name="Slide Number Placeholder 4"/>
          <p:cNvSpPr>
            <a:spLocks noGrp="1"/>
          </p:cNvSpPr>
          <p:nvPr>
            <p:ph type="sldNum" sz="quarter" idx="12"/>
          </p:nvPr>
        </p:nvSpPr>
        <p:spPr/>
        <p:txBody>
          <a:bodyPr/>
          <a:lstStyle/>
          <a:p>
            <a:fld id="{14B7DC91-BA8D-4035-9E2C-F9DC70487D2A}" type="slidenum">
              <a:rPr lang="en-IN" smtClean="0"/>
              <a:pPr/>
              <a:t>8</a:t>
            </a:fld>
            <a:endParaRPr lang="en-IN"/>
          </a:p>
        </p:txBody>
      </p:sp>
    </p:spTree>
    <p:extLst>
      <p:ext uri="{BB962C8B-B14F-4D97-AF65-F5344CB8AC3E}">
        <p14:creationId xmlns:p14="http://schemas.microsoft.com/office/powerpoint/2010/main" val="2279439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6984776" cy="778098"/>
          </a:xfrm>
        </p:spPr>
        <p:txBody>
          <a:bodyPr>
            <a:normAutofit fontScale="90000"/>
          </a:bodyPr>
          <a:lstStyle/>
          <a:p>
            <a:r>
              <a:rPr lang="en-IN" b="1" dirty="0" smtClean="0"/>
              <a:t>Review of ISSAIs/INTOSAI GOVs</a:t>
            </a:r>
            <a:endParaRPr lang="en-IN" b="1" dirty="0"/>
          </a:p>
        </p:txBody>
      </p:sp>
      <p:sp>
        <p:nvSpPr>
          <p:cNvPr id="3" name="Content Placeholder 2"/>
          <p:cNvSpPr>
            <a:spLocks noGrp="1"/>
          </p:cNvSpPr>
          <p:nvPr>
            <p:ph idx="1"/>
          </p:nvPr>
        </p:nvSpPr>
        <p:spPr>
          <a:xfrm>
            <a:off x="457200" y="1196752"/>
            <a:ext cx="8229600" cy="5040560"/>
          </a:xfrm>
        </p:spPr>
        <p:txBody>
          <a:bodyPr>
            <a:noAutofit/>
          </a:bodyPr>
          <a:lstStyle/>
          <a:p>
            <a:pPr marL="0" lvl="0" indent="0" algn="just">
              <a:buNone/>
            </a:pPr>
            <a:r>
              <a:rPr lang="en-US" sz="1800" b="1" dirty="0" smtClean="0"/>
              <a:t>The following ISSAIs </a:t>
            </a:r>
            <a:r>
              <a:rPr lang="en-US" sz="1800" b="1" dirty="0" smtClean="0"/>
              <a:t>have been taken </a:t>
            </a:r>
            <a:r>
              <a:rPr lang="en-US" sz="1800" b="1" dirty="0" smtClean="0"/>
              <a:t>up for review through the Chairs of the </a:t>
            </a:r>
            <a:r>
              <a:rPr lang="en-US" sz="1800" b="1" dirty="0" smtClean="0"/>
              <a:t>Working </a:t>
            </a:r>
            <a:r>
              <a:rPr lang="en-US" sz="1800" b="1" dirty="0" smtClean="0"/>
              <a:t>Groups, who had developed these ISSAIs:</a:t>
            </a:r>
          </a:p>
          <a:p>
            <a:pPr lvl="0" algn="just">
              <a:buClr>
                <a:schemeClr val="tx1"/>
              </a:buClr>
            </a:pPr>
            <a:r>
              <a:rPr lang="en-US" sz="1800" b="1" dirty="0" smtClean="0"/>
              <a:t>ISSAI-5000: </a:t>
            </a:r>
            <a:r>
              <a:rPr lang="en-US" sz="1800" dirty="0" smtClean="0"/>
              <a:t>Principles for Best Audit Arrangements for International Institutions;</a:t>
            </a:r>
          </a:p>
          <a:p>
            <a:pPr lvl="0" algn="just">
              <a:buClr>
                <a:schemeClr val="tx1"/>
              </a:buClr>
            </a:pPr>
            <a:r>
              <a:rPr lang="en-US" sz="1800" b="1" dirty="0" smtClean="0"/>
              <a:t>ISSAI-5010: </a:t>
            </a:r>
            <a:r>
              <a:rPr lang="en-US" sz="1800" dirty="0" smtClean="0"/>
              <a:t>Audit of International Institutions - Guidance for SAIs;</a:t>
            </a:r>
          </a:p>
          <a:p>
            <a:pPr lvl="0" algn="just"/>
            <a:r>
              <a:rPr lang="en-US" sz="1800" b="1" dirty="0" smtClean="0"/>
              <a:t>ISSAI-5110:</a:t>
            </a:r>
            <a:r>
              <a:rPr lang="en-US" sz="1800" dirty="0"/>
              <a:t> </a:t>
            </a:r>
            <a:r>
              <a:rPr lang="en-US" sz="1800" dirty="0" smtClean="0"/>
              <a:t>Guidance </a:t>
            </a:r>
            <a:r>
              <a:rPr lang="en-US" sz="1800" dirty="0"/>
              <a:t>on Conducting Audits of Activities with </a:t>
            </a:r>
            <a:r>
              <a:rPr lang="en-US" sz="1800" dirty="0" smtClean="0"/>
              <a:t>an Environmental </a:t>
            </a:r>
            <a:r>
              <a:rPr lang="en-US" sz="1800" dirty="0"/>
              <a:t>Perspective;</a:t>
            </a:r>
            <a:endParaRPr lang="en-IN" sz="1800" dirty="0"/>
          </a:p>
          <a:p>
            <a:pPr lvl="0" algn="just"/>
            <a:r>
              <a:rPr lang="en-US" sz="1800" b="1" dirty="0"/>
              <a:t>ISSAI-5120:  </a:t>
            </a:r>
            <a:r>
              <a:rPr lang="en-US" sz="1800" dirty="0"/>
              <a:t>Environmental Audit and Regularity Auditing;</a:t>
            </a:r>
            <a:endParaRPr lang="en-IN" sz="1800" dirty="0"/>
          </a:p>
          <a:p>
            <a:pPr lvl="0" algn="just"/>
            <a:r>
              <a:rPr lang="en-US" sz="1800" b="1" dirty="0"/>
              <a:t>ISSAI-5130:</a:t>
            </a:r>
            <a:r>
              <a:rPr lang="en-US" sz="1800" dirty="0"/>
              <a:t> Sustainable Development: The Role of Supreme Audit Institutions; and</a:t>
            </a:r>
            <a:endParaRPr lang="en-IN" sz="1800" dirty="0"/>
          </a:p>
          <a:p>
            <a:pPr lvl="0" algn="just">
              <a:buClr>
                <a:schemeClr val="tx1"/>
              </a:buClr>
            </a:pPr>
            <a:r>
              <a:rPr lang="en-US" sz="1800" b="1" dirty="0"/>
              <a:t>ISSAI-5140:</a:t>
            </a:r>
            <a:r>
              <a:rPr lang="en-US" sz="1800" dirty="0"/>
              <a:t> How SAIs may co-operate on the audit of international environmental accords</a:t>
            </a:r>
            <a:r>
              <a:rPr lang="en-US" sz="1800" dirty="0" smtClean="0"/>
              <a:t>.</a:t>
            </a:r>
            <a:r>
              <a:rPr lang="en-US" sz="1800" b="1" dirty="0"/>
              <a:t> </a:t>
            </a:r>
            <a:endParaRPr lang="en-US" sz="1800" b="1" dirty="0" smtClean="0"/>
          </a:p>
          <a:p>
            <a:pPr lvl="0" algn="just">
              <a:buClr>
                <a:schemeClr val="tx1"/>
              </a:buClr>
            </a:pPr>
            <a:r>
              <a:rPr lang="en-US" sz="1800" b="1" dirty="0" smtClean="0"/>
              <a:t>ISSAI-5210</a:t>
            </a:r>
            <a:r>
              <a:rPr lang="en-US" sz="1800" dirty="0"/>
              <a:t>: Guidelines on Best Practice for the Audit of Privatizations;</a:t>
            </a:r>
            <a:endParaRPr lang="en-IN" sz="1800" dirty="0"/>
          </a:p>
          <a:p>
            <a:pPr lvl="0" algn="just"/>
            <a:r>
              <a:rPr lang="en-US" sz="1800" b="1" dirty="0"/>
              <a:t>ISSAI-5220: </a:t>
            </a:r>
            <a:r>
              <a:rPr lang="en-US" sz="1800" dirty="0"/>
              <a:t>Guidelines on Best Practice for the Audit of Public/Private Finance and Concessions:</a:t>
            </a:r>
          </a:p>
          <a:p>
            <a:pPr lvl="0" algn="just"/>
            <a:r>
              <a:rPr lang="en-US" sz="1800" b="1" dirty="0"/>
              <a:t>ISSAI-5230: </a:t>
            </a:r>
            <a:r>
              <a:rPr lang="en-US" sz="1800" dirty="0"/>
              <a:t>Guidelines on Best Practice for the Audit of Economic Regulation;</a:t>
            </a:r>
            <a:endParaRPr lang="en-IN" sz="1800" dirty="0"/>
          </a:p>
          <a:p>
            <a:pPr lvl="0" algn="just"/>
            <a:r>
              <a:rPr lang="en-US" sz="1800" b="1" dirty="0"/>
              <a:t>ISSAI-5240: </a:t>
            </a:r>
            <a:r>
              <a:rPr lang="en-US" sz="1800" dirty="0"/>
              <a:t>Guidelines on Best Practice for the Audit of Risk in Public/Private Partnerships (PPP</a:t>
            </a:r>
            <a:r>
              <a:rPr lang="en-US" sz="1800" dirty="0" smtClean="0"/>
              <a:t>);</a:t>
            </a:r>
            <a:endParaRPr lang="en-IN" sz="1800" dirty="0" smtClean="0"/>
          </a:p>
        </p:txBody>
      </p:sp>
      <p:sp>
        <p:nvSpPr>
          <p:cNvPr id="6" name="Footer Placeholder 5"/>
          <p:cNvSpPr>
            <a:spLocks noGrp="1"/>
          </p:cNvSpPr>
          <p:nvPr>
            <p:ph type="ftr" sz="quarter" idx="11"/>
          </p:nvPr>
        </p:nvSpPr>
        <p:spPr/>
        <p:txBody>
          <a:bodyPr/>
          <a:lstStyle/>
          <a:p>
            <a:r>
              <a:rPr lang="en-IN" smtClean="0"/>
              <a:t>Comptroller and Auditor General of India</a:t>
            </a:r>
            <a:endParaRPr lang="en-US"/>
          </a:p>
        </p:txBody>
      </p:sp>
      <p:sp>
        <p:nvSpPr>
          <p:cNvPr id="7" name="Slide Number Placeholder 6"/>
          <p:cNvSpPr>
            <a:spLocks noGrp="1"/>
          </p:cNvSpPr>
          <p:nvPr>
            <p:ph type="sldNum" sz="quarter" idx="12"/>
          </p:nvPr>
        </p:nvSpPr>
        <p:spPr/>
        <p:txBody>
          <a:bodyPr/>
          <a:lstStyle/>
          <a:p>
            <a:fld id="{2C784A58-FD73-47FC-B463-93343E3C10F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Slide</Template>
  <TotalTime>376</TotalTime>
  <Words>1093</Words>
  <Application>Microsoft Office PowerPoint</Application>
  <PresentationFormat>On-screen Show (4:3)</PresentationFormat>
  <Paragraphs>100</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Mangal</vt:lpstr>
      <vt:lpstr>Times New Roman</vt:lpstr>
      <vt:lpstr>Wingdings</vt:lpstr>
      <vt:lpstr>Master Slide</vt:lpstr>
      <vt:lpstr>Report of the  Knowledge Sharing Committee (Goal-3)</vt:lpstr>
      <vt:lpstr>Background</vt:lpstr>
      <vt:lpstr>Background</vt:lpstr>
      <vt:lpstr>Background</vt:lpstr>
      <vt:lpstr>Background</vt:lpstr>
      <vt:lpstr>News from KSC</vt:lpstr>
      <vt:lpstr>Activities of KSC</vt:lpstr>
      <vt:lpstr>Activities of KSC</vt:lpstr>
      <vt:lpstr>Review of ISSAIs/INTOSAI GOVs</vt:lpstr>
      <vt:lpstr>  THANK YOU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user</cp:lastModifiedBy>
  <cp:revision>121</cp:revision>
  <cp:lastPrinted>2014-09-03T06:01:48Z</cp:lastPrinted>
  <dcterms:created xsi:type="dcterms:W3CDTF">2012-08-17T10:28:19Z</dcterms:created>
  <dcterms:modified xsi:type="dcterms:W3CDTF">2014-09-03T06:01:55Z</dcterms:modified>
</cp:coreProperties>
</file>