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85" r:id="rId3"/>
    <p:sldId id="279" r:id="rId4"/>
    <p:sldId id="277" r:id="rId5"/>
    <p:sldId id="280" r:id="rId6"/>
    <p:sldId id="282" r:id="rId7"/>
    <p:sldId id="283" r:id="rId8"/>
    <p:sldId id="281" r:id="rId9"/>
    <p:sldId id="284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B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BB9D">
                <a:alpha val="35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19BFC-2D8C-48A1-AE09-4CDECE5B126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DBF71-60A1-475C-8D4A-7CC00F556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0435"/>
            <a:ext cx="9144000" cy="226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Report of CAROSAI</a:t>
            </a:r>
            <a:endParaRPr lang="en-US" sz="36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INTOSAI Capacity Building Committee</a:t>
            </a:r>
          </a:p>
          <a:p>
            <a:r>
              <a:rPr lang="en-US" dirty="0" smtClean="0"/>
              <a:t>9-11 September Lima, Peru</a:t>
            </a:r>
            <a:endParaRPr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0"/>
            <a:ext cx="522857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0434"/>
            <a:ext cx="9144000" cy="226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 improve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legislation developed</a:t>
            </a:r>
          </a:p>
          <a:p>
            <a:r>
              <a:rPr lang="en-US" dirty="0" smtClean="0"/>
              <a:t>Revised legislation in process of implementation</a:t>
            </a:r>
          </a:p>
          <a:p>
            <a:r>
              <a:rPr lang="en-US" dirty="0" smtClean="0"/>
              <a:t>Advocacy</a:t>
            </a:r>
          </a:p>
          <a:p>
            <a:r>
              <a:rPr lang="en-US" dirty="0" smtClean="0"/>
              <a:t>Working with Public Accounts Committees</a:t>
            </a:r>
          </a:p>
          <a:p>
            <a:r>
              <a:rPr lang="en-US" dirty="0" smtClean="0"/>
              <a:t>Working with Donors</a:t>
            </a:r>
          </a:p>
          <a:p>
            <a:r>
              <a:rPr lang="en-US" dirty="0" smtClean="0"/>
              <a:t>Challenge to get it on the Legislative Agenda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239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0434"/>
            <a:ext cx="9144000" cy="226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CAROSAI Mission and Values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Mission </a:t>
            </a:r>
          </a:p>
          <a:p>
            <a:pPr lvl="1"/>
            <a:r>
              <a:rPr lang="en-US" dirty="0" smtClean="0"/>
              <a:t>To promote and support effective Public Sector audit and enhance accountability </a:t>
            </a:r>
          </a:p>
          <a:p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A leading regional organization recognized for its excellence in facilitating effective auditing through the sharing of resources and ideas.  </a:t>
            </a: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239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26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0434"/>
            <a:ext cx="9144000" cy="226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CAROSAI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Founded in 1988</a:t>
            </a:r>
          </a:p>
          <a:p>
            <a:r>
              <a:rPr lang="en-US" dirty="0" smtClean="0"/>
              <a:t>Executive Council </a:t>
            </a:r>
          </a:p>
          <a:p>
            <a:r>
              <a:rPr lang="en-US" dirty="0" smtClean="0"/>
              <a:t>4 Committees</a:t>
            </a:r>
          </a:p>
          <a:p>
            <a:r>
              <a:rPr lang="en-US" dirty="0" smtClean="0"/>
              <a:t>Secretariat </a:t>
            </a:r>
          </a:p>
          <a:p>
            <a:pPr lvl="1"/>
            <a:r>
              <a:rPr lang="en-US" dirty="0" smtClean="0"/>
              <a:t>Director General – Director of Audit, St Lucia</a:t>
            </a:r>
          </a:p>
          <a:p>
            <a:pPr lvl="1"/>
            <a:r>
              <a:rPr lang="en-US" dirty="0" smtClean="0"/>
              <a:t>Admin Assistant – Funded by Govt. of St Lucia</a:t>
            </a:r>
          </a:p>
          <a:p>
            <a:r>
              <a:rPr lang="en-US" dirty="0" smtClean="0"/>
              <a:t>Financial resources</a:t>
            </a:r>
          </a:p>
          <a:p>
            <a:pPr lvl="1"/>
            <a:r>
              <a:rPr lang="en-US" smtClean="0"/>
              <a:t>Sustainable</a:t>
            </a:r>
            <a:r>
              <a:rPr lang="en-US" dirty="0" smtClean="0"/>
              <a:t>????</a:t>
            </a: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239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0434"/>
            <a:ext cx="9144000" cy="226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239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81075"/>
            <a:ext cx="8327896" cy="55546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0434"/>
            <a:ext cx="9144000" cy="226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Characteristics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English speaking </a:t>
            </a:r>
            <a:r>
              <a:rPr lang="en-US" dirty="0" smtClean="0"/>
              <a:t>Caribbean</a:t>
            </a:r>
            <a:endParaRPr lang="en-US" dirty="0"/>
          </a:p>
          <a:p>
            <a:r>
              <a:rPr lang="en-US" dirty="0" smtClean="0"/>
              <a:t>SAIs generally small in size, three larger (&gt;100)</a:t>
            </a:r>
          </a:p>
          <a:p>
            <a:r>
              <a:rPr lang="en-US" dirty="0" smtClean="0"/>
              <a:t>Majority island states</a:t>
            </a:r>
          </a:p>
          <a:p>
            <a:r>
              <a:rPr lang="en-US" dirty="0"/>
              <a:t>5 members are Overseas Territories of the UK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239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0434"/>
            <a:ext cx="9144000" cy="226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CAROSAI Members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Anguilla</a:t>
            </a:r>
          </a:p>
          <a:p>
            <a:r>
              <a:rPr lang="en-US" dirty="0" smtClean="0"/>
              <a:t>Antigua </a:t>
            </a:r>
          </a:p>
          <a:p>
            <a:r>
              <a:rPr lang="en-US" dirty="0" smtClean="0"/>
              <a:t>Aruba</a:t>
            </a:r>
          </a:p>
          <a:p>
            <a:r>
              <a:rPr lang="en-US" dirty="0" smtClean="0"/>
              <a:t>Bahamas</a:t>
            </a:r>
          </a:p>
          <a:p>
            <a:r>
              <a:rPr lang="en-US" dirty="0" smtClean="0"/>
              <a:t>Barbados</a:t>
            </a:r>
          </a:p>
          <a:p>
            <a:r>
              <a:rPr lang="en-US" dirty="0" smtClean="0"/>
              <a:t>Belize</a:t>
            </a:r>
          </a:p>
          <a:p>
            <a:r>
              <a:rPr lang="en-US" dirty="0" smtClean="0"/>
              <a:t>Bermuda</a:t>
            </a:r>
          </a:p>
          <a:p>
            <a:r>
              <a:rPr lang="en-US" dirty="0" smtClean="0"/>
              <a:t>British Virgin Islands </a:t>
            </a:r>
          </a:p>
          <a:p>
            <a:r>
              <a:rPr lang="en-US" dirty="0" smtClean="0"/>
              <a:t>Cayman Islands</a:t>
            </a:r>
          </a:p>
          <a:p>
            <a:r>
              <a:rPr lang="en-US" dirty="0" smtClean="0"/>
              <a:t>Dominica</a:t>
            </a:r>
          </a:p>
          <a:p>
            <a:r>
              <a:rPr lang="en-US" dirty="0" smtClean="0"/>
              <a:t>Grenada</a:t>
            </a:r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Guyana</a:t>
            </a:r>
          </a:p>
          <a:p>
            <a:r>
              <a:rPr lang="en-US" dirty="0" smtClean="0"/>
              <a:t>Haiti</a:t>
            </a:r>
          </a:p>
          <a:p>
            <a:r>
              <a:rPr lang="en-US" dirty="0" smtClean="0"/>
              <a:t>St. Vincent </a:t>
            </a:r>
          </a:p>
          <a:p>
            <a:r>
              <a:rPr lang="en-US" dirty="0" smtClean="0"/>
              <a:t>Jamaica</a:t>
            </a:r>
          </a:p>
          <a:p>
            <a:r>
              <a:rPr lang="en-US" dirty="0" smtClean="0"/>
              <a:t>Montserrat</a:t>
            </a:r>
          </a:p>
          <a:p>
            <a:r>
              <a:rPr lang="en-US" dirty="0" smtClean="0"/>
              <a:t>Suriname</a:t>
            </a:r>
          </a:p>
          <a:p>
            <a:r>
              <a:rPr lang="en-US" dirty="0" smtClean="0"/>
              <a:t>St. Kitts</a:t>
            </a:r>
          </a:p>
          <a:p>
            <a:r>
              <a:rPr lang="en-US" dirty="0" smtClean="0"/>
              <a:t>St. Lucia</a:t>
            </a:r>
          </a:p>
          <a:p>
            <a:r>
              <a:rPr lang="en-US" dirty="0" smtClean="0"/>
              <a:t>St. Maarten</a:t>
            </a:r>
          </a:p>
          <a:p>
            <a:r>
              <a:rPr lang="en-US" dirty="0" smtClean="0"/>
              <a:t>Turks &amp; Caicos</a:t>
            </a:r>
          </a:p>
          <a:p>
            <a:r>
              <a:rPr lang="en-US" dirty="0" smtClean="0"/>
              <a:t>Trinidad &amp; Tobago </a:t>
            </a:r>
          </a:p>
          <a:p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239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0434"/>
            <a:ext cx="9144000" cy="226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of Members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Majority (18) operating under the Westminster model </a:t>
            </a:r>
            <a:endParaRPr lang="en-US" dirty="0" smtClean="0"/>
          </a:p>
          <a:p>
            <a:r>
              <a:rPr lang="en-US" dirty="0"/>
              <a:t>Report to the legislature</a:t>
            </a:r>
          </a:p>
          <a:p>
            <a:r>
              <a:rPr lang="en-US" dirty="0" smtClean="0"/>
              <a:t>Various stages of development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ndependence </a:t>
            </a:r>
          </a:p>
          <a:p>
            <a:pPr lvl="1"/>
            <a:r>
              <a:rPr lang="en-US" dirty="0" smtClean="0"/>
              <a:t>Mandate</a:t>
            </a:r>
          </a:p>
          <a:p>
            <a:pPr lvl="1"/>
            <a:r>
              <a:rPr lang="en-US" dirty="0" err="1" smtClean="0"/>
              <a:t>Professionalisation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Audit practices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239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219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0434"/>
            <a:ext cx="9144000" cy="226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Constitution or specific legislation</a:t>
            </a:r>
          </a:p>
          <a:p>
            <a:pPr lvl="1"/>
            <a:r>
              <a:rPr lang="en-US" dirty="0" smtClean="0"/>
              <a:t>Outdated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onstraints</a:t>
            </a:r>
          </a:p>
          <a:p>
            <a:r>
              <a:rPr lang="en-US" dirty="0" smtClean="0"/>
              <a:t>AG appointment until retirement</a:t>
            </a:r>
          </a:p>
          <a:p>
            <a:r>
              <a:rPr lang="en-US" dirty="0" smtClean="0"/>
              <a:t>Mandates </a:t>
            </a:r>
          </a:p>
          <a:p>
            <a:r>
              <a:rPr lang="en-US" dirty="0" smtClean="0"/>
              <a:t>Operational independence</a:t>
            </a:r>
          </a:p>
          <a:p>
            <a:pPr lvl="1"/>
            <a:r>
              <a:rPr lang="en-US" dirty="0" smtClean="0"/>
              <a:t>Can determine scope of work etc.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239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0434"/>
            <a:ext cx="9144000" cy="226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Limited administrative independence</a:t>
            </a:r>
          </a:p>
          <a:p>
            <a:pPr lvl="1"/>
            <a:r>
              <a:rPr lang="en-US" dirty="0"/>
              <a:t>Departments of core government</a:t>
            </a:r>
          </a:p>
          <a:p>
            <a:pPr lvl="1"/>
            <a:r>
              <a:rPr lang="en-US" dirty="0"/>
              <a:t>Staff appointed though Public service commission</a:t>
            </a:r>
          </a:p>
          <a:p>
            <a:pPr lvl="1"/>
            <a:r>
              <a:rPr lang="en-US" dirty="0"/>
              <a:t>Finance Ministries controlling financial resources</a:t>
            </a:r>
          </a:p>
          <a:p>
            <a:r>
              <a:rPr lang="en-US" dirty="0" smtClean="0"/>
              <a:t>Public </a:t>
            </a:r>
            <a:r>
              <a:rPr lang="en-US" dirty="0"/>
              <a:t>r</a:t>
            </a:r>
            <a:r>
              <a:rPr lang="en-US" dirty="0" smtClean="0"/>
              <a:t>eporting constrained</a:t>
            </a:r>
          </a:p>
          <a:p>
            <a:r>
              <a:rPr lang="en-US" dirty="0" smtClean="0"/>
              <a:t>Small states – conflicts, influence </a:t>
            </a:r>
          </a:p>
          <a:p>
            <a:r>
              <a:rPr lang="en-US" dirty="0" smtClean="0"/>
              <a:t>Staff </a:t>
            </a:r>
            <a:r>
              <a:rPr lang="en-US" dirty="0"/>
              <a:t>resistance</a:t>
            </a:r>
          </a:p>
          <a:p>
            <a:r>
              <a:rPr lang="en-US" dirty="0" smtClean="0"/>
              <a:t>Constraints/ability to deliver Mandate</a:t>
            </a:r>
          </a:p>
          <a:p>
            <a:endParaRPr lang="en-US" dirty="0" smtClean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239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07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</TotalTime>
  <Words>256</Words>
  <Application>Microsoft Office PowerPoint</Application>
  <PresentationFormat>On-screen Show (4:3)</PresentationFormat>
  <Paragraphs>83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Report of CAROSAI</vt:lpstr>
      <vt:lpstr>CAROSAI Mission and Values</vt:lpstr>
      <vt:lpstr>CAROSAI</vt:lpstr>
      <vt:lpstr>PowerPoint Presentation</vt:lpstr>
      <vt:lpstr>General Characteristics</vt:lpstr>
      <vt:lpstr>CAROSAI Members</vt:lpstr>
      <vt:lpstr>Diversity of Members</vt:lpstr>
      <vt:lpstr>Independence</vt:lpstr>
      <vt:lpstr>Independence</vt:lpstr>
      <vt:lpstr>Working to improve</vt:lpstr>
    </vt:vector>
  </TitlesOfParts>
  <Company>Cayman Islands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lisa_gi</dc:creator>
  <cp:lastModifiedBy>Administrator</cp:lastModifiedBy>
  <cp:revision>144</cp:revision>
  <dcterms:created xsi:type="dcterms:W3CDTF">2011-01-27T15:24:32Z</dcterms:created>
  <dcterms:modified xsi:type="dcterms:W3CDTF">2014-09-10T13:36:56Z</dcterms:modified>
</cp:coreProperties>
</file>