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0" r:id="rId3"/>
    <p:sldId id="257" r:id="rId4"/>
    <p:sldId id="259" r:id="rId5"/>
    <p:sldId id="258" r:id="rId6"/>
    <p:sldId id="260" r:id="rId7"/>
    <p:sldId id="261" r:id="rId8"/>
    <p:sldId id="268" r:id="rId9"/>
    <p:sldId id="262" r:id="rId10"/>
    <p:sldId id="263" r:id="rId11"/>
    <p:sldId id="269" r:id="rId12"/>
    <p:sldId id="264" r:id="rId13"/>
    <p:sldId id="266" r:id="rId14"/>
    <p:sldId id="272" r:id="rId1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61" autoAdjust="0"/>
  </p:normalViewPr>
  <p:slideViewPr>
    <p:cSldViewPr showGuides="1">
      <p:cViewPr varScale="1">
        <p:scale>
          <a:sx n="61" d="100"/>
          <a:sy n="61" d="100"/>
        </p:scale>
        <p:origin x="-154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2DD62-3BD4-489D-BCE5-1365CB63EA16}" type="datetimeFigureOut">
              <a:rPr lang="sv-SE" smtClean="0"/>
              <a:t>2014-09-11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63E27-3202-4C3C-A074-649D929920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597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The </a:t>
            </a:r>
            <a:r>
              <a:rPr lang="sv-SE" dirty="0" err="1" smtClean="0"/>
              <a:t>bottom</a:t>
            </a:r>
            <a:r>
              <a:rPr lang="sv-SE" baseline="0" dirty="0" smtClean="0"/>
              <a:t> </a:t>
            </a:r>
            <a:r>
              <a:rPr lang="sv-SE" baseline="0" dirty="0" err="1" smtClean="0"/>
              <a:t>line</a:t>
            </a:r>
            <a:r>
              <a:rPr lang="sv-SE" baseline="0" dirty="0" smtClean="0"/>
              <a:t>: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63E27-3202-4C3C-A074-649D92992097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161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778D-0BB3-4F8D-A7BD-C7C00D57AC49}" type="datetime1">
              <a:rPr lang="sv-SE" smtClean="0"/>
              <a:t>2014-09-11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Capacity Building Committee - Meeting in Lima, Peru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415C-4762-4D26-A30F-E7B221AA3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7485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1985-699A-4EC2-8D0E-8075BA58C7ED}" type="datetime1">
              <a:rPr lang="sv-SE" smtClean="0"/>
              <a:t>2014-09-11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Capacity Building Committee - Meeting in Lima, Peru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415C-4762-4D26-A30F-E7B221AA3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2436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E689-BC7C-465F-9EA8-8835A476CFB6}" type="datetime1">
              <a:rPr lang="sv-SE" smtClean="0"/>
              <a:t>2014-09-11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Capacity Building Committee - Meeting in Lima, Peru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415C-4762-4D26-A30F-E7B221AA3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742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087A5-381E-461C-A0B4-BDEC589018EC}" type="datetime1">
              <a:rPr lang="sv-SE" smtClean="0"/>
              <a:t>2014-09-11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Capacity Building Committee - Meeting in Lima, Peru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415C-4762-4D26-A30F-E7B221AA3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3145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249D-DB30-411E-9B02-BCD0D57B1F69}" type="datetime1">
              <a:rPr lang="sv-SE" smtClean="0"/>
              <a:t>2014-09-11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Capacity Building Committee - Meeting in Lima, Peru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415C-4762-4D26-A30F-E7B221AA3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9897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4A138-0360-48D6-B285-B4D0343E1ABF}" type="datetime1">
              <a:rPr lang="sv-SE" smtClean="0"/>
              <a:t>2014-09-11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Capacity Building Committee - Meeting in Lima, Peru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415C-4762-4D26-A30F-E7B221AA3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3033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A730-C815-4BDC-B0BC-27F454E9581C}" type="datetime1">
              <a:rPr lang="sv-SE" smtClean="0"/>
              <a:t>2014-09-11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Capacity Building Committee - Meeting in Lima, Peru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415C-4762-4D26-A30F-E7B221AA3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3384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0E432-79AA-421C-ADC6-592494BE4F0B}" type="datetime1">
              <a:rPr lang="sv-SE" smtClean="0"/>
              <a:t>2014-09-11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Capacity Building Committee - Meeting in Lima, Peru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415C-4762-4D26-A30F-E7B221AA3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7675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108D-36D5-44BC-8D54-974C9F8B0306}" type="datetime1">
              <a:rPr lang="sv-SE" smtClean="0"/>
              <a:t>2014-09-11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Capacity Building Committee - Meeting in Lima, Peru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415C-4762-4D26-A30F-E7B221AA3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6950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6C4D-BB64-4B2F-B852-17336664BD2A}" type="datetime1">
              <a:rPr lang="sv-SE" smtClean="0"/>
              <a:t>2014-09-11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Capacity Building Committee - Meeting in Lima, Peru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415C-4762-4D26-A30F-E7B221AA3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62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7753-B57D-409E-9C70-E77D6D754773}" type="datetime1">
              <a:rPr lang="sv-SE" smtClean="0"/>
              <a:t>2014-09-11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Capacity Building Committee - Meeting in Lima, Peru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415C-4762-4D26-A30F-E7B221AA3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7523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005D4-5685-466C-A441-D4AF835933A7}" type="datetime1">
              <a:rPr lang="sv-SE" smtClean="0"/>
              <a:t>2014-09-11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INTOSAI Capacity Building Committee - Meeting in Lima, Peru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1415C-4762-4D26-A30F-E7B221AA3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3552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F3D39.3DE239A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F3D39.3DE239A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F3D39.3DE239A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F3D39.3DE239A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1.png@01CF3D39.3DE239A0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F3D39.3DE239A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F3D39.3DE239A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F3D39.3DE239A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F3D39.3DE239A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F3D39.3DE239A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F3D39.3DE239A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F3D39.3DE239A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F3D39.3DE239A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F3D39.3DE239A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6790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Organically evolving </a:t>
            </a:r>
            <a:br>
              <a:rPr lang="en-US" dirty="0" smtClean="0"/>
            </a:br>
            <a:r>
              <a:rPr lang="en-US" dirty="0" smtClean="0"/>
              <a:t>CBC opportunities and areas of work</a:t>
            </a:r>
            <a:endParaRPr lang="en-US" dirty="0"/>
          </a:p>
        </p:txBody>
      </p:sp>
      <p:pic>
        <p:nvPicPr>
          <p:cNvPr id="5" name="Picture 1" descr="Adobe Systems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000125" cy="12014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4248472" cy="365125"/>
          </a:xfrm>
        </p:spPr>
        <p:txBody>
          <a:bodyPr/>
          <a:lstStyle/>
          <a:p>
            <a:r>
              <a:rPr lang="en-US" dirty="0" smtClean="0"/>
              <a:t>INTOSAI Capacity Building Committee - Meeting in Lima, Peru</a:t>
            </a:r>
          </a:p>
          <a:p>
            <a:r>
              <a:rPr lang="en-US" dirty="0" smtClean="0"/>
              <a:t>9-11 September 2014 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667524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Regional investment (short term)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CBC as the voice of the regions 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Creating regional fora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Full integration into the CBC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Planning and execution of annual meeting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Partner in roll-out of CBC initiatives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CBC contribution to regional strategic planning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Identify opportunities for inter-regional and cross-regional cooperation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Continue to promote the value of cooperative audits as a capacity building tool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Capacity Building Committee - Meeting in Lima, Peru</a:t>
            </a:r>
            <a:endParaRPr lang="sv-SE"/>
          </a:p>
        </p:txBody>
      </p:sp>
      <p:pic>
        <p:nvPicPr>
          <p:cNvPr id="5" name="Picture 1" descr="Adobe Systems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000125" cy="12014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360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Regional investment (long term)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Consideration of self-assessment tools of regional effectiveness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Consideration of regional peer-to-peer assessment of products and tools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Unpack the concept of balancing supply and demand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Engage regions on proactive preparations for professional development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en-US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Capacity Building Committee - Meeting in Lima, Peru</a:t>
            </a:r>
            <a:endParaRPr lang="sv-SE"/>
          </a:p>
        </p:txBody>
      </p:sp>
      <p:pic>
        <p:nvPicPr>
          <p:cNvPr id="5" name="Picture 1" descr="Adobe Systems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000125" cy="12014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94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47664" y="274938"/>
            <a:ext cx="7139136" cy="1143000"/>
          </a:xfrm>
        </p:spPr>
        <p:txBody>
          <a:bodyPr/>
          <a:lstStyle/>
          <a:p>
            <a:r>
              <a:rPr lang="en-US" dirty="0" smtClean="0"/>
              <a:t>Current products and services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5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400" dirty="0" smtClean="0"/>
              <a:t>White paper on professional development </a:t>
            </a:r>
            <a:br>
              <a:rPr lang="en-US" sz="2400" dirty="0" smtClean="0"/>
            </a:br>
            <a:r>
              <a:rPr lang="en-US" sz="2400" dirty="0" smtClean="0"/>
              <a:t>(including competency framework and related pilot)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400" dirty="0" smtClean="0"/>
              <a:t>Finalizing ISSAI 5600 and 5800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400" dirty="0" smtClean="0"/>
              <a:t>Promoting peer reviews and cooperative audits (include sharing of reports)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400" dirty="0" smtClean="0"/>
              <a:t>Merge database of experts with SAI information database (SAI Mexico)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400" dirty="0" smtClean="0"/>
              <a:t>Continuous dissemination of CBC guides, including new guides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400" dirty="0" smtClean="0"/>
              <a:t>Continued collaboration to source funding (partner with IDI)</a:t>
            </a:r>
            <a:endParaRPr lang="en-US" sz="2400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INTOSAI Capacity Building Committee - Meeting in Lima, Peru</a:t>
            </a:r>
            <a:endParaRPr lang="sv-SE" dirty="0"/>
          </a:p>
        </p:txBody>
      </p:sp>
      <p:pic>
        <p:nvPicPr>
          <p:cNvPr id="5" name="Picture 1" descr="Adobe Systems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000125" cy="12014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360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en-US" dirty="0" smtClean="0"/>
              <a:t>Future products and services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Championing the growth of appropriate regional expertise for standard setting (PSC</a:t>
            </a:r>
            <a:r>
              <a:rPr lang="en-US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Map, consolidate and encourage streamlining the tools for SAI evaluation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Commit to a schedule of revision of current guides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Continuously explore options to consolidate and eliminate duplication in INTOSAI level guidance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Promote the use of SAI evaluation reports as inputs into SAI and capacity building efforts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b="1" i="1" dirty="0" smtClean="0">
                <a:solidFill>
                  <a:srgbClr val="0070C0"/>
                </a:solidFill>
              </a:rPr>
              <a:t>Optimize use of CBC website as enabler!</a:t>
            </a:r>
            <a:endParaRPr lang="en-US" b="1" i="1" dirty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INTOSAI Capacity Building Committee - Meeting in Lima, Peru</a:t>
            </a:r>
            <a:endParaRPr lang="sv-SE" dirty="0"/>
          </a:p>
        </p:txBody>
      </p:sp>
      <p:pic>
        <p:nvPicPr>
          <p:cNvPr id="5" name="Picture 1" descr="Adobe Systems"/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000125" cy="12014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204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en-US" dirty="0" smtClean="0"/>
              <a:t>Priorities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932040" y="1633204"/>
            <a:ext cx="3826768" cy="4525963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 smtClean="0"/>
              <a:t>Regional </a:t>
            </a:r>
            <a:br>
              <a:rPr lang="en-US" sz="3600" dirty="0" smtClean="0"/>
            </a:br>
            <a:r>
              <a:rPr lang="en-US" sz="3600" dirty="0" smtClean="0"/>
              <a:t>emphasis</a:t>
            </a:r>
            <a:endParaRPr lang="en-US" sz="3600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Capacity Building Committee - Meeting in Lima, Peru</a:t>
            </a:r>
            <a:endParaRPr lang="sv-SE"/>
          </a:p>
        </p:txBody>
      </p:sp>
      <p:pic>
        <p:nvPicPr>
          <p:cNvPr id="5" name="Picture 1" descr="Adobe Systems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000125" cy="12014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latshållare för innehåll 2"/>
          <p:cNvSpPr txBox="1">
            <a:spLocks/>
          </p:cNvSpPr>
          <p:nvPr/>
        </p:nvSpPr>
        <p:spPr>
          <a:xfrm>
            <a:off x="395536" y="1607574"/>
            <a:ext cx="3826768" cy="4525963"/>
          </a:xfrm>
          <a:prstGeom prst="rect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dirty="0" smtClean="0"/>
              <a:t>Products and services that </a:t>
            </a:r>
            <a:br>
              <a:rPr lang="en-US" sz="3600" dirty="0" smtClean="0"/>
            </a:br>
            <a:r>
              <a:rPr lang="en-US" sz="3600" dirty="0" smtClean="0"/>
              <a:t>add value</a:t>
            </a:r>
            <a:endParaRPr lang="en-US" sz="3600" dirty="0"/>
          </a:p>
        </p:txBody>
      </p:sp>
      <p:sp>
        <p:nvSpPr>
          <p:cNvPr id="7" name="Ellips 6"/>
          <p:cNvSpPr/>
          <p:nvPr/>
        </p:nvSpPr>
        <p:spPr>
          <a:xfrm>
            <a:off x="2843808" y="3870555"/>
            <a:ext cx="3960440" cy="25107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Joint efforts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11575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Evolving discussions into a plan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Recap </a:t>
            </a:r>
          </a:p>
          <a:p>
            <a:r>
              <a:rPr lang="en-US" dirty="0" smtClean="0"/>
              <a:t>Unpack, link and surface priorities</a:t>
            </a:r>
          </a:p>
          <a:p>
            <a:r>
              <a:rPr lang="en-US" dirty="0" smtClean="0"/>
              <a:t>Keep us honest</a:t>
            </a:r>
          </a:p>
          <a:p>
            <a:r>
              <a:rPr lang="en-US" dirty="0" smtClean="0"/>
              <a:t>Mandate to refine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Capacity Building Committee - Meeting in Lima, Peru</a:t>
            </a:r>
            <a:endParaRPr lang="sv-SE"/>
          </a:p>
        </p:txBody>
      </p:sp>
      <p:pic>
        <p:nvPicPr>
          <p:cNvPr id="5" name="Picture 1" descr="Adobe Systems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000125" cy="12014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8926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CBC plans </a:t>
            </a:r>
            <a:r>
              <a:rPr lang="en-US" sz="2000" dirty="0"/>
              <a:t>to </a:t>
            </a:r>
            <a:r>
              <a:rPr lang="en-US" sz="2000" dirty="0" smtClean="0"/>
              <a:t>drive a change agenda, particularly for the regions</a:t>
            </a:r>
            <a:endParaRPr lang="sv-SE" sz="2000" dirty="0"/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We need a new role for </a:t>
            </a:r>
            <a:r>
              <a:rPr lang="en-US" sz="2000" dirty="0"/>
              <a:t>the CBC, </a:t>
            </a:r>
            <a:r>
              <a:rPr lang="en-US" sz="2000" dirty="0" smtClean="0"/>
              <a:t>and </a:t>
            </a:r>
            <a:r>
              <a:rPr lang="en-US" sz="2000" dirty="0"/>
              <a:t>partnering with IDI and other </a:t>
            </a:r>
            <a:r>
              <a:rPr lang="en-US" sz="2000" dirty="0" smtClean="0"/>
              <a:t>capacity </a:t>
            </a:r>
            <a:r>
              <a:rPr lang="en-US" sz="2000" dirty="0"/>
              <a:t>building </a:t>
            </a:r>
            <a:r>
              <a:rPr lang="en-US" sz="2000" dirty="0" smtClean="0"/>
              <a:t>providers</a:t>
            </a:r>
            <a:endParaRPr lang="sv-SE" sz="2000" dirty="0"/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Informal meeting allowing for regions to </a:t>
            </a:r>
            <a:r>
              <a:rPr lang="en-US" sz="2000" dirty="0" smtClean="0"/>
              <a:t>be informed </a:t>
            </a:r>
            <a:r>
              <a:rPr lang="en-US" sz="2000" dirty="0"/>
              <a:t>about challenges</a:t>
            </a:r>
            <a:endParaRPr lang="sv-SE" sz="2000" dirty="0"/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The Lima meeting needs to find a (re)</a:t>
            </a:r>
            <a:r>
              <a:rPr lang="en-US" sz="2000" dirty="0" err="1" smtClean="0"/>
              <a:t>newed</a:t>
            </a:r>
            <a:r>
              <a:rPr lang="en-US" sz="2000" dirty="0" smtClean="0"/>
              <a:t> </a:t>
            </a:r>
            <a:r>
              <a:rPr lang="en-US" sz="2000" dirty="0"/>
              <a:t>role for the </a:t>
            </a:r>
            <a:r>
              <a:rPr lang="en-US" sz="2000" dirty="0" smtClean="0"/>
              <a:t>CBC</a:t>
            </a:r>
            <a:endParaRPr lang="sv-SE" sz="2000" dirty="0"/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To </a:t>
            </a:r>
            <a:r>
              <a:rPr lang="en-US" sz="2000" dirty="0"/>
              <a:t>agree </a:t>
            </a:r>
            <a:r>
              <a:rPr lang="en-US" sz="2000" dirty="0" smtClean="0"/>
              <a:t>on </a:t>
            </a:r>
            <a:r>
              <a:rPr lang="en-US" sz="2000" dirty="0"/>
              <a:t>priorities for the CBC for the </a:t>
            </a:r>
            <a:r>
              <a:rPr lang="en-US" sz="2000" dirty="0" smtClean="0"/>
              <a:t>future, and development </a:t>
            </a:r>
            <a:r>
              <a:rPr lang="en-US" sz="2000" dirty="0"/>
              <a:t>to be reflected in </a:t>
            </a:r>
            <a:r>
              <a:rPr lang="en-US" sz="2000" dirty="0" smtClean="0"/>
              <a:t>CBC plans</a:t>
            </a:r>
            <a:endParaRPr lang="sv-SE" sz="2000" dirty="0"/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Looking forward to the new agenda for the </a:t>
            </a:r>
            <a:r>
              <a:rPr lang="en-US" sz="2000" dirty="0" smtClean="0"/>
              <a:t>CBC, </a:t>
            </a:r>
            <a:r>
              <a:rPr lang="en-US" sz="2000" dirty="0"/>
              <a:t>and a strategy for working closer with the </a:t>
            </a:r>
            <a:r>
              <a:rPr lang="en-US" sz="2000" dirty="0" smtClean="0"/>
              <a:t>regions</a:t>
            </a:r>
            <a:endParaRPr lang="sv-SE" sz="2000" dirty="0"/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To have a better </a:t>
            </a:r>
            <a:r>
              <a:rPr lang="en-US" sz="2000" dirty="0"/>
              <a:t>understanding of </a:t>
            </a:r>
            <a:r>
              <a:rPr lang="en-US" sz="2000" dirty="0" smtClean="0"/>
              <a:t>capacity development needs </a:t>
            </a:r>
            <a:r>
              <a:rPr lang="en-US" sz="2000" dirty="0"/>
              <a:t>and finding </a:t>
            </a:r>
            <a:r>
              <a:rPr lang="en-US" sz="2000" dirty="0" smtClean="0"/>
              <a:t>best ways </a:t>
            </a:r>
            <a:r>
              <a:rPr lang="en-US" sz="2000" dirty="0"/>
              <a:t>to respond to </a:t>
            </a:r>
            <a:r>
              <a:rPr lang="en-US" sz="2000" dirty="0" smtClean="0"/>
              <a:t>them</a:t>
            </a:r>
            <a:endParaRPr lang="sv-SE" sz="2000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Capacity Building Committee - Meeting in Lima, Peru</a:t>
            </a:r>
            <a:endParaRPr lang="sv-SE"/>
          </a:p>
        </p:txBody>
      </p:sp>
      <p:pic>
        <p:nvPicPr>
          <p:cNvPr id="5" name="Picture 1" descr="Adobe Systems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000125" cy="12014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0515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sv-SE" dirty="0" err="1" smtClean="0"/>
              <a:t>Value</a:t>
            </a:r>
            <a:r>
              <a:rPr lang="sv-SE" dirty="0" smtClean="0"/>
              <a:t> proposition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 smtClean="0"/>
              <a:t>The CBC is the INTOSAI advocate for </a:t>
            </a:r>
            <a:r>
              <a:rPr lang="en-US" sz="2400" dirty="0"/>
              <a:t>SAI capacity </a:t>
            </a:r>
            <a:r>
              <a:rPr lang="en-US" sz="2400" dirty="0" smtClean="0"/>
              <a:t>development, who strives to lead by example by being a model community of practice in relation to all INTOSAI capacity building activities.</a:t>
            </a:r>
            <a:endParaRPr lang="en-US" sz="2400" dirty="0"/>
          </a:p>
          <a:p>
            <a:pPr marL="514350" indent="-51435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Challenging structures, priorities, </a:t>
            </a:r>
            <a:r>
              <a:rPr lang="en-US" sz="2400" dirty="0" err="1"/>
              <a:t>programmes</a:t>
            </a:r>
            <a:r>
              <a:rPr lang="en-US" sz="2400" dirty="0"/>
              <a:t> and activities </a:t>
            </a:r>
          </a:p>
          <a:p>
            <a:pPr marL="514350" indent="-51435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Partnering with those already in the capacity building </a:t>
            </a:r>
            <a:r>
              <a:rPr lang="en-US" sz="2400" dirty="0" smtClean="0"/>
              <a:t>game (all inclusive definition)</a:t>
            </a:r>
            <a:endParaRPr lang="en-US" sz="2400" dirty="0"/>
          </a:p>
          <a:p>
            <a:pPr marL="514350" indent="-51435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Championing closer </a:t>
            </a:r>
            <a:r>
              <a:rPr lang="en-US" sz="2400" dirty="0" smtClean="0"/>
              <a:t>cooperation </a:t>
            </a:r>
            <a:r>
              <a:rPr lang="en-US" sz="2400" dirty="0"/>
              <a:t>between </a:t>
            </a:r>
            <a:r>
              <a:rPr lang="en-US" sz="2400" dirty="0" smtClean="0"/>
              <a:t>goal chairs</a:t>
            </a:r>
            <a:endParaRPr lang="en-US" sz="2400" dirty="0"/>
          </a:p>
          <a:p>
            <a:pPr marL="514350" indent="-51435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Facilitating </a:t>
            </a:r>
            <a:r>
              <a:rPr lang="en-US" sz="2400" dirty="0"/>
              <a:t>a greater capacity-building role for the </a:t>
            </a:r>
            <a:br>
              <a:rPr lang="en-US" sz="2400" dirty="0"/>
            </a:br>
            <a:r>
              <a:rPr lang="en-US" sz="2400" dirty="0"/>
              <a:t>INTOSAI regions</a:t>
            </a:r>
          </a:p>
          <a:p>
            <a:pPr marL="514350" indent="-51435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500" dirty="0" smtClean="0"/>
              <a:t>Supporting </a:t>
            </a:r>
            <a:r>
              <a:rPr lang="en-US" sz="2500" dirty="0"/>
              <a:t>capacity building </a:t>
            </a:r>
            <a:r>
              <a:rPr lang="en-US" sz="2500" dirty="0" smtClean="0"/>
              <a:t>through knowledge </a:t>
            </a:r>
            <a:r>
              <a:rPr lang="en-US" sz="2500" dirty="0"/>
              <a:t>sharing</a:t>
            </a:r>
          </a:p>
          <a:p>
            <a:pPr marL="514350" indent="-51435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Supporting verification of </a:t>
            </a:r>
            <a:r>
              <a:rPr lang="en-US" sz="2400" dirty="0"/>
              <a:t>capacity  building </a:t>
            </a:r>
            <a:r>
              <a:rPr lang="en-US" sz="2400" dirty="0" smtClean="0"/>
              <a:t>efforts</a:t>
            </a:r>
          </a:p>
          <a:p>
            <a:pPr marL="514350" indent="-51435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Championing professional development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Capacity Building Committee - Meeting in Lima, Peru</a:t>
            </a:r>
            <a:endParaRPr lang="sv-SE"/>
          </a:p>
        </p:txBody>
      </p:sp>
      <p:pic>
        <p:nvPicPr>
          <p:cNvPr id="5" name="Picture 1" descr="Adobe Systems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000125" cy="12014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3602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en-US" dirty="0" smtClean="0"/>
              <a:t>Issues discussed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Cooperative audits, advisory and consultant services (SC2)</a:t>
            </a:r>
          </a:p>
          <a:p>
            <a:pPr marL="514350" indent="-51435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Quality assurance through peer reviews (SC3)</a:t>
            </a:r>
          </a:p>
          <a:p>
            <a:pPr marL="514350" indent="-51435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Professional development (White Paper)</a:t>
            </a:r>
          </a:p>
          <a:p>
            <a:pPr marL="514350" indent="-51435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Strengthening peer-to-peer support</a:t>
            </a:r>
          </a:p>
          <a:p>
            <a:pPr marL="514350" indent="-51435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dirty="0" err="1" smtClean="0"/>
              <a:t>IntoSAINT</a:t>
            </a:r>
            <a:r>
              <a:rPr lang="en-US" dirty="0" smtClean="0"/>
              <a:t> as a capacity development tool</a:t>
            </a:r>
          </a:p>
          <a:p>
            <a:pPr marL="514350" indent="-51435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Capacity development in fragile or post-conflict countries</a:t>
            </a:r>
          </a:p>
          <a:p>
            <a:pPr marL="514350" indent="-51435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Forging strategic partnerships</a:t>
            </a:r>
          </a:p>
          <a:p>
            <a:pPr marL="514350" indent="-51435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Inter-regional cooperation</a:t>
            </a:r>
          </a:p>
          <a:p>
            <a:pPr marL="514350" indent="-51435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Meeting the expectations in the Post-2015 Development Agenda</a:t>
            </a:r>
            <a:endParaRPr lang="en-US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Capacity Building Committee - Meeting in Lima, Peru</a:t>
            </a:r>
            <a:endParaRPr lang="sv-SE"/>
          </a:p>
        </p:txBody>
      </p:sp>
      <p:pic>
        <p:nvPicPr>
          <p:cNvPr id="5" name="Picture 1" descr="Adobe Systems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000125" cy="12014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360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en-US" dirty="0" smtClean="0"/>
              <a:t>Driving priorities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Base CBC priorities on demand side, as identified in</a:t>
            </a:r>
          </a:p>
          <a:p>
            <a:r>
              <a:rPr lang="en-US" dirty="0"/>
              <a:t>T</a:t>
            </a:r>
            <a:r>
              <a:rPr lang="en-US" dirty="0" smtClean="0"/>
              <a:t>he IDI Global Survey results – full partnership from planning to analysis</a:t>
            </a:r>
          </a:p>
          <a:p>
            <a:r>
              <a:rPr lang="en-US" dirty="0" smtClean="0"/>
              <a:t>Regional Capacity Building Plans – in the longer term, this may be the basis for influence and coordination</a:t>
            </a:r>
          </a:p>
          <a:p>
            <a:r>
              <a:rPr lang="en-US" dirty="0" smtClean="0"/>
              <a:t>The internal survey by the Task Force on Strategic Planning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Capacity Building Committee - Meeting in Lima, Peru</a:t>
            </a:r>
            <a:endParaRPr lang="sv-SE"/>
          </a:p>
        </p:txBody>
      </p:sp>
      <p:pic>
        <p:nvPicPr>
          <p:cNvPr id="5" name="Picture 1" descr="Adobe Systems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000125" cy="12014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360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en-US" dirty="0" smtClean="0"/>
              <a:t>Key internal CBC relationships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IDI and INTOSAI Donor Steering Committee </a:t>
            </a:r>
          </a:p>
          <a:p>
            <a:r>
              <a:rPr lang="en-US" dirty="0" smtClean="0"/>
              <a:t>INTOSAI regions</a:t>
            </a:r>
          </a:p>
          <a:p>
            <a:pPr lvl="1"/>
            <a:r>
              <a:rPr lang="en-US" dirty="0" smtClean="0"/>
              <a:t>Regional Chair and Secretary General</a:t>
            </a:r>
          </a:p>
          <a:p>
            <a:pPr lvl="1"/>
            <a:r>
              <a:rPr lang="en-US" dirty="0" smtClean="0"/>
              <a:t>Regional capacity building committee chairs</a:t>
            </a:r>
          </a:p>
          <a:p>
            <a:pPr lvl="1"/>
            <a:r>
              <a:rPr lang="en-US" dirty="0" smtClean="0"/>
              <a:t>Regional capacity building champions</a:t>
            </a:r>
          </a:p>
          <a:p>
            <a:pPr lvl="1"/>
            <a:r>
              <a:rPr lang="en-US" dirty="0" smtClean="0"/>
              <a:t>Key capacity </a:t>
            </a:r>
            <a:r>
              <a:rPr lang="en-US" dirty="0" smtClean="0"/>
              <a:t>building providers in the region</a:t>
            </a:r>
            <a:endParaRPr lang="en-US" dirty="0" smtClean="0"/>
          </a:p>
          <a:p>
            <a:r>
              <a:rPr lang="en-US" dirty="0" smtClean="0"/>
              <a:t>Goal Chairs driving professionalism </a:t>
            </a:r>
          </a:p>
          <a:p>
            <a:r>
              <a:rPr lang="en-US" dirty="0" smtClean="0"/>
              <a:t>KSC as enabler of communities of practice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Capacity Building Committee - Meeting in Lima, Peru</a:t>
            </a:r>
            <a:endParaRPr lang="sv-SE"/>
          </a:p>
        </p:txBody>
      </p:sp>
      <p:pic>
        <p:nvPicPr>
          <p:cNvPr id="5" name="Picture 1" descr="Adobe Systems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000125" cy="12014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360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sv-SE" dirty="0" err="1" smtClean="0"/>
              <a:t>Key</a:t>
            </a:r>
            <a:r>
              <a:rPr lang="sv-SE" dirty="0" smtClean="0"/>
              <a:t> external CBC relationships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Key </a:t>
            </a:r>
            <a:r>
              <a:rPr lang="en-US" sz="3200" dirty="0" smtClean="0"/>
              <a:t>capacity </a:t>
            </a:r>
            <a:r>
              <a:rPr lang="en-US" sz="3200" dirty="0"/>
              <a:t>building </a:t>
            </a:r>
            <a:r>
              <a:rPr lang="en-US" sz="3200" dirty="0" smtClean="0"/>
              <a:t>providers </a:t>
            </a:r>
            <a:r>
              <a:rPr lang="en-US" sz="3200" dirty="0" smtClean="0"/>
              <a:t>in the region (development </a:t>
            </a:r>
            <a:r>
              <a:rPr lang="en-US" sz="3200" dirty="0" smtClean="0"/>
              <a:t>focus)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Development community (e.g. Effective Institutions Platform – EIP)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IFAC and similar professional bodies (educational focus)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Possible future advisory board for certification</a:t>
            </a:r>
          </a:p>
          <a:p>
            <a:pPr marL="0" lvl="1" indent="0">
              <a:buNone/>
            </a:pPr>
            <a:endParaRPr lang="en-US" sz="32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3200" dirty="0"/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Capacity Building Committee - Meeting in Lima, Peru</a:t>
            </a:r>
            <a:endParaRPr lang="sv-SE"/>
          </a:p>
        </p:txBody>
      </p:sp>
      <p:pic>
        <p:nvPicPr>
          <p:cNvPr id="5" name="Picture 1" descr="Adobe Systems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000125" cy="12014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204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en-US" dirty="0" smtClean="0"/>
              <a:t>Culture of sharing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Learn from others’ work, avoid duplications by sharing: </a:t>
            </a:r>
          </a:p>
          <a:p>
            <a:pPr lvl="1"/>
            <a:r>
              <a:rPr lang="en-US" dirty="0" smtClean="0"/>
              <a:t>Good practices in tools, guides, reports etc. among SAIs and regions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trategies and plans among regions and INTOSAI Goals</a:t>
            </a:r>
          </a:p>
          <a:p>
            <a:pPr lvl="1"/>
            <a:r>
              <a:rPr lang="en-US" dirty="0" smtClean="0"/>
              <a:t>Significant emerging issues regarding capacity development </a:t>
            </a:r>
          </a:p>
          <a:p>
            <a:r>
              <a:rPr lang="en-US" dirty="0" smtClean="0"/>
              <a:t>Using the CBC Website, Annual CBC meetings, inter-regional engagements. </a:t>
            </a:r>
          </a:p>
          <a:p>
            <a:r>
              <a:rPr lang="en-US" dirty="0" smtClean="0"/>
              <a:t>Consider e-platforms for future knowledge sharing.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 smtClean="0">
                <a:solidFill>
                  <a:srgbClr val="0070C0"/>
                </a:solidFill>
              </a:rPr>
              <a:t>This forms the basis for communities of practice!</a:t>
            </a:r>
          </a:p>
          <a:p>
            <a:endParaRPr lang="en-US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Capacity Building Committee - Meeting in Lima, Peru</a:t>
            </a:r>
            <a:endParaRPr lang="sv-SE"/>
          </a:p>
        </p:txBody>
      </p:sp>
      <p:pic>
        <p:nvPicPr>
          <p:cNvPr id="5" name="Picture 1" descr="Adobe Systems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000125" cy="12014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360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796</Words>
  <Application>Microsoft Office PowerPoint</Application>
  <PresentationFormat>Bildspel på skärmen (4:3)</PresentationFormat>
  <Paragraphs>115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5" baseType="lpstr">
      <vt:lpstr>Office-tema</vt:lpstr>
      <vt:lpstr>Organically evolving  CBC opportunities and areas of work</vt:lpstr>
      <vt:lpstr>Evolving discussions into a plan</vt:lpstr>
      <vt:lpstr>Expectations</vt:lpstr>
      <vt:lpstr>Value proposition</vt:lpstr>
      <vt:lpstr>Issues discussed</vt:lpstr>
      <vt:lpstr>Driving priorities</vt:lpstr>
      <vt:lpstr>Key internal CBC relationships</vt:lpstr>
      <vt:lpstr>Key external CBC relationships</vt:lpstr>
      <vt:lpstr>Culture of sharing</vt:lpstr>
      <vt:lpstr>Regional investment (short term)</vt:lpstr>
      <vt:lpstr>Regional investment (long term)</vt:lpstr>
      <vt:lpstr>Current products and services</vt:lpstr>
      <vt:lpstr>Future products and services</vt:lpstr>
      <vt:lpstr>Priorities</vt:lpstr>
    </vt:vector>
  </TitlesOfParts>
  <Company>Riksrevisionen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Organically evolving  CBC opportunities and areas of work</dc:title>
  <dc:creator>Gårdmark, Johanna</dc:creator>
  <cp:lastModifiedBy>Gårdmark, Johanna</cp:lastModifiedBy>
  <cp:revision>36</cp:revision>
  <dcterms:created xsi:type="dcterms:W3CDTF">2014-09-10T21:12:47Z</dcterms:created>
  <dcterms:modified xsi:type="dcterms:W3CDTF">2014-09-11T19:19:02Z</dcterms:modified>
</cp:coreProperties>
</file>