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60" r:id="rId3"/>
    <p:sldId id="262" r:id="rId4"/>
    <p:sldId id="263"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873" autoAdjust="0"/>
  </p:normalViewPr>
  <p:slideViewPr>
    <p:cSldViewPr>
      <p:cViewPr varScale="1">
        <p:scale>
          <a:sx n="50" d="100"/>
          <a:sy n="50" d="100"/>
        </p:scale>
        <p:origin x="-195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D15DB1-2379-4CDA-9388-99C4529A852E}" type="datetimeFigureOut">
              <a:rPr lang="en-GB" smtClean="0"/>
              <a:t>07/09/2015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195906-9324-4940-AE25-9DB1D9A8E615}" type="slidenum">
              <a:rPr lang="en-GB" smtClean="0"/>
              <a:t>‹#›</a:t>
            </a:fld>
            <a:endParaRPr lang="en-GB"/>
          </a:p>
        </p:txBody>
      </p:sp>
    </p:spTree>
    <p:extLst>
      <p:ext uri="{BB962C8B-B14F-4D97-AF65-F5344CB8AC3E}">
        <p14:creationId xmlns:p14="http://schemas.microsoft.com/office/powerpoint/2010/main" val="15695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a:t>
            </a:r>
            <a:r>
              <a:rPr lang="en-GB" baseline="0" dirty="0" smtClean="0"/>
              <a:t> EIP is a multi-stakeholder alliance of over 65 countries and organisations focused on strengthening public sector reforms and supporting evidence-based learning in this area. </a:t>
            </a:r>
          </a:p>
          <a:p>
            <a:r>
              <a:rPr lang="en-GB" baseline="0" dirty="0" smtClean="0"/>
              <a:t>It bases its work on ways in which organisations, agencies, countries learn from each other in the realm of the public sector (that is to say in an environment which requires technical and political skills and knowledge). </a:t>
            </a:r>
          </a:p>
          <a:p>
            <a:r>
              <a:rPr lang="en-GB" baseline="0" dirty="0" smtClean="0"/>
              <a:t>There are three main areas of work </a:t>
            </a:r>
            <a:r>
              <a:rPr lang="en-GB" baseline="0" dirty="0" err="1" smtClean="0"/>
              <a:t>focusign</a:t>
            </a:r>
            <a:r>
              <a:rPr lang="en-GB" baseline="0" dirty="0" smtClean="0"/>
              <a:t> on resource management and service delivery; on measuring institutional capacity; and facilitating accountable and inclusive institutions. The project on SAIs falls under the third pillar.</a:t>
            </a:r>
            <a:endParaRPr lang="en-GB" dirty="0"/>
          </a:p>
        </p:txBody>
      </p:sp>
      <p:sp>
        <p:nvSpPr>
          <p:cNvPr id="4" name="Slide Number Placeholder 3"/>
          <p:cNvSpPr>
            <a:spLocks noGrp="1"/>
          </p:cNvSpPr>
          <p:nvPr>
            <p:ph type="sldNum" sz="quarter" idx="10"/>
          </p:nvPr>
        </p:nvSpPr>
        <p:spPr/>
        <p:txBody>
          <a:bodyPr/>
          <a:lstStyle/>
          <a:p>
            <a:fld id="{12537D0C-F8FA-46FA-B4B3-4B326E018C52}" type="slidenum">
              <a:rPr lang="en-GB" smtClean="0"/>
              <a:t>2</a:t>
            </a:fld>
            <a:endParaRPr lang="en-GB"/>
          </a:p>
        </p:txBody>
      </p:sp>
    </p:spTree>
    <p:extLst>
      <p:ext uri="{BB962C8B-B14F-4D97-AF65-F5344CB8AC3E}">
        <p14:creationId xmlns:p14="http://schemas.microsoft.com/office/powerpoint/2010/main" val="3558300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IN line with the principle of being d</a:t>
            </a:r>
            <a:r>
              <a:rPr lang="en-GB" dirty="0" smtClean="0"/>
              <a:t>riven by</a:t>
            </a:r>
            <a:r>
              <a:rPr lang="en-GB" baseline="0" dirty="0" smtClean="0"/>
              <a:t> the demands and needs of its members, the EIP received from the Auditor General office of South Africa in cooperation with SAIs of Brazil and Chile, OECD-DAC, and IDI a proposal to develop a stream work on Citizen engagement with SAIs.</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The rational for this proposal comes from SAIs work through International (UN resolution A/66/209) and  regional bodies recognising the importance of external stakeholder engagement, and the need to go </a:t>
            </a:r>
            <a:r>
              <a:rPr lang="en-GB" dirty="0" smtClean="0"/>
              <a:t>beyond traditional one way relationship between SAIs and external stakeholders- but rather it is a on two way relationship. Global commitment (SDG 16.6  develop effective, accountable and transparent institutions at all levels) reflect the development</a:t>
            </a:r>
            <a:r>
              <a:rPr lang="en-GB" baseline="0" dirty="0" smtClean="0"/>
              <a:t> cooperation responsibility in supporting national accountability bodies. In addition the demand for accessible information from accountability bodies comes also from civil society which not only can use information on government audits, public financial management, value for money criteria in public spending etc. but has grown capacities of contributing to produce it, in this sense remarkable work is done through the country strategies of the Open Government Partnership.</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GB" dirty="0" smtClean="0"/>
              <a:t>As a result in 2013, </a:t>
            </a:r>
            <a:r>
              <a:rPr lang="en-GB" baseline="0" dirty="0" smtClean="0"/>
              <a:t>a Steering Group (comprised of: </a:t>
            </a:r>
            <a:r>
              <a:rPr lang="en-US" sz="1800" dirty="0" smtClean="0">
                <a:solidFill>
                  <a:srgbClr val="002060"/>
                </a:solidFill>
              </a:rPr>
              <a:t>Brazil, South Africa, Chile, Costa Rica, IDI, New Zealand, Philippines, OECD) launched u</a:t>
            </a:r>
            <a:r>
              <a:rPr lang="en-GB" sz="1800" dirty="0" err="1" smtClean="0"/>
              <a:t>nder</a:t>
            </a:r>
            <a:r>
              <a:rPr lang="en-GB" sz="1800" dirty="0" smtClean="0"/>
              <a:t> the Effective Institutions</a:t>
            </a:r>
            <a:r>
              <a:rPr lang="en-GB" sz="1800" baseline="0" dirty="0" smtClean="0"/>
              <a:t> Platform, a project</a:t>
            </a:r>
            <a:endParaRPr lang="en-US" sz="1800" dirty="0" smtClean="0">
              <a:solidFill>
                <a:srgbClr val="002060"/>
              </a:solidFill>
            </a:endParaRPr>
          </a:p>
          <a:p>
            <a:r>
              <a:rPr lang="en-GB" dirty="0" smtClean="0"/>
              <a:t>To draft Stocktake on how SAIs engage external stakeholders involving 32 SAIs. The</a:t>
            </a:r>
            <a:r>
              <a:rPr lang="en-GB" baseline="0" dirty="0" smtClean="0"/>
              <a:t> results are available on the EIP website and will be providing some highlights in the next slides.</a:t>
            </a:r>
          </a:p>
          <a:p>
            <a:endParaRPr lang="en-GB"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GB" baseline="0" dirty="0" smtClean="0"/>
              <a:t>The </a:t>
            </a:r>
            <a:r>
              <a:rPr lang="en-US" baseline="0" dirty="0" err="1" smtClean="0"/>
              <a:t>stocktake</a:t>
            </a:r>
            <a:r>
              <a:rPr lang="en-US" baseline="0" dirty="0" smtClean="0"/>
              <a:t> findings helped identified a series of gaps and areas for further analysis, which are being addressed in the second phase</a:t>
            </a:r>
            <a:endParaRPr lang="en-US" sz="1800" dirty="0" smtClean="0">
              <a:solidFill>
                <a:srgbClr val="002060"/>
              </a:solidFill>
            </a:endParaRPr>
          </a:p>
          <a:p>
            <a:pPr marL="0" indent="0">
              <a:buNone/>
            </a:pPr>
            <a:r>
              <a:rPr lang="en-GB" sz="2800" b="1" dirty="0" smtClean="0"/>
              <a:t>2</a:t>
            </a:r>
            <a:r>
              <a:rPr lang="en-GB" sz="2800" b="1" baseline="30000" dirty="0" smtClean="0"/>
              <a:t>nd</a:t>
            </a:r>
            <a:r>
              <a:rPr lang="en-GB" sz="2800" b="1" dirty="0" smtClean="0"/>
              <a:t> Phase </a:t>
            </a:r>
            <a:r>
              <a:rPr lang="en-GB" sz="2800" dirty="0" smtClean="0"/>
              <a:t>(2015-2016): </a:t>
            </a:r>
            <a:r>
              <a:rPr lang="en-GB" sz="2900" b="1" dirty="0" smtClean="0"/>
              <a:t>Towards a Checklist for engagement practices  with Parliaments, Media and CSOs.</a:t>
            </a:r>
            <a:endParaRPr lang="en-GB" sz="2800" dirty="0" smtClean="0"/>
          </a:p>
          <a:p>
            <a:pPr>
              <a:buFontTx/>
              <a:buChar char="-"/>
            </a:pPr>
            <a:r>
              <a:rPr lang="en-GB" sz="2800" dirty="0" smtClean="0"/>
              <a:t>Survey on SAI’s engagement practices (survey</a:t>
            </a:r>
            <a:r>
              <a:rPr lang="en-GB" sz="2800" baseline="0" dirty="0" smtClean="0"/>
              <a:t> launched in </a:t>
            </a:r>
            <a:r>
              <a:rPr lang="en-GB" sz="2800" baseline="0" dirty="0" err="1" smtClean="0"/>
              <a:t>july</a:t>
            </a:r>
            <a:r>
              <a:rPr lang="en-GB" sz="2800" baseline="0" dirty="0" smtClean="0"/>
              <a:t> </a:t>
            </a:r>
            <a:r>
              <a:rPr lang="en-GB" sz="2800" b="1" dirty="0" smtClean="0"/>
              <a:t>2015 to a</a:t>
            </a:r>
            <a:r>
              <a:rPr lang="en-GB" sz="2800" b="1" baseline="0" dirty="0" smtClean="0"/>
              <a:t> large sample </a:t>
            </a:r>
            <a:r>
              <a:rPr lang="en-GB" sz="2800" b="1" dirty="0" smtClean="0"/>
              <a:t>group</a:t>
            </a:r>
            <a:r>
              <a:rPr lang="en-GB" sz="2800" dirty="0" smtClean="0"/>
              <a:t>, open for other</a:t>
            </a:r>
            <a:r>
              <a:rPr lang="en-GB" sz="2800" baseline="0" dirty="0" smtClean="0"/>
              <a:t> respondents.</a:t>
            </a:r>
            <a:r>
              <a:rPr lang="en-GB" sz="2800" dirty="0" smtClean="0"/>
              <a:t> conclusions expected by September 2015);</a:t>
            </a:r>
          </a:p>
          <a:p>
            <a:pPr>
              <a:buFontTx/>
              <a:buChar char="-"/>
            </a:pPr>
            <a:r>
              <a:rPr lang="en-GB" sz="2800" dirty="0" smtClean="0"/>
              <a:t>Case-Study: several</a:t>
            </a:r>
            <a:r>
              <a:rPr lang="en-GB" sz="2800" baseline="0" dirty="0" smtClean="0"/>
              <a:t> </a:t>
            </a:r>
            <a:r>
              <a:rPr lang="en-GB" sz="2800" dirty="0" smtClean="0"/>
              <a:t>SAIs will be chosen as case studies to compare their engagement practices;</a:t>
            </a:r>
          </a:p>
          <a:p>
            <a:pPr>
              <a:buFontTx/>
              <a:buChar char="-"/>
            </a:pPr>
            <a:r>
              <a:rPr lang="en-GB" sz="2800" dirty="0" smtClean="0"/>
              <a:t>Follow-up report with Checklist (October 2015).</a:t>
            </a:r>
          </a:p>
          <a:p>
            <a:pPr marL="0" indent="0">
              <a:buNone/>
            </a:pPr>
            <a:r>
              <a:rPr lang="en-GB" sz="2800" dirty="0" smtClean="0"/>
              <a:t>Conclusions will be presented to the </a:t>
            </a:r>
            <a:r>
              <a:rPr lang="en-GB" sz="2800" dirty="0" err="1" smtClean="0"/>
              <a:t>XXVth</a:t>
            </a:r>
            <a:r>
              <a:rPr lang="en-GB" sz="2800" dirty="0" smtClean="0"/>
              <a:t> OLACEFS General Assembly (23-27 </a:t>
            </a:r>
            <a:r>
              <a:rPr lang="en-GB" sz="2800" dirty="0" err="1" smtClean="0"/>
              <a:t>november</a:t>
            </a:r>
            <a:r>
              <a:rPr lang="en-GB" sz="2800" dirty="0" smtClean="0"/>
              <a:t> 2015 Mexico).</a:t>
            </a:r>
          </a:p>
          <a:p>
            <a:pPr lvl="0"/>
            <a:r>
              <a:rPr lang="en-GB" sz="2800" dirty="0" smtClean="0"/>
              <a:t>-</a:t>
            </a:r>
            <a:r>
              <a:rPr lang="en-GB" sz="2800" b="1" kern="1200" dirty="0" smtClean="0">
                <a:solidFill>
                  <a:schemeClr val="tx1"/>
                </a:solidFill>
                <a:effectLst/>
                <a:latin typeface="+mn-lt"/>
                <a:ea typeface="+mn-ea"/>
                <a:cs typeface="+mn-cs"/>
              </a:rPr>
              <a:t>Learning Alliance on Stakeholder Engagement</a:t>
            </a:r>
          </a:p>
          <a:p>
            <a:pPr lvl="0"/>
            <a:r>
              <a:rPr lang="en-US" sz="2800" kern="1200" dirty="0" smtClean="0">
                <a:solidFill>
                  <a:schemeClr val="tx1"/>
                </a:solidFill>
                <a:effectLst/>
                <a:latin typeface="+mn-lt"/>
                <a:ea typeface="+mn-ea"/>
                <a:cs typeface="+mn-cs"/>
              </a:rPr>
              <a:t>workshop really focused on country experiences and sharing their inputs into the challenges and opportunities for engagement. We had two presentations by Costa Rica and the Philippines and the group work and plenary discussions. At the end of the days, Nick Manning came to get some insights from participants regarding the learning alliance model</a:t>
            </a:r>
            <a:endParaRPr lang="en-GB" sz="2800" kern="1200" dirty="0" smtClean="0">
              <a:solidFill>
                <a:schemeClr val="tx1"/>
              </a:solidFill>
              <a:effectLst/>
              <a:latin typeface="+mn-lt"/>
              <a:ea typeface="+mn-ea"/>
              <a:cs typeface="+mn-cs"/>
            </a:endParaRPr>
          </a:p>
          <a:p>
            <a:r>
              <a:rPr lang="en-GB" sz="2800" kern="1200" dirty="0" smtClean="0">
                <a:solidFill>
                  <a:schemeClr val="tx1"/>
                </a:solidFill>
                <a:effectLst/>
                <a:latin typeface="+mn-lt"/>
                <a:ea typeface="+mn-ea"/>
                <a:cs typeface="+mn-cs"/>
              </a:rPr>
              <a:t> </a:t>
            </a:r>
          </a:p>
          <a:p>
            <a:r>
              <a:rPr lang="en-GB" sz="2800" kern="1200" dirty="0" smtClean="0">
                <a:solidFill>
                  <a:schemeClr val="tx1"/>
                </a:solidFill>
                <a:effectLst/>
                <a:latin typeface="+mn-lt"/>
                <a:ea typeface="+mn-ea"/>
                <a:cs typeface="+mn-cs"/>
              </a:rPr>
              <a:t>A first learning alliance workshop was held in October on this issue of Supreme audit institutions and citizen engagement. It brought together 7 Supreme Audit Institutions (SAIs) (Brazil, Costa Rica, Chile, France, Philippines, South Africa, Zambia) with CSOs and representatives of development agencies to identify and share good practices on citizen engagement with SAIs. </a:t>
            </a:r>
          </a:p>
          <a:p>
            <a:r>
              <a:rPr lang="en-GB" sz="2800" kern="1200" dirty="0" smtClean="0">
                <a:solidFill>
                  <a:schemeClr val="tx1"/>
                </a:solidFill>
                <a:effectLst/>
                <a:latin typeface="+mn-lt"/>
                <a:ea typeface="+mn-ea"/>
                <a:cs typeface="+mn-cs"/>
              </a:rPr>
              <a:t> </a:t>
            </a:r>
          </a:p>
          <a:p>
            <a:r>
              <a:rPr lang="en-GB" sz="2800" kern="1200" dirty="0" smtClean="0">
                <a:solidFill>
                  <a:schemeClr val="tx1"/>
                </a:solidFill>
                <a:effectLst/>
                <a:latin typeface="+mn-lt"/>
                <a:ea typeface="+mn-ea"/>
                <a:cs typeface="+mn-cs"/>
              </a:rPr>
              <a:t>The LA was the opportunity to share their experience in engaging with external stakeholders, as well as their expectations in relations to possible outcomes of a learning alliance on this subject.  During the discussion some SAIs (Costa Rica and Philippines) Participants also identified critical questions that a LA should address: how to design effective citizen engagement strategies, how to build trust between SAIs and other actors. One of the points addressed how LA can take into account the very different contexts in which SAIs perform their functions. Furthermore the participants gave their feedback on the template for documentation of country practices, which will be one of the cornerstones of the next phase of the work on SAIs and citizen engagement. </a:t>
            </a:r>
          </a:p>
          <a:p>
            <a:pPr marL="0" indent="0">
              <a:buNone/>
            </a:pPr>
            <a:r>
              <a:rPr lang="en-GB" sz="2800" dirty="0" smtClean="0"/>
              <a:t> </a:t>
            </a:r>
          </a:p>
          <a:p>
            <a:pPr marL="0" indent="0">
              <a:buNone/>
            </a:pPr>
            <a:r>
              <a:rPr lang="en-GB" sz="2800" dirty="0" smtClean="0"/>
              <a:t>Learning</a:t>
            </a:r>
            <a:r>
              <a:rPr lang="en-GB" sz="2800" baseline="0" dirty="0" smtClean="0"/>
              <a:t> </a:t>
            </a:r>
            <a:r>
              <a:rPr lang="en-GB" sz="2800" baseline="0" dirty="0" smtClean="0"/>
              <a:t>alliance to be launched in October</a:t>
            </a:r>
            <a:endParaRPr lang="en-GB" sz="28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800" dirty="0" smtClean="0">
              <a:solidFill>
                <a:srgbClr val="002060"/>
              </a:solidFill>
            </a:endParaRPr>
          </a:p>
          <a:p>
            <a:endParaRPr lang="en-GB" dirty="0" smtClean="0"/>
          </a:p>
        </p:txBody>
      </p:sp>
      <p:sp>
        <p:nvSpPr>
          <p:cNvPr id="4" name="Slide Number Placeholder 3"/>
          <p:cNvSpPr>
            <a:spLocks noGrp="1"/>
          </p:cNvSpPr>
          <p:nvPr>
            <p:ph type="sldNum" sz="quarter" idx="10"/>
          </p:nvPr>
        </p:nvSpPr>
        <p:spPr/>
        <p:txBody>
          <a:bodyPr/>
          <a:lstStyle/>
          <a:p>
            <a:fld id="{50AB3FE7-DD7F-4FC6-9661-8D745A6AD14F}" type="slidenum">
              <a:rPr lang="en-GB" smtClean="0"/>
              <a:pPr/>
              <a:t>3</a:t>
            </a:fld>
            <a:endParaRPr lang="en-GB"/>
          </a:p>
        </p:txBody>
      </p:sp>
    </p:spTree>
    <p:extLst>
      <p:ext uri="{BB962C8B-B14F-4D97-AF65-F5344CB8AC3E}">
        <p14:creationId xmlns:p14="http://schemas.microsoft.com/office/powerpoint/2010/main" val="1628629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Survey: by developing a more extensive framework the result of the survey should allow to map types of SAIs engagement</a:t>
            </a:r>
            <a:r>
              <a:rPr lang="en-GB" sz="1200" kern="1200" baseline="0" dirty="0" smtClean="0">
                <a:solidFill>
                  <a:schemeClr val="tx1"/>
                </a:solidFill>
                <a:effectLst/>
                <a:latin typeface="+mn-lt"/>
                <a:ea typeface="+mn-ea"/>
                <a:cs typeface="+mn-cs"/>
              </a:rPr>
              <a:t> with media, parliament and citizens.</a:t>
            </a:r>
            <a:r>
              <a:rPr lang="en-GB"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Case studies: a template was </a:t>
            </a:r>
            <a:r>
              <a:rPr lang="en-GB" sz="1200" kern="1200" baseline="0" dirty="0" smtClean="0">
                <a:solidFill>
                  <a:schemeClr val="tx1"/>
                </a:solidFill>
                <a:effectLst/>
                <a:latin typeface="+mn-lt"/>
                <a:ea typeface="+mn-ea"/>
                <a:cs typeface="+mn-cs"/>
              </a:rPr>
              <a:t>discussed during the first learning alliance workshop as well as the criteria for selecting the cases. It was retained that the EIP </a:t>
            </a:r>
            <a:r>
              <a:rPr lang="en-US" sz="1200" kern="1200" dirty="0" smtClean="0">
                <a:solidFill>
                  <a:schemeClr val="tx1"/>
                </a:solidFill>
                <a:effectLst/>
                <a:latin typeface="+mn-lt"/>
                <a:ea typeface="+mn-ea"/>
                <a:cs typeface="+mn-cs"/>
              </a:rPr>
              <a:t>should not only consider success stories but also other practices that may offer important learning insights even if they have faced challenges</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Based</a:t>
            </a:r>
            <a:r>
              <a:rPr lang="en-GB" sz="1200" kern="1200" baseline="0" dirty="0" smtClean="0">
                <a:solidFill>
                  <a:schemeClr val="tx1"/>
                </a:solidFill>
                <a:effectLst/>
                <a:latin typeface="+mn-lt"/>
                <a:ea typeface="+mn-ea"/>
                <a:cs typeface="+mn-cs"/>
              </a:rPr>
              <a:t> on the preliminary results of the survey, several 4 case studies will be launched to document some of the most interesting practices: success or failure, innovative, or the efforts of SAI in conflict environment such as the case of Afghanistan. </a:t>
            </a:r>
          </a:p>
          <a:p>
            <a:r>
              <a:rPr lang="en-GB" dirty="0" smtClean="0">
                <a:solidFill>
                  <a:schemeClr val="tx1"/>
                </a:solidFill>
              </a:rPr>
              <a:t>Checklist:</a:t>
            </a:r>
            <a:r>
              <a:rPr lang="en-GB" sz="1200" kern="1200" dirty="0" smtClean="0">
                <a:solidFill>
                  <a:schemeClr val="tx1"/>
                </a:solidFill>
                <a:effectLst/>
                <a:latin typeface="+mn-lt"/>
                <a:ea typeface="+mn-ea"/>
                <a:cs typeface="+mn-cs"/>
              </a:rPr>
              <a:t> that should serve as future reference when SAIs design their engagement strategies EXAMPLES</a:t>
            </a:r>
            <a:r>
              <a:rPr lang="en-GB" sz="1200" kern="1200" baseline="0" dirty="0" smtClean="0">
                <a:solidFill>
                  <a:schemeClr val="tx1"/>
                </a:solidFill>
                <a:effectLst/>
                <a:latin typeface="+mn-lt"/>
                <a:ea typeface="+mn-ea"/>
                <a:cs typeface="+mn-cs"/>
              </a:rPr>
              <a:t> of what could be a </a:t>
            </a:r>
            <a:r>
              <a:rPr lang="en-GB" sz="1200" kern="1200" baseline="0" dirty="0" err="1" smtClean="0">
                <a:solidFill>
                  <a:schemeClr val="tx1"/>
                </a:solidFill>
                <a:effectLst/>
                <a:latin typeface="+mn-lt"/>
                <a:ea typeface="+mn-ea"/>
                <a:cs typeface="+mn-cs"/>
              </a:rPr>
              <a:t>recomandation</a:t>
            </a:r>
            <a:r>
              <a:rPr lang="en-GB" sz="1200" kern="1200" baseline="0" dirty="0" smtClean="0">
                <a:solidFill>
                  <a:schemeClr val="tx1"/>
                </a:solidFill>
                <a:effectLst/>
                <a:latin typeface="+mn-lt"/>
                <a:ea typeface="+mn-ea"/>
                <a:cs typeface="+mn-cs"/>
              </a:rPr>
              <a:t> of the checklist?</a:t>
            </a:r>
            <a:endParaRPr lang="en-GB"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solidFill>
                  <a:schemeClr val="tx1"/>
                </a:solidFill>
              </a:rPr>
              <a:t>The intention is to build on this first LA workshop and organize follow-up events in 2015/2016, including face-to-face events as well as online peer learning activities between these.  A discussion may be initiated during the annual forum of the OLACEFS taking place in Mexico in October 2015.</a:t>
            </a: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Future events under this learning alliance (which are long-term arrangements, not just 1 workshop) will focus on the enabling environment and developing risk mitigation strategies for citizen and other stakeholder engagement.</a:t>
            </a:r>
            <a:endParaRPr lang="en-GB" dirty="0" smtClean="0"/>
          </a:p>
          <a:p>
            <a:pPr lvl="1" algn="just">
              <a:buFont typeface="Wingdings" panose="05000000000000000000" pitchFamily="2" charset="2"/>
              <a:buChar char="Ø"/>
            </a:pPr>
            <a:r>
              <a:rPr lang="en-GB" sz="1800" dirty="0" smtClean="0">
                <a:solidFill>
                  <a:schemeClr val="tx1">
                    <a:lumMod val="65000"/>
                    <a:lumOff val="35000"/>
                  </a:schemeClr>
                </a:solidFill>
              </a:rPr>
              <a:t>How to match the peers given the difference in mandates and environment in which SAIs operate?</a:t>
            </a:r>
          </a:p>
          <a:p>
            <a:pPr lvl="1" algn="just">
              <a:buFont typeface="Wingdings" panose="05000000000000000000" pitchFamily="2" charset="2"/>
              <a:buChar char="Ø"/>
            </a:pPr>
            <a:r>
              <a:rPr lang="en-GB" sz="1800" dirty="0" smtClean="0">
                <a:solidFill>
                  <a:schemeClr val="tx1">
                    <a:lumMod val="65000"/>
                    <a:lumOff val="35000"/>
                  </a:schemeClr>
                </a:solidFill>
              </a:rPr>
              <a:t>How to build trust between learning alliance members?</a:t>
            </a:r>
          </a:p>
          <a:p>
            <a:pPr lvl="1" algn="just">
              <a:buFont typeface="Wingdings" panose="05000000000000000000" pitchFamily="2" charset="2"/>
              <a:buChar char="Ø"/>
            </a:pPr>
            <a:r>
              <a:rPr lang="en-GB" sz="1800" dirty="0" smtClean="0">
                <a:solidFill>
                  <a:schemeClr val="tx1">
                    <a:lumMod val="65000"/>
                    <a:lumOff val="35000"/>
                  </a:schemeClr>
                </a:solidFill>
              </a:rPr>
              <a:t>Should external actors participate to the alliance?</a:t>
            </a:r>
          </a:p>
          <a:p>
            <a:endParaRPr lang="en-GB" dirty="0"/>
          </a:p>
        </p:txBody>
      </p:sp>
      <p:sp>
        <p:nvSpPr>
          <p:cNvPr id="4" name="Slide Number Placeholder 3"/>
          <p:cNvSpPr>
            <a:spLocks noGrp="1"/>
          </p:cNvSpPr>
          <p:nvPr>
            <p:ph type="sldNum" sz="quarter" idx="10"/>
          </p:nvPr>
        </p:nvSpPr>
        <p:spPr/>
        <p:txBody>
          <a:bodyPr/>
          <a:lstStyle/>
          <a:p>
            <a:fld id="{50AB3FE7-DD7F-4FC6-9661-8D745A6AD14F}" type="slidenum">
              <a:rPr lang="en-GB" smtClean="0"/>
              <a:pPr/>
              <a:t>4</a:t>
            </a:fld>
            <a:endParaRPr lang="en-GB"/>
          </a:p>
        </p:txBody>
      </p:sp>
    </p:spTree>
    <p:extLst>
      <p:ext uri="{BB962C8B-B14F-4D97-AF65-F5344CB8AC3E}">
        <p14:creationId xmlns:p14="http://schemas.microsoft.com/office/powerpoint/2010/main" val="4255979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2B4BBA8-EF7D-4712-8D10-F0077D15F6C7}" type="datetimeFigureOut">
              <a:rPr lang="en-GB" smtClean="0"/>
              <a:t>07/09/2015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09A10E-D8D1-492C-AA78-515A8048BF2F}" type="slidenum">
              <a:rPr lang="en-GB" smtClean="0"/>
              <a:t>‹#›</a:t>
            </a:fld>
            <a:endParaRPr lang="en-GB"/>
          </a:p>
        </p:txBody>
      </p:sp>
    </p:spTree>
    <p:extLst>
      <p:ext uri="{BB962C8B-B14F-4D97-AF65-F5344CB8AC3E}">
        <p14:creationId xmlns:p14="http://schemas.microsoft.com/office/powerpoint/2010/main" val="688668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B4BBA8-EF7D-4712-8D10-F0077D15F6C7}" type="datetimeFigureOut">
              <a:rPr lang="en-GB" smtClean="0"/>
              <a:t>07/09/2015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09A10E-D8D1-492C-AA78-515A8048BF2F}" type="slidenum">
              <a:rPr lang="en-GB" smtClean="0"/>
              <a:t>‹#›</a:t>
            </a:fld>
            <a:endParaRPr lang="en-GB"/>
          </a:p>
        </p:txBody>
      </p:sp>
    </p:spTree>
    <p:extLst>
      <p:ext uri="{BB962C8B-B14F-4D97-AF65-F5344CB8AC3E}">
        <p14:creationId xmlns:p14="http://schemas.microsoft.com/office/powerpoint/2010/main" val="2859236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B4BBA8-EF7D-4712-8D10-F0077D15F6C7}" type="datetimeFigureOut">
              <a:rPr lang="en-GB" smtClean="0"/>
              <a:t>07/09/2015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09A10E-D8D1-492C-AA78-515A8048BF2F}" type="slidenum">
              <a:rPr lang="en-GB" smtClean="0"/>
              <a:t>‹#›</a:t>
            </a:fld>
            <a:endParaRPr lang="en-GB"/>
          </a:p>
        </p:txBody>
      </p:sp>
    </p:spTree>
    <p:extLst>
      <p:ext uri="{BB962C8B-B14F-4D97-AF65-F5344CB8AC3E}">
        <p14:creationId xmlns:p14="http://schemas.microsoft.com/office/powerpoint/2010/main" val="716370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B4BBA8-EF7D-4712-8D10-F0077D15F6C7}" type="datetimeFigureOut">
              <a:rPr lang="en-GB" smtClean="0"/>
              <a:t>07/09/2015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09A10E-D8D1-492C-AA78-515A8048BF2F}" type="slidenum">
              <a:rPr lang="en-GB" smtClean="0"/>
              <a:t>‹#›</a:t>
            </a:fld>
            <a:endParaRPr lang="en-GB"/>
          </a:p>
        </p:txBody>
      </p:sp>
    </p:spTree>
    <p:extLst>
      <p:ext uri="{BB962C8B-B14F-4D97-AF65-F5344CB8AC3E}">
        <p14:creationId xmlns:p14="http://schemas.microsoft.com/office/powerpoint/2010/main" val="2737207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B4BBA8-EF7D-4712-8D10-F0077D15F6C7}" type="datetimeFigureOut">
              <a:rPr lang="en-GB" smtClean="0"/>
              <a:t>07/09/2015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09A10E-D8D1-492C-AA78-515A8048BF2F}" type="slidenum">
              <a:rPr lang="en-GB" smtClean="0"/>
              <a:t>‹#›</a:t>
            </a:fld>
            <a:endParaRPr lang="en-GB"/>
          </a:p>
        </p:txBody>
      </p:sp>
    </p:spTree>
    <p:extLst>
      <p:ext uri="{BB962C8B-B14F-4D97-AF65-F5344CB8AC3E}">
        <p14:creationId xmlns:p14="http://schemas.microsoft.com/office/powerpoint/2010/main" val="3431716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2B4BBA8-EF7D-4712-8D10-F0077D15F6C7}" type="datetimeFigureOut">
              <a:rPr lang="en-GB" smtClean="0"/>
              <a:t>07/09/2015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09A10E-D8D1-492C-AA78-515A8048BF2F}" type="slidenum">
              <a:rPr lang="en-GB" smtClean="0"/>
              <a:t>‹#›</a:t>
            </a:fld>
            <a:endParaRPr lang="en-GB"/>
          </a:p>
        </p:txBody>
      </p:sp>
    </p:spTree>
    <p:extLst>
      <p:ext uri="{BB962C8B-B14F-4D97-AF65-F5344CB8AC3E}">
        <p14:creationId xmlns:p14="http://schemas.microsoft.com/office/powerpoint/2010/main" val="1481571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2B4BBA8-EF7D-4712-8D10-F0077D15F6C7}" type="datetimeFigureOut">
              <a:rPr lang="en-GB" smtClean="0"/>
              <a:t>07/09/2015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909A10E-D8D1-492C-AA78-515A8048BF2F}" type="slidenum">
              <a:rPr lang="en-GB" smtClean="0"/>
              <a:t>‹#›</a:t>
            </a:fld>
            <a:endParaRPr lang="en-GB"/>
          </a:p>
        </p:txBody>
      </p:sp>
    </p:spTree>
    <p:extLst>
      <p:ext uri="{BB962C8B-B14F-4D97-AF65-F5344CB8AC3E}">
        <p14:creationId xmlns:p14="http://schemas.microsoft.com/office/powerpoint/2010/main" val="327700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2B4BBA8-EF7D-4712-8D10-F0077D15F6C7}" type="datetimeFigureOut">
              <a:rPr lang="en-GB" smtClean="0"/>
              <a:t>07/09/2015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909A10E-D8D1-492C-AA78-515A8048BF2F}" type="slidenum">
              <a:rPr lang="en-GB" smtClean="0"/>
              <a:t>‹#›</a:t>
            </a:fld>
            <a:endParaRPr lang="en-GB"/>
          </a:p>
        </p:txBody>
      </p:sp>
    </p:spTree>
    <p:extLst>
      <p:ext uri="{BB962C8B-B14F-4D97-AF65-F5344CB8AC3E}">
        <p14:creationId xmlns:p14="http://schemas.microsoft.com/office/powerpoint/2010/main" val="2056694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B4BBA8-EF7D-4712-8D10-F0077D15F6C7}" type="datetimeFigureOut">
              <a:rPr lang="en-GB" smtClean="0"/>
              <a:t>07/09/2015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09A10E-D8D1-492C-AA78-515A8048BF2F}" type="slidenum">
              <a:rPr lang="en-GB" smtClean="0"/>
              <a:t>‹#›</a:t>
            </a:fld>
            <a:endParaRPr lang="en-GB"/>
          </a:p>
        </p:txBody>
      </p:sp>
    </p:spTree>
    <p:extLst>
      <p:ext uri="{BB962C8B-B14F-4D97-AF65-F5344CB8AC3E}">
        <p14:creationId xmlns:p14="http://schemas.microsoft.com/office/powerpoint/2010/main" val="779970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B4BBA8-EF7D-4712-8D10-F0077D15F6C7}" type="datetimeFigureOut">
              <a:rPr lang="en-GB" smtClean="0"/>
              <a:t>07/09/2015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09A10E-D8D1-492C-AA78-515A8048BF2F}" type="slidenum">
              <a:rPr lang="en-GB" smtClean="0"/>
              <a:t>‹#›</a:t>
            </a:fld>
            <a:endParaRPr lang="en-GB"/>
          </a:p>
        </p:txBody>
      </p:sp>
    </p:spTree>
    <p:extLst>
      <p:ext uri="{BB962C8B-B14F-4D97-AF65-F5344CB8AC3E}">
        <p14:creationId xmlns:p14="http://schemas.microsoft.com/office/powerpoint/2010/main" val="622357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B4BBA8-EF7D-4712-8D10-F0077D15F6C7}" type="datetimeFigureOut">
              <a:rPr lang="en-GB" smtClean="0"/>
              <a:t>07/09/2015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09A10E-D8D1-492C-AA78-515A8048BF2F}" type="slidenum">
              <a:rPr lang="en-GB" smtClean="0"/>
              <a:t>‹#›</a:t>
            </a:fld>
            <a:endParaRPr lang="en-GB"/>
          </a:p>
        </p:txBody>
      </p:sp>
    </p:spTree>
    <p:extLst>
      <p:ext uri="{BB962C8B-B14F-4D97-AF65-F5344CB8AC3E}">
        <p14:creationId xmlns:p14="http://schemas.microsoft.com/office/powerpoint/2010/main" val="96818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B4BBA8-EF7D-4712-8D10-F0077D15F6C7}" type="datetimeFigureOut">
              <a:rPr lang="en-GB" smtClean="0"/>
              <a:t>07/09/2015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09A10E-D8D1-492C-AA78-515A8048BF2F}" type="slidenum">
              <a:rPr lang="en-GB" smtClean="0"/>
              <a:t>‹#›</a:t>
            </a:fld>
            <a:endParaRPr lang="en-GB"/>
          </a:p>
        </p:txBody>
      </p:sp>
    </p:spTree>
    <p:extLst>
      <p:ext uri="{BB962C8B-B14F-4D97-AF65-F5344CB8AC3E}">
        <p14:creationId xmlns:p14="http://schemas.microsoft.com/office/powerpoint/2010/main" val="2493510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6200" y="1196752"/>
            <a:ext cx="9144000" cy="1200329"/>
          </a:xfrm>
          <a:prstGeom prst="rect">
            <a:avLst/>
          </a:prstGeom>
          <a:noFill/>
        </p:spPr>
        <p:txBody>
          <a:bodyPr wrap="square" rtlCol="0">
            <a:spAutoFit/>
          </a:bodyPr>
          <a:lstStyle/>
          <a:p>
            <a:pPr algn="ctr"/>
            <a:r>
              <a:rPr lang="en-GB" sz="3600" dirty="0" smtClean="0">
                <a:solidFill>
                  <a:srgbClr val="00B29C"/>
                </a:solidFill>
              </a:rPr>
              <a:t>SAI Engagement with External Stakeholders</a:t>
            </a:r>
            <a:endParaRPr lang="en-GB" sz="3600" dirty="0">
              <a:solidFill>
                <a:srgbClr val="00B29C"/>
              </a:solidFill>
            </a:endParaRPr>
          </a:p>
          <a:p>
            <a:pPr algn="ctr"/>
            <a:endParaRPr lang="en-GB" sz="3600" dirty="0">
              <a:solidFill>
                <a:srgbClr val="FF6600"/>
              </a:solidFill>
            </a:endParaRPr>
          </a:p>
        </p:txBody>
      </p:sp>
      <p:sp>
        <p:nvSpPr>
          <p:cNvPr id="8" name="TextBox 7"/>
          <p:cNvSpPr txBox="1"/>
          <p:nvPr/>
        </p:nvSpPr>
        <p:spPr>
          <a:xfrm>
            <a:off x="0" y="3284984"/>
            <a:ext cx="9144000" cy="1815882"/>
          </a:xfrm>
          <a:prstGeom prst="rect">
            <a:avLst/>
          </a:prstGeom>
          <a:noFill/>
        </p:spPr>
        <p:txBody>
          <a:bodyPr wrap="square" rtlCol="0">
            <a:spAutoFit/>
          </a:bodyPr>
          <a:lstStyle/>
          <a:p>
            <a:pPr algn="ctr"/>
            <a:r>
              <a:rPr lang="en-GB" sz="2800" dirty="0" smtClean="0">
                <a:solidFill>
                  <a:schemeClr val="tx1">
                    <a:lumMod val="50000"/>
                    <a:lumOff val="50000"/>
                  </a:schemeClr>
                </a:solidFill>
              </a:rPr>
              <a:t>Effective Institutions Platform</a:t>
            </a:r>
          </a:p>
          <a:p>
            <a:pPr algn="ctr"/>
            <a:r>
              <a:rPr lang="en-GB" sz="2800" dirty="0" smtClean="0">
                <a:solidFill>
                  <a:schemeClr val="tx1">
                    <a:lumMod val="50000"/>
                    <a:lumOff val="50000"/>
                  </a:schemeClr>
                </a:solidFill>
              </a:rPr>
              <a:t>Joint Secretariat </a:t>
            </a:r>
            <a:r>
              <a:rPr lang="en-GB" sz="2800" i="1" dirty="0" smtClean="0">
                <a:solidFill>
                  <a:schemeClr val="tx1">
                    <a:lumMod val="50000"/>
                    <a:lumOff val="50000"/>
                  </a:schemeClr>
                </a:solidFill>
              </a:rPr>
              <a:t>OECD-UNDP</a:t>
            </a:r>
          </a:p>
          <a:p>
            <a:pPr algn="ctr"/>
            <a:r>
              <a:rPr lang="en-GB" sz="2800" i="1" dirty="0" smtClean="0">
                <a:solidFill>
                  <a:schemeClr val="tx1">
                    <a:lumMod val="50000"/>
                    <a:lumOff val="50000"/>
                  </a:schemeClr>
                </a:solidFill>
              </a:rPr>
              <a:t>Stockholm, CBC INTOSAI meeting</a:t>
            </a:r>
          </a:p>
          <a:p>
            <a:pPr algn="ctr"/>
            <a:r>
              <a:rPr lang="en-GB" sz="2800" i="1" dirty="0" smtClean="0">
                <a:solidFill>
                  <a:schemeClr val="tx1">
                    <a:lumMod val="50000"/>
                    <a:lumOff val="50000"/>
                  </a:schemeClr>
                </a:solidFill>
              </a:rPr>
              <a:t>10 September 2015</a:t>
            </a:r>
            <a:endParaRPr lang="en-US" sz="2800" i="1" dirty="0">
              <a:solidFill>
                <a:schemeClr val="tx1">
                  <a:lumMod val="50000"/>
                  <a:lumOff val="50000"/>
                </a:schemeClr>
              </a:solidFill>
            </a:endParaRPr>
          </a:p>
        </p:txBody>
      </p:sp>
      <p:pic>
        <p:nvPicPr>
          <p:cNvPr id="9" name="Picture 2" descr="\\FS-MB-2\SdataDCD\Data\GPP DIVISION\G4DP\Effective Institutions Platform\Communication and Web\Logo\New Logo\logo-EI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96"/>
            <a:ext cx="3441700" cy="10033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FS-MB-2\SdataDCD\Data\GPP DIVISION\G4DP\Effective Institutions Platform\Communication and Web\Logo\New Logo\icotype-EIP-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8100" y="3810667"/>
            <a:ext cx="1485900" cy="302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2034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a:solidFill>
                  <a:schemeClr val="accent6">
                    <a:lumMod val="75000"/>
                  </a:schemeClr>
                </a:solidFill>
                <a:latin typeface="Arial" panose="020B0604020202020204" pitchFamily="34" charset="0"/>
                <a:cs typeface="Arial" panose="020B0604020202020204" pitchFamily="34" charset="0"/>
              </a:rPr>
              <a:t>Effective Institutions Platform</a:t>
            </a:r>
            <a:endParaRPr lang="en-GB" sz="3600" b="1" dirty="0">
              <a:solidFill>
                <a:schemeClr val="accent6">
                  <a:lumMod val="75000"/>
                </a:schemeClr>
              </a:solidFill>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4560"/>
          <a:stretch/>
        </p:blipFill>
        <p:spPr bwMode="auto">
          <a:xfrm>
            <a:off x="3445536" y="2772873"/>
            <a:ext cx="5586717" cy="4085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67544" y="1562470"/>
            <a:ext cx="8136904" cy="3539430"/>
          </a:xfrm>
          <a:prstGeom prst="rect">
            <a:avLst/>
          </a:prstGeom>
          <a:noFill/>
        </p:spPr>
        <p:txBody>
          <a:bodyPr wrap="square" rtlCol="0">
            <a:spAutoFit/>
          </a:bodyPr>
          <a:lstStyle/>
          <a:p>
            <a:pPr marL="285750" indent="-285750">
              <a:buFont typeface="Arial" panose="020B0604020202020204" pitchFamily="34" charset="0"/>
              <a:buChar char="•"/>
            </a:pPr>
            <a:r>
              <a:rPr lang="en-US" sz="2400" b="1" u="sng" dirty="0">
                <a:solidFill>
                  <a:srgbClr val="00B29C"/>
                </a:solidFill>
              </a:rPr>
              <a:t>Multi-stakeholder alliance </a:t>
            </a:r>
            <a:r>
              <a:rPr lang="en-US" sz="2200" dirty="0">
                <a:solidFill>
                  <a:srgbClr val="002060"/>
                </a:solidFill>
                <a:latin typeface="Calibri" panose="020F0502020204030204" pitchFamily="34" charset="0"/>
              </a:rPr>
              <a:t>of over 60 countries and </a:t>
            </a:r>
            <a:r>
              <a:rPr lang="en-US" sz="2200" dirty="0" smtClean="0">
                <a:solidFill>
                  <a:srgbClr val="002060"/>
                </a:solidFill>
                <a:latin typeface="Calibri" panose="020F0502020204030204" pitchFamily="34" charset="0"/>
              </a:rPr>
              <a:t>organizations </a:t>
            </a:r>
            <a:r>
              <a:rPr lang="en-US" sz="2200" dirty="0">
                <a:solidFill>
                  <a:srgbClr val="002060"/>
                </a:solidFill>
                <a:latin typeface="Calibri" panose="020F0502020204030204" pitchFamily="34" charset="0"/>
              </a:rPr>
              <a:t>established in 2012 engaged in public sector reforms (not only government representatives, but also CSOs, legislators, think tanks</a:t>
            </a:r>
            <a:r>
              <a:rPr lang="en-US" sz="2200" dirty="0" smtClean="0">
                <a:solidFill>
                  <a:srgbClr val="002060"/>
                </a:solidFill>
                <a:latin typeface="Calibri" panose="020F0502020204030204" pitchFamily="34" charset="0"/>
              </a:rPr>
              <a:t>)</a:t>
            </a:r>
            <a:endParaRPr lang="de-DE" sz="2200" dirty="0" smtClean="0">
              <a:solidFill>
                <a:srgbClr val="002060"/>
              </a:solidFill>
              <a:latin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de-DE" sz="2200" dirty="0" smtClean="0">
                <a:solidFill>
                  <a:srgbClr val="002060"/>
                </a:solidFill>
                <a:latin typeface="Calibri" panose="020F0502020204030204" pitchFamily="34" charset="0"/>
                <a:cs typeface="Arial" panose="020B0604020202020204" pitchFamily="34" charset="0"/>
              </a:rPr>
              <a:t>Bases </a:t>
            </a:r>
            <a:r>
              <a:rPr lang="de-DE" sz="2200" dirty="0" err="1" smtClean="0">
                <a:solidFill>
                  <a:srgbClr val="002060"/>
                </a:solidFill>
                <a:latin typeface="Calibri" panose="020F0502020204030204" pitchFamily="34" charset="0"/>
                <a:cs typeface="Arial" panose="020B0604020202020204" pitchFamily="34" charset="0"/>
              </a:rPr>
              <a:t>its</a:t>
            </a:r>
            <a:r>
              <a:rPr lang="de-DE" sz="2200" dirty="0" smtClean="0">
                <a:solidFill>
                  <a:srgbClr val="002060"/>
                </a:solidFill>
                <a:latin typeface="Calibri" panose="020F0502020204030204" pitchFamily="34" charset="0"/>
                <a:cs typeface="Arial" panose="020B0604020202020204" pitchFamily="34" charset="0"/>
              </a:rPr>
              <a:t> </a:t>
            </a:r>
            <a:r>
              <a:rPr lang="de-DE" sz="2200" dirty="0" err="1" smtClean="0">
                <a:solidFill>
                  <a:srgbClr val="002060"/>
                </a:solidFill>
                <a:latin typeface="Calibri" panose="020F0502020204030204" pitchFamily="34" charset="0"/>
                <a:cs typeface="Arial" panose="020B0604020202020204" pitchFamily="34" charset="0"/>
              </a:rPr>
              <a:t>work</a:t>
            </a:r>
            <a:r>
              <a:rPr lang="de-DE" sz="2200" dirty="0" smtClean="0">
                <a:solidFill>
                  <a:srgbClr val="002060"/>
                </a:solidFill>
                <a:latin typeface="Calibri" panose="020F0502020204030204" pitchFamily="34" charset="0"/>
                <a:cs typeface="Arial" panose="020B0604020202020204" pitchFamily="34" charset="0"/>
              </a:rPr>
              <a:t> on a </a:t>
            </a:r>
            <a:r>
              <a:rPr lang="de-DE" sz="2200" dirty="0" err="1">
                <a:solidFill>
                  <a:srgbClr val="002060"/>
                </a:solidFill>
                <a:latin typeface="Calibri" panose="020F0502020204030204" pitchFamily="34" charset="0"/>
                <a:cs typeface="Arial" panose="020B0604020202020204" pitchFamily="34" charset="0"/>
              </a:rPr>
              <a:t>methodology</a:t>
            </a:r>
            <a:r>
              <a:rPr lang="de-DE" sz="2200" dirty="0">
                <a:solidFill>
                  <a:srgbClr val="002060"/>
                </a:solidFill>
                <a:latin typeface="Calibri" panose="020F0502020204030204" pitchFamily="34" charset="0"/>
                <a:cs typeface="Arial" panose="020B0604020202020204" pitchFamily="34" charset="0"/>
              </a:rPr>
              <a:t>: </a:t>
            </a:r>
            <a:endParaRPr lang="de-DE" sz="2200" dirty="0" smtClean="0">
              <a:solidFill>
                <a:srgbClr val="002060"/>
              </a:solidFill>
              <a:latin typeface="Calibri" panose="020F0502020204030204" pitchFamily="34" charset="0"/>
              <a:cs typeface="Arial" panose="020B0604020202020204" pitchFamily="34" charset="0"/>
            </a:endParaRPr>
          </a:p>
          <a:p>
            <a:r>
              <a:rPr lang="de-DE" sz="2200" dirty="0">
                <a:solidFill>
                  <a:srgbClr val="002060"/>
                </a:solidFill>
                <a:latin typeface="Calibri" panose="020F0502020204030204" pitchFamily="34" charset="0"/>
                <a:cs typeface="Arial" panose="020B0604020202020204" pitchFamily="34" charset="0"/>
              </a:rPr>
              <a:t> </a:t>
            </a:r>
            <a:r>
              <a:rPr lang="de-DE" sz="2200" dirty="0" smtClean="0">
                <a:solidFill>
                  <a:srgbClr val="002060"/>
                </a:solidFill>
                <a:latin typeface="Calibri" panose="020F0502020204030204" pitchFamily="34" charset="0"/>
                <a:cs typeface="Arial" panose="020B0604020202020204" pitchFamily="34" charset="0"/>
              </a:rPr>
              <a:t>    </a:t>
            </a:r>
            <a:r>
              <a:rPr lang="de-DE" sz="2200" dirty="0" smtClean="0">
                <a:solidFill>
                  <a:srgbClr val="002060"/>
                </a:solidFill>
                <a:latin typeface="Calibri" panose="020F0502020204030204" pitchFamily="34" charset="0"/>
                <a:cs typeface="Arial" panose="020B0604020202020204" pitchFamily="34" charset="0"/>
              </a:rPr>
              <a:t>P2P </a:t>
            </a:r>
            <a:r>
              <a:rPr lang="de-DE" sz="2200" dirty="0">
                <a:solidFill>
                  <a:srgbClr val="002060"/>
                </a:solidFill>
                <a:latin typeface="Calibri" panose="020F0502020204030204" pitchFamily="34" charset="0"/>
                <a:cs typeface="Arial" panose="020B0604020202020204" pitchFamily="34" charset="0"/>
              </a:rPr>
              <a:t>Learning </a:t>
            </a:r>
            <a:r>
              <a:rPr lang="de-DE" sz="2200" dirty="0" err="1" smtClean="0">
                <a:solidFill>
                  <a:srgbClr val="002060"/>
                </a:solidFill>
                <a:latin typeface="Calibri" panose="020F0502020204030204" pitchFamily="34" charset="0"/>
                <a:cs typeface="Arial" panose="020B0604020202020204" pitchFamily="34" charset="0"/>
              </a:rPr>
              <a:t>Alliances</a:t>
            </a:r>
            <a:endParaRPr lang="de-DE" sz="2200" dirty="0">
              <a:solidFill>
                <a:srgbClr val="002060"/>
              </a:solidFill>
              <a:latin typeface="Calibri" panose="020F0502020204030204" pitchFamily="34" charset="0"/>
              <a:cs typeface="Arial" panose="020B0604020202020204" pitchFamily="34" charset="0"/>
            </a:endParaRPr>
          </a:p>
          <a:p>
            <a:endParaRPr lang="de-DE" sz="2200" dirty="0">
              <a:solidFill>
                <a:srgbClr val="002060"/>
              </a:solidFill>
              <a:latin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de-DE" sz="2200" dirty="0" smtClean="0">
                <a:solidFill>
                  <a:srgbClr val="002060"/>
                </a:solidFill>
                <a:latin typeface="Calibri" panose="020F0502020204030204" pitchFamily="34" charset="0"/>
                <a:cs typeface="Arial" panose="020B0604020202020204" pitchFamily="34" charset="0"/>
              </a:rPr>
              <a:t>3 Major </a:t>
            </a:r>
            <a:r>
              <a:rPr lang="de-DE" sz="2200" dirty="0" err="1" smtClean="0">
                <a:solidFill>
                  <a:srgbClr val="002060"/>
                </a:solidFill>
                <a:latin typeface="Calibri" panose="020F0502020204030204" pitchFamily="34" charset="0"/>
                <a:cs typeface="Arial" panose="020B0604020202020204" pitchFamily="34" charset="0"/>
              </a:rPr>
              <a:t>Pillars</a:t>
            </a:r>
            <a:r>
              <a:rPr lang="de-DE" sz="2200" dirty="0" smtClean="0">
                <a:solidFill>
                  <a:srgbClr val="002060"/>
                </a:solidFill>
                <a:latin typeface="Calibri" panose="020F0502020204030204" pitchFamily="34" charset="0"/>
                <a:cs typeface="Arial" panose="020B0604020202020204" pitchFamily="34" charset="0"/>
              </a:rPr>
              <a:t> </a:t>
            </a:r>
            <a:r>
              <a:rPr lang="de-DE" sz="2200" dirty="0" err="1" smtClean="0">
                <a:solidFill>
                  <a:srgbClr val="002060"/>
                </a:solidFill>
                <a:latin typeface="Calibri" panose="020F0502020204030204" pitchFamily="34" charset="0"/>
                <a:cs typeface="Arial" panose="020B0604020202020204" pitchFamily="34" charset="0"/>
              </a:rPr>
              <a:t>of</a:t>
            </a:r>
            <a:r>
              <a:rPr lang="de-DE" sz="2200" dirty="0" smtClean="0">
                <a:solidFill>
                  <a:srgbClr val="002060"/>
                </a:solidFill>
                <a:latin typeface="Calibri" panose="020F0502020204030204" pitchFamily="34" charset="0"/>
                <a:cs typeface="Arial" panose="020B0604020202020204" pitchFamily="34" charset="0"/>
              </a:rPr>
              <a:t> </a:t>
            </a:r>
            <a:r>
              <a:rPr lang="de-DE" sz="2200" dirty="0" err="1" smtClean="0">
                <a:solidFill>
                  <a:srgbClr val="002060"/>
                </a:solidFill>
                <a:latin typeface="Calibri" panose="020F0502020204030204" pitchFamily="34" charset="0"/>
                <a:cs typeface="Arial" panose="020B0604020202020204" pitchFamily="34" charset="0"/>
              </a:rPr>
              <a:t>work</a:t>
            </a:r>
            <a:endParaRPr lang="de-DE" sz="2200" dirty="0" smtClean="0">
              <a:solidFill>
                <a:srgbClr val="002060"/>
              </a:solidFill>
              <a:latin typeface="Calibri" panose="020F0502020204030204" pitchFamily="34" charset="0"/>
              <a:cs typeface="Arial" panose="020B0604020202020204" pitchFamily="34" charset="0"/>
            </a:endParaRPr>
          </a:p>
          <a:p>
            <a:r>
              <a:rPr lang="de-DE" sz="2000" dirty="0" smtClean="0">
                <a:solidFill>
                  <a:srgbClr val="002060"/>
                </a:solidFill>
                <a:latin typeface="Calibri" panose="020F0502020204030204" pitchFamily="34" charset="0"/>
                <a:cs typeface="Arial" panose="020B0604020202020204" pitchFamily="34" charset="0"/>
              </a:rPr>
              <a:t> </a:t>
            </a:r>
            <a:endParaRPr lang="de-DE" sz="2000" dirty="0">
              <a:solidFill>
                <a:srgbClr val="002060"/>
              </a:solidFill>
              <a:latin typeface="Calibri" panose="020F0502020204030204" pitchFamily="34" charset="0"/>
              <a:cs typeface="Arial" panose="020B0604020202020204" pitchFamily="34" charset="0"/>
            </a:endParaRPr>
          </a:p>
          <a:p>
            <a:pPr marL="285750" indent="-285750">
              <a:buFont typeface="Arial" panose="020B0604020202020204" pitchFamily="34" charset="0"/>
              <a:buChar char="•"/>
            </a:pPr>
            <a:endParaRPr lang="de-DE" sz="2600" dirty="0">
              <a:solidFill>
                <a:prstClr val="white">
                  <a:lumMod val="50000"/>
                </a:prstClr>
              </a:solidFill>
            </a:endParaRPr>
          </a:p>
        </p:txBody>
      </p:sp>
      <p:sp>
        <p:nvSpPr>
          <p:cNvPr id="6" name="Rounded Rectangle 5"/>
          <p:cNvSpPr/>
          <p:nvPr/>
        </p:nvSpPr>
        <p:spPr>
          <a:xfrm>
            <a:off x="201614" y="4941168"/>
            <a:ext cx="3362273" cy="836305"/>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Website:</a:t>
            </a:r>
          </a:p>
          <a:p>
            <a:pPr algn="ctr"/>
            <a:r>
              <a:rPr lang="en-GB" dirty="0" smtClean="0"/>
              <a:t>www.effectiveinstitutions.org</a:t>
            </a:r>
            <a:endParaRPr lang="en-GB" dirty="0"/>
          </a:p>
        </p:txBody>
      </p:sp>
    </p:spTree>
    <p:extLst>
      <p:ext uri="{BB962C8B-B14F-4D97-AF65-F5344CB8AC3E}">
        <p14:creationId xmlns:p14="http://schemas.microsoft.com/office/powerpoint/2010/main" val="3776621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95"/>
            <a:ext cx="8219256" cy="562074"/>
          </a:xfrm>
        </p:spPr>
        <p:txBody>
          <a:bodyPr>
            <a:noAutofit/>
          </a:bodyPr>
          <a:lstStyle/>
          <a:p>
            <a:r>
              <a:rPr lang="en-GB" sz="2400" b="1" dirty="0" smtClean="0">
                <a:solidFill>
                  <a:schemeClr val="accent6">
                    <a:lumMod val="75000"/>
                  </a:schemeClr>
                </a:solidFill>
                <a:latin typeface="Arial" panose="020B0604020202020204" pitchFamily="34" charset="0"/>
                <a:cs typeface="Arial" panose="020B0604020202020204" pitchFamily="34" charset="0"/>
              </a:rPr>
              <a:t>Engaging </a:t>
            </a:r>
            <a:r>
              <a:rPr lang="en-GB" sz="2400" b="1" dirty="0">
                <a:solidFill>
                  <a:schemeClr val="accent6">
                    <a:lumMod val="75000"/>
                  </a:schemeClr>
                </a:solidFill>
                <a:latin typeface="Arial" panose="020B0604020202020204" pitchFamily="34" charset="0"/>
                <a:cs typeface="Arial" panose="020B0604020202020204" pitchFamily="34" charset="0"/>
              </a:rPr>
              <a:t>Citizens in Accountability Institutions</a:t>
            </a:r>
          </a:p>
        </p:txBody>
      </p:sp>
      <p:sp>
        <p:nvSpPr>
          <p:cNvPr id="3" name="Content Placeholder 2"/>
          <p:cNvSpPr>
            <a:spLocks noGrp="1"/>
          </p:cNvSpPr>
          <p:nvPr>
            <p:ph idx="1"/>
          </p:nvPr>
        </p:nvSpPr>
        <p:spPr>
          <a:xfrm>
            <a:off x="179512" y="404664"/>
            <a:ext cx="8579296" cy="6077272"/>
          </a:xfrm>
        </p:spPr>
        <p:txBody>
          <a:bodyPr>
            <a:noAutofit/>
          </a:bodyPr>
          <a:lstStyle/>
          <a:p>
            <a:pPr>
              <a:spcBef>
                <a:spcPts val="0"/>
              </a:spcBef>
            </a:pPr>
            <a:r>
              <a:rPr lang="en-GB" sz="2000" b="1" u="sng" dirty="0" smtClean="0">
                <a:solidFill>
                  <a:srgbClr val="00B29C"/>
                </a:solidFill>
              </a:rPr>
              <a:t>The Proposal</a:t>
            </a:r>
            <a:r>
              <a:rPr lang="en-GB" sz="2000" b="1" dirty="0" smtClean="0">
                <a:solidFill>
                  <a:srgbClr val="00B29C"/>
                </a:solidFill>
              </a:rPr>
              <a:t> (February 2013): EIP received a proposal  </a:t>
            </a:r>
            <a:r>
              <a:rPr lang="en-GB" sz="2000" dirty="0" smtClean="0">
                <a:solidFill>
                  <a:schemeClr val="tx1">
                    <a:lumMod val="65000"/>
                    <a:lumOff val="35000"/>
                  </a:schemeClr>
                </a:solidFill>
              </a:rPr>
              <a:t>from the Auditor General office of South Africa in cooperation with the SAIs of Brazil and Chile, OECD-DAC, and IDI to develop a work stream on citizen engagement with SAIs.</a:t>
            </a:r>
            <a:endParaRPr lang="en-GB" sz="2000" b="1" dirty="0" smtClean="0">
              <a:solidFill>
                <a:srgbClr val="002060"/>
              </a:solidFill>
            </a:endParaRPr>
          </a:p>
          <a:p>
            <a:pPr>
              <a:spcBef>
                <a:spcPts val="0"/>
              </a:spcBef>
            </a:pPr>
            <a:r>
              <a:rPr lang="en-GB" sz="2000" b="1" u="sng" dirty="0" smtClean="0">
                <a:solidFill>
                  <a:srgbClr val="00B29C"/>
                </a:solidFill>
              </a:rPr>
              <a:t>Background</a:t>
            </a:r>
            <a:r>
              <a:rPr lang="en-GB" sz="2000" b="1" dirty="0" smtClean="0">
                <a:solidFill>
                  <a:srgbClr val="00B29C"/>
                </a:solidFill>
              </a:rPr>
              <a:t>: Global commitments and regional standards recognise:</a:t>
            </a:r>
          </a:p>
          <a:p>
            <a:pPr lvl="1">
              <a:spcBef>
                <a:spcPts val="0"/>
              </a:spcBef>
            </a:pPr>
            <a:r>
              <a:rPr lang="en-GB" sz="2000" dirty="0" smtClean="0">
                <a:solidFill>
                  <a:schemeClr val="tx1">
                    <a:lumMod val="65000"/>
                    <a:lumOff val="35000"/>
                  </a:schemeClr>
                </a:solidFill>
              </a:rPr>
              <a:t>Importance of external stakeholder engagement (parliaments, citizens and media)</a:t>
            </a:r>
          </a:p>
          <a:p>
            <a:pPr lvl="1">
              <a:spcBef>
                <a:spcPts val="0"/>
              </a:spcBef>
            </a:pPr>
            <a:r>
              <a:rPr lang="en-GB" sz="2000" dirty="0" smtClean="0">
                <a:solidFill>
                  <a:schemeClr val="tx1">
                    <a:lumMod val="65000"/>
                    <a:lumOff val="35000"/>
                  </a:schemeClr>
                </a:solidFill>
              </a:rPr>
              <a:t>Need to go beyond traditional engagement mechanisms</a:t>
            </a:r>
          </a:p>
          <a:p>
            <a:pPr lvl="1">
              <a:spcBef>
                <a:spcPts val="0"/>
              </a:spcBef>
            </a:pPr>
            <a:r>
              <a:rPr lang="en-GB" sz="2000" dirty="0" smtClean="0">
                <a:solidFill>
                  <a:schemeClr val="tx1">
                    <a:lumMod val="65000"/>
                    <a:lumOff val="35000"/>
                  </a:schemeClr>
                </a:solidFill>
              </a:rPr>
              <a:t>Role that development cooperation can play</a:t>
            </a:r>
          </a:p>
          <a:p>
            <a:pPr lvl="1">
              <a:spcBef>
                <a:spcPts val="0"/>
              </a:spcBef>
            </a:pPr>
            <a:r>
              <a:rPr lang="en-GB" sz="2000" dirty="0" smtClean="0">
                <a:solidFill>
                  <a:schemeClr val="tx1">
                    <a:lumMod val="65000"/>
                    <a:lumOff val="35000"/>
                  </a:schemeClr>
                </a:solidFill>
              </a:rPr>
              <a:t>Civil society increases demand for using and contributing to accountability work</a:t>
            </a:r>
            <a:endParaRPr lang="en-GB" sz="2000" dirty="0" smtClean="0">
              <a:solidFill>
                <a:srgbClr val="002060"/>
              </a:solidFill>
            </a:endParaRPr>
          </a:p>
          <a:p>
            <a:pPr>
              <a:spcBef>
                <a:spcPts val="0"/>
              </a:spcBef>
            </a:pPr>
            <a:r>
              <a:rPr lang="en-US" sz="2000" b="1" dirty="0" smtClean="0">
                <a:solidFill>
                  <a:srgbClr val="00B29C"/>
                </a:solidFill>
              </a:rPr>
              <a:t>Project under the EIP initiated since 2013 to review Supreme Audit Institution (SAI) engagement practices and to develop practical guidance:</a:t>
            </a:r>
          </a:p>
          <a:p>
            <a:pPr lvl="1">
              <a:spcBef>
                <a:spcPts val="0"/>
              </a:spcBef>
            </a:pPr>
            <a:r>
              <a:rPr lang="en-US" sz="2000" u="sng" dirty="0" smtClean="0">
                <a:solidFill>
                  <a:schemeClr val="tx1">
                    <a:lumMod val="65000"/>
                    <a:lumOff val="35000"/>
                  </a:schemeClr>
                </a:solidFill>
              </a:rPr>
              <a:t>Phase I</a:t>
            </a:r>
            <a:r>
              <a:rPr lang="en-US" sz="2000" dirty="0" smtClean="0">
                <a:solidFill>
                  <a:schemeClr val="tx1">
                    <a:lumMod val="65000"/>
                    <a:lumOff val="35000"/>
                  </a:schemeClr>
                </a:solidFill>
              </a:rPr>
              <a:t>: stock take of SAI and citizen engagement (32 SAIs); 2013-2014 </a:t>
            </a:r>
          </a:p>
          <a:p>
            <a:pPr lvl="1">
              <a:spcBef>
                <a:spcPts val="0"/>
              </a:spcBef>
            </a:pPr>
            <a:r>
              <a:rPr lang="en-US" sz="2000" u="sng" dirty="0" smtClean="0">
                <a:solidFill>
                  <a:schemeClr val="tx1">
                    <a:lumMod val="65000"/>
                    <a:lumOff val="35000"/>
                  </a:schemeClr>
                </a:solidFill>
              </a:rPr>
              <a:t>Phase II</a:t>
            </a:r>
            <a:r>
              <a:rPr lang="en-US" sz="2000" dirty="0" smtClean="0">
                <a:solidFill>
                  <a:schemeClr val="tx1">
                    <a:lumMod val="65000"/>
                    <a:lumOff val="35000"/>
                  </a:schemeClr>
                </a:solidFill>
              </a:rPr>
              <a:t>: checklist on engagement with different stakeholders (citizens, parliaments and the media) with global survey and case  studies; 2015-2016. </a:t>
            </a:r>
            <a:endParaRPr lang="en-US" sz="2000" dirty="0" smtClean="0">
              <a:solidFill>
                <a:srgbClr val="002060"/>
              </a:solidFill>
            </a:endParaRPr>
          </a:p>
          <a:p>
            <a:pPr marL="342900" lvl="1" indent="-342900">
              <a:spcBef>
                <a:spcPts val="0"/>
              </a:spcBef>
              <a:buFont typeface="Arial" pitchFamily="34" charset="0"/>
              <a:buChar char="•"/>
            </a:pPr>
            <a:r>
              <a:rPr lang="en-US" sz="2000" b="1" dirty="0" smtClean="0">
                <a:solidFill>
                  <a:srgbClr val="00B29C"/>
                </a:solidFill>
                <a:sym typeface="Wingdings" panose="05000000000000000000" pitchFamily="2" charset="2"/>
              </a:rPr>
              <a:t>P2P Learning Alliance in October 2014 (Paris) to discuss benefits and risks of SAIs engagement </a:t>
            </a:r>
            <a:r>
              <a:rPr lang="en-US" sz="2000" dirty="0" smtClean="0">
                <a:solidFill>
                  <a:schemeClr val="tx1">
                    <a:lumMod val="65000"/>
                    <a:lumOff val="35000"/>
                  </a:schemeClr>
                </a:solidFill>
                <a:sym typeface="Wingdings" panose="05000000000000000000" pitchFamily="2" charset="2"/>
              </a:rPr>
              <a:t>(7 SAIs: Brazil, Costa Rica, Chile, France, Philippines, South Africa, Zambia with CSOs and representatives of development partners) </a:t>
            </a:r>
          </a:p>
          <a:p>
            <a:pPr marL="342900" lvl="1" indent="-342900">
              <a:spcBef>
                <a:spcPts val="0"/>
              </a:spcBef>
              <a:buFont typeface="Arial" pitchFamily="34" charset="0"/>
              <a:buChar char="•"/>
            </a:pPr>
            <a:endParaRPr lang="en-US" sz="800" i="1" dirty="0" smtClean="0">
              <a:solidFill>
                <a:srgbClr val="002060"/>
              </a:solidFill>
            </a:endParaRPr>
          </a:p>
          <a:p>
            <a:pPr marL="0" indent="0">
              <a:spcBef>
                <a:spcPts val="0"/>
              </a:spcBef>
              <a:buNone/>
            </a:pPr>
            <a:r>
              <a:rPr lang="en-US" sz="1400" i="1" dirty="0">
                <a:solidFill>
                  <a:srgbClr val="002060"/>
                </a:solidFill>
              </a:rPr>
              <a:t> </a:t>
            </a:r>
            <a:r>
              <a:rPr lang="en-US" sz="1400" i="1" dirty="0" smtClean="0">
                <a:solidFill>
                  <a:srgbClr val="002060"/>
                </a:solidFill>
              </a:rPr>
              <a:t>      </a:t>
            </a:r>
            <a:endParaRPr lang="en-US" sz="1800" dirty="0">
              <a:solidFill>
                <a:srgbClr val="002060"/>
              </a:solidFill>
            </a:endParaRPr>
          </a:p>
          <a:p>
            <a:pPr marL="457200" lvl="1" indent="0">
              <a:buNone/>
            </a:pPr>
            <a:endParaRPr lang="en-US" sz="1800" dirty="0" smtClean="0">
              <a:solidFill>
                <a:srgbClr val="002060"/>
              </a:solidFill>
            </a:endParaRPr>
          </a:p>
          <a:p>
            <a:pPr lvl="1"/>
            <a:endParaRPr lang="en-US" sz="1800" dirty="0">
              <a:solidFill>
                <a:srgbClr val="002060"/>
              </a:solidFill>
            </a:endParaRPr>
          </a:p>
          <a:p>
            <a:endParaRPr lang="en-GB" sz="1800" dirty="0">
              <a:solidFill>
                <a:srgbClr val="002060"/>
              </a:solidFill>
            </a:endParaRPr>
          </a:p>
        </p:txBody>
      </p:sp>
    </p:spTree>
    <p:extLst>
      <p:ext uri="{BB962C8B-B14F-4D97-AF65-F5344CB8AC3E}">
        <p14:creationId xmlns:p14="http://schemas.microsoft.com/office/powerpoint/2010/main" val="408983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4664"/>
            <a:ext cx="8085584" cy="648072"/>
          </a:xfrm>
        </p:spPr>
        <p:txBody>
          <a:bodyPr>
            <a:normAutofit fontScale="90000"/>
          </a:bodyPr>
          <a:lstStyle/>
          <a:p>
            <a:pPr lvl="0"/>
            <a:r>
              <a:rPr lang="en-GB" sz="3400" b="1" dirty="0" smtClean="0">
                <a:solidFill>
                  <a:schemeClr val="accent6">
                    <a:lumMod val="75000"/>
                  </a:schemeClr>
                </a:solidFill>
                <a:latin typeface="Arial" panose="020B0604020202020204" pitchFamily="34" charset="0"/>
                <a:cs typeface="Arial" panose="020B0604020202020204" pitchFamily="34" charset="0"/>
              </a:rPr>
              <a:t>Next steps: how  can you get involved?</a:t>
            </a:r>
            <a:r>
              <a:rPr lang="en-GB" sz="3600" dirty="0">
                <a:solidFill>
                  <a:schemeClr val="tx1"/>
                </a:solidFill>
              </a:rPr>
              <a:t/>
            </a:r>
            <a:br>
              <a:rPr lang="en-GB" sz="3600" dirty="0">
                <a:solidFill>
                  <a:schemeClr val="tx1"/>
                </a:solidFill>
              </a:rPr>
            </a:br>
            <a:endParaRPr lang="en-GB" dirty="0"/>
          </a:p>
        </p:txBody>
      </p:sp>
      <p:sp>
        <p:nvSpPr>
          <p:cNvPr id="3" name="Content Placeholder 2"/>
          <p:cNvSpPr>
            <a:spLocks noGrp="1"/>
          </p:cNvSpPr>
          <p:nvPr>
            <p:ph idx="1"/>
          </p:nvPr>
        </p:nvSpPr>
        <p:spPr>
          <a:xfrm>
            <a:off x="323528" y="692696"/>
            <a:ext cx="8435280" cy="5257800"/>
          </a:xfrm>
        </p:spPr>
        <p:txBody>
          <a:bodyPr>
            <a:normAutofit/>
          </a:bodyPr>
          <a:lstStyle/>
          <a:p>
            <a:r>
              <a:rPr lang="en-GB" dirty="0" smtClean="0">
                <a:solidFill>
                  <a:srgbClr val="00B29C"/>
                </a:solidFill>
              </a:rPr>
              <a:t>Survey contribution: </a:t>
            </a:r>
            <a:r>
              <a:rPr lang="en-GB" sz="2400" dirty="0">
                <a:solidFill>
                  <a:schemeClr val="tx1">
                    <a:lumMod val="65000"/>
                    <a:lumOff val="35000"/>
                  </a:schemeClr>
                </a:solidFill>
              </a:rPr>
              <a:t>survey is open to all SAIs </a:t>
            </a:r>
            <a:r>
              <a:rPr lang="en-GB" sz="2400" dirty="0" smtClean="0">
                <a:solidFill>
                  <a:schemeClr val="tx1">
                    <a:lumMod val="65000"/>
                    <a:lumOff val="35000"/>
                  </a:schemeClr>
                </a:solidFill>
              </a:rPr>
              <a:t> </a:t>
            </a:r>
            <a:r>
              <a:rPr lang="en-GB" sz="2400" b="1" dirty="0" smtClean="0">
                <a:solidFill>
                  <a:schemeClr val="tx1">
                    <a:lumMod val="65000"/>
                    <a:lumOff val="35000"/>
                  </a:schemeClr>
                </a:solidFill>
              </a:rPr>
              <a:t>until September 24</a:t>
            </a:r>
            <a:r>
              <a:rPr lang="en-GB" sz="2400" b="1" baseline="30000" dirty="0" smtClean="0">
                <a:solidFill>
                  <a:schemeClr val="tx1">
                    <a:lumMod val="65000"/>
                    <a:lumOff val="35000"/>
                  </a:schemeClr>
                </a:solidFill>
              </a:rPr>
              <a:t>th</a:t>
            </a:r>
            <a:r>
              <a:rPr lang="en-GB" sz="2400" b="1" dirty="0" smtClean="0">
                <a:solidFill>
                  <a:schemeClr val="tx1">
                    <a:lumMod val="65000"/>
                    <a:lumOff val="35000"/>
                  </a:schemeClr>
                </a:solidFill>
              </a:rPr>
              <a:t>  2015 </a:t>
            </a:r>
            <a:r>
              <a:rPr lang="en-GB" sz="2400" dirty="0" smtClean="0">
                <a:solidFill>
                  <a:schemeClr val="tx1">
                    <a:lumMod val="65000"/>
                    <a:lumOff val="35000"/>
                  </a:schemeClr>
                </a:solidFill>
              </a:rPr>
              <a:t>to </a:t>
            </a:r>
            <a:r>
              <a:rPr lang="en-GB" sz="2400" dirty="0">
                <a:solidFill>
                  <a:schemeClr val="tx1">
                    <a:lumMod val="65000"/>
                    <a:lumOff val="35000"/>
                  </a:schemeClr>
                </a:solidFill>
              </a:rPr>
              <a:t>map a sample of SAIs engagement practices as broad as possible;</a:t>
            </a:r>
          </a:p>
          <a:p>
            <a:r>
              <a:rPr lang="en-GB" dirty="0" smtClean="0">
                <a:solidFill>
                  <a:srgbClr val="00B29C"/>
                </a:solidFill>
              </a:rPr>
              <a:t>Case studies: </a:t>
            </a:r>
            <a:r>
              <a:rPr lang="en-GB" sz="2400" dirty="0" smtClean="0">
                <a:solidFill>
                  <a:schemeClr val="tx1">
                    <a:lumMod val="65000"/>
                    <a:lumOff val="35000"/>
                  </a:schemeClr>
                </a:solidFill>
              </a:rPr>
              <a:t>to document good lessons </a:t>
            </a:r>
            <a:r>
              <a:rPr lang="en-GB" sz="2400" dirty="0">
                <a:solidFill>
                  <a:schemeClr val="tx1">
                    <a:lumMod val="65000"/>
                    <a:lumOff val="35000"/>
                  </a:schemeClr>
                </a:solidFill>
              </a:rPr>
              <a:t>and </a:t>
            </a:r>
            <a:r>
              <a:rPr lang="en-GB" sz="2400" dirty="0" smtClean="0">
                <a:solidFill>
                  <a:schemeClr val="tx1">
                    <a:lumMod val="65000"/>
                    <a:lumOff val="35000"/>
                  </a:schemeClr>
                </a:solidFill>
              </a:rPr>
              <a:t>challenges in </a:t>
            </a:r>
            <a:r>
              <a:rPr lang="en-GB" sz="2400" dirty="0">
                <a:solidFill>
                  <a:schemeClr val="tx1">
                    <a:lumMod val="65000"/>
                    <a:lumOff val="35000"/>
                  </a:schemeClr>
                </a:solidFill>
              </a:rPr>
              <a:t>engaging with external </a:t>
            </a:r>
            <a:r>
              <a:rPr lang="en-GB" sz="2400" dirty="0" smtClean="0">
                <a:solidFill>
                  <a:schemeClr val="tx1">
                    <a:lumMod val="65000"/>
                    <a:lumOff val="35000"/>
                  </a:schemeClr>
                </a:solidFill>
              </a:rPr>
              <a:t>stakeholders. From October 2015;</a:t>
            </a:r>
            <a:endParaRPr lang="en-GB" sz="2400" dirty="0">
              <a:solidFill>
                <a:schemeClr val="tx1">
                  <a:lumMod val="65000"/>
                  <a:lumOff val="35000"/>
                </a:schemeClr>
              </a:solidFill>
            </a:endParaRPr>
          </a:p>
          <a:p>
            <a:r>
              <a:rPr lang="en-GB" dirty="0" smtClean="0">
                <a:solidFill>
                  <a:srgbClr val="00B29C"/>
                </a:solidFill>
              </a:rPr>
              <a:t>Checklist: </a:t>
            </a:r>
            <a:r>
              <a:rPr lang="en-GB" sz="2400" dirty="0">
                <a:solidFill>
                  <a:schemeClr val="tx1">
                    <a:lumMod val="65000"/>
                    <a:lumOff val="35000"/>
                  </a:schemeClr>
                </a:solidFill>
              </a:rPr>
              <a:t>future reference to SAIs </a:t>
            </a:r>
            <a:r>
              <a:rPr lang="en-GB" sz="2400" dirty="0" smtClean="0">
                <a:solidFill>
                  <a:schemeClr val="tx1">
                    <a:lumMod val="65000"/>
                    <a:lumOff val="35000"/>
                  </a:schemeClr>
                </a:solidFill>
              </a:rPr>
              <a:t>for designing </a:t>
            </a:r>
            <a:r>
              <a:rPr lang="en-GB" sz="2400" dirty="0">
                <a:solidFill>
                  <a:schemeClr val="tx1">
                    <a:lumMod val="65000"/>
                    <a:lumOff val="35000"/>
                  </a:schemeClr>
                </a:solidFill>
              </a:rPr>
              <a:t>their engagement </a:t>
            </a:r>
            <a:r>
              <a:rPr lang="en-GB" sz="2400" dirty="0" smtClean="0">
                <a:solidFill>
                  <a:schemeClr val="tx1">
                    <a:lumMod val="65000"/>
                    <a:lumOff val="35000"/>
                  </a:schemeClr>
                </a:solidFill>
              </a:rPr>
              <a:t>strategies. To be presented together with the report in November 2015;</a:t>
            </a:r>
            <a:endParaRPr lang="en-GB" sz="2400" dirty="0">
              <a:solidFill>
                <a:schemeClr val="tx1">
                  <a:lumMod val="65000"/>
                  <a:lumOff val="35000"/>
                </a:schemeClr>
              </a:solidFill>
            </a:endParaRPr>
          </a:p>
          <a:p>
            <a:r>
              <a:rPr lang="en-GB" dirty="0" smtClean="0">
                <a:solidFill>
                  <a:srgbClr val="00B29C"/>
                </a:solidFill>
              </a:rPr>
              <a:t>Second Learning </a:t>
            </a:r>
            <a:r>
              <a:rPr lang="en-GB" dirty="0">
                <a:solidFill>
                  <a:srgbClr val="00B29C"/>
                </a:solidFill>
              </a:rPr>
              <a:t>A</a:t>
            </a:r>
            <a:r>
              <a:rPr lang="en-GB" dirty="0" smtClean="0">
                <a:solidFill>
                  <a:srgbClr val="00B29C"/>
                </a:solidFill>
              </a:rPr>
              <a:t>lliance </a:t>
            </a:r>
            <a:r>
              <a:rPr lang="en-GB" dirty="0">
                <a:solidFill>
                  <a:srgbClr val="00B29C"/>
                </a:solidFill>
              </a:rPr>
              <a:t>W</a:t>
            </a:r>
            <a:r>
              <a:rPr lang="en-GB" dirty="0" smtClean="0">
                <a:solidFill>
                  <a:srgbClr val="00B29C"/>
                </a:solidFill>
              </a:rPr>
              <a:t>orkshop (October </a:t>
            </a:r>
            <a:r>
              <a:rPr lang="en-GB" dirty="0" smtClean="0">
                <a:solidFill>
                  <a:srgbClr val="00B29C"/>
                </a:solidFill>
              </a:rPr>
              <a:t>2015): </a:t>
            </a:r>
            <a:r>
              <a:rPr lang="en-GB" sz="2400" dirty="0">
                <a:solidFill>
                  <a:schemeClr val="tx1">
                    <a:lumMod val="65000"/>
                    <a:lumOff val="35000"/>
                  </a:schemeClr>
                </a:solidFill>
              </a:rPr>
              <a:t>a long-term learning engagement including face-to-face and long-distance </a:t>
            </a:r>
            <a:r>
              <a:rPr lang="en-GB" sz="2400" dirty="0" smtClean="0">
                <a:solidFill>
                  <a:schemeClr val="tx1">
                    <a:lumMod val="65000"/>
                    <a:lumOff val="35000"/>
                  </a:schemeClr>
                </a:solidFill>
              </a:rPr>
              <a:t>events.</a:t>
            </a:r>
            <a:endParaRPr lang="en-GB" sz="2400" dirty="0">
              <a:solidFill>
                <a:schemeClr val="tx1">
                  <a:lumMod val="65000"/>
                  <a:lumOff val="35000"/>
                </a:schemeClr>
              </a:solidFill>
            </a:endParaRPr>
          </a:p>
        </p:txBody>
      </p:sp>
      <p:sp>
        <p:nvSpPr>
          <p:cNvPr id="4" name="Date Placeholder 3"/>
          <p:cNvSpPr>
            <a:spLocks noGrp="1"/>
          </p:cNvSpPr>
          <p:nvPr>
            <p:ph type="dt" sz="half" idx="10"/>
          </p:nvPr>
        </p:nvSpPr>
        <p:spPr/>
        <p:txBody>
          <a:bodyPr/>
          <a:lstStyle/>
          <a:p>
            <a:fld id="{6BC6D87D-EE69-4423-B8FA-0249E759058D}" type="datetime1">
              <a:rPr lang="en-US" smtClean="0"/>
              <a:t>07-Sep-2015</a:t>
            </a:fld>
            <a:endParaRPr lang="en-US" dirty="0"/>
          </a:p>
        </p:txBody>
      </p:sp>
      <p:sp>
        <p:nvSpPr>
          <p:cNvPr id="5" name="Footer Placeholder 4"/>
          <p:cNvSpPr>
            <a:spLocks noGrp="1"/>
          </p:cNvSpPr>
          <p:nvPr>
            <p:ph type="ftr" sz="quarter" idx="11"/>
          </p:nvPr>
        </p:nvSpPr>
        <p:spPr/>
        <p:txBody>
          <a:bodyPr/>
          <a:lstStyle/>
          <a:p>
            <a:r>
              <a:rPr lang="en-US" smtClean="0"/>
              <a:t>Effective Institutions Platform</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4392668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926</Words>
  <Application>Microsoft Office PowerPoint</Application>
  <PresentationFormat>On-screen Show (4:3)</PresentationFormat>
  <Paragraphs>72</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Effective Institutions Platform</vt:lpstr>
      <vt:lpstr>Engaging Citizens in Accountability Institutions</vt:lpstr>
      <vt:lpstr>Next steps: how  can you get involved? </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HERRICK Douglas</dc:creator>
  <cp:lastModifiedBy>PICCINNI Anna</cp:lastModifiedBy>
  <cp:revision>11</cp:revision>
  <dcterms:created xsi:type="dcterms:W3CDTF">2015-08-24T13:22:45Z</dcterms:created>
  <dcterms:modified xsi:type="dcterms:W3CDTF">2015-09-07T16:34:33Z</dcterms:modified>
</cp:coreProperties>
</file>