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
  </p:notesMasterIdLst>
  <p:handoutMasterIdLst>
    <p:handoutMasterId r:id="rId7"/>
  </p:handoutMasterIdLst>
  <p:sldIdLst>
    <p:sldId id="256" r:id="rId2"/>
    <p:sldId id="280" r:id="rId3"/>
    <p:sldId id="281" r:id="rId4"/>
    <p:sldId id="26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100"/>
    <a:srgbClr val="FF2200"/>
    <a:srgbClr val="0909E7"/>
    <a:srgbClr val="3EAEC4"/>
    <a:srgbClr val="57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762" autoAdjust="0"/>
  </p:normalViewPr>
  <p:slideViewPr>
    <p:cSldViewPr>
      <p:cViewPr varScale="1">
        <p:scale>
          <a:sx n="79" d="100"/>
          <a:sy n="79" d="100"/>
        </p:scale>
        <p:origin x="918" y="39"/>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34" y="-11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E19A349-69F4-4FF1-A8ED-F929919427E2}" type="datetimeFigureOut">
              <a:rPr lang="en-GB" smtClean="0"/>
              <a:t>08/09/2015</a:t>
            </a:fld>
            <a:endParaRPr lang="en-GB"/>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GB"/>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2868C42-3190-4C5E-ADBD-E84E0213F3D1}" type="slidenum">
              <a:rPr lang="en-GB" smtClean="0"/>
              <a:t>‹#›</a:t>
            </a:fld>
            <a:endParaRPr lang="en-GB"/>
          </a:p>
        </p:txBody>
      </p:sp>
    </p:spTree>
    <p:extLst>
      <p:ext uri="{BB962C8B-B14F-4D97-AF65-F5344CB8AC3E}">
        <p14:creationId xmlns:p14="http://schemas.microsoft.com/office/powerpoint/2010/main" val="4118124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B823AE5C-B44E-46B9-A27F-BBCE3E5B7D59}" type="datetimeFigureOut">
              <a:rPr kumimoji="1" lang="ja-JP" altLang="en-US" smtClean="0"/>
              <a:t>2015/9/8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F8D41F04-CBF3-4451-A07E-01B1D0080DDC}" type="slidenum">
              <a:rPr kumimoji="1" lang="ja-JP" altLang="en-US" smtClean="0"/>
              <a:t>‹#›</a:t>
            </a:fld>
            <a:endParaRPr kumimoji="1" lang="ja-JP" altLang="en-US"/>
          </a:p>
        </p:txBody>
      </p:sp>
    </p:spTree>
    <p:extLst>
      <p:ext uri="{BB962C8B-B14F-4D97-AF65-F5344CB8AC3E}">
        <p14:creationId xmlns:p14="http://schemas.microsoft.com/office/powerpoint/2010/main" val="3145377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39" y="4720985"/>
            <a:ext cx="5446723" cy="4963846"/>
          </a:xfrm>
        </p:spPr>
        <p:txBody>
          <a:bodyPr/>
          <a:lstStyle/>
          <a:p>
            <a:pPr>
              <a:defRPr/>
            </a:pPr>
            <a:r>
              <a:rPr lang="en-US" altLang="ja-JP" dirty="0">
                <a:latin typeface="+mn-ea"/>
              </a:rPr>
              <a:t>Good morning (afternoon), everybody. </a:t>
            </a:r>
            <a:r>
              <a:rPr lang="en-US" altLang="ja-JP" dirty="0" smtClean="0">
                <a:latin typeface="+mn-ea"/>
              </a:rPr>
              <a:t>I</a:t>
            </a:r>
            <a:r>
              <a:rPr lang="en-US" altLang="ja-JP" baseline="0" dirty="0" smtClean="0">
                <a:latin typeface="+mn-ea"/>
              </a:rPr>
              <a:t> am very glad to meet you all in Mexico City. Last year, the agreement on the GALF meeting was approved in Tokyo in the 14</a:t>
            </a:r>
            <a:r>
              <a:rPr lang="en-US" altLang="ja-JP" baseline="30000" dirty="0" smtClean="0">
                <a:latin typeface="+mn-ea"/>
              </a:rPr>
              <a:t>th</a:t>
            </a:r>
            <a:r>
              <a:rPr lang="en-US" altLang="ja-JP" baseline="0" dirty="0" smtClean="0">
                <a:latin typeface="+mn-ea"/>
              </a:rPr>
              <a:t> and the last GWG meeting and this meeting is the very first of the GALF. I hope this meeting will be a good platform for all participating SAIs to improve audit activities in each SAI by exchanging experiences and opinions. </a:t>
            </a:r>
          </a:p>
          <a:p>
            <a:pPr>
              <a:defRPr/>
            </a:pPr>
            <a:endParaRPr lang="en-US" altLang="ja-JP" dirty="0">
              <a:latin typeface="+mn-ea"/>
            </a:endParaRPr>
          </a:p>
          <a:p>
            <a:pPr>
              <a:defRPr/>
            </a:pPr>
            <a:r>
              <a:rPr lang="en-US" altLang="ja-JP" baseline="0" dirty="0" smtClean="0">
                <a:latin typeface="+mn-ea"/>
              </a:rPr>
              <a:t>Taking this opportunity</a:t>
            </a:r>
            <a:r>
              <a:rPr lang="en-US" altLang="ja-JP" dirty="0" smtClean="0">
                <a:latin typeface="+mn-ea"/>
              </a:rPr>
              <a:t>, I would like to express my sincere gratitude for Sr. </a:t>
            </a:r>
            <a:r>
              <a:rPr lang="en-US" altLang="ja-JP" dirty="0">
                <a:latin typeface="+mn-ea"/>
              </a:rPr>
              <a:t>Portal, </a:t>
            </a:r>
            <a:r>
              <a:rPr lang="en-GB" altLang="ja-JP" dirty="0">
                <a:latin typeface="+mn-ea"/>
              </a:rPr>
              <a:t>Auditor Superior </a:t>
            </a:r>
            <a:r>
              <a:rPr lang="en-US" altLang="ja-JP" dirty="0">
                <a:latin typeface="+mn-ea"/>
              </a:rPr>
              <a:t>of Mexico</a:t>
            </a:r>
            <a:r>
              <a:rPr lang="en-US" altLang="ja-JP" dirty="0" smtClean="0">
                <a:latin typeface="+mn-ea"/>
              </a:rPr>
              <a:t>, and his staff for their devotion to host this meeting and their warm hospitality.</a:t>
            </a:r>
          </a:p>
          <a:p>
            <a:pPr>
              <a:defRPr/>
            </a:pPr>
            <a:endParaRPr lang="en-US" altLang="ja-JP" baseline="0" dirty="0" smtClean="0">
              <a:latin typeface="+mn-ea"/>
            </a:endParaRPr>
          </a:p>
          <a:p>
            <a:pPr>
              <a:defRPr/>
            </a:pPr>
            <a:r>
              <a:rPr lang="en-US" altLang="ja-JP" dirty="0" smtClean="0">
                <a:latin typeface="+mn-ea"/>
              </a:rPr>
              <a:t>Unfortunately</a:t>
            </a:r>
            <a:r>
              <a:rPr lang="en-US" altLang="ja-JP" dirty="0">
                <a:latin typeface="+mn-ea"/>
              </a:rPr>
              <a:t>, Mr. </a:t>
            </a:r>
            <a:r>
              <a:rPr lang="en-US" altLang="ja-JP" dirty="0" err="1" smtClean="0">
                <a:latin typeface="+mn-ea"/>
              </a:rPr>
              <a:t>Kawato</a:t>
            </a:r>
            <a:r>
              <a:rPr lang="en-US" altLang="ja-JP" dirty="0" smtClean="0">
                <a:latin typeface="+mn-ea"/>
              </a:rPr>
              <a:t>, </a:t>
            </a:r>
            <a:r>
              <a:rPr lang="en-US" altLang="ja-JP" dirty="0">
                <a:latin typeface="+mn-ea"/>
              </a:rPr>
              <a:t>President of our Board cannot attend this meeting </a:t>
            </a:r>
            <a:r>
              <a:rPr lang="en-US" altLang="ja-JP" dirty="0" smtClean="0">
                <a:latin typeface="+mn-ea"/>
              </a:rPr>
              <a:t>because </a:t>
            </a:r>
            <a:r>
              <a:rPr lang="en-US" altLang="ja-JP" dirty="0">
                <a:latin typeface="+mn-ea"/>
              </a:rPr>
              <a:t>the </a:t>
            </a:r>
            <a:r>
              <a:rPr lang="en-US" altLang="ja-JP" dirty="0" smtClean="0">
                <a:latin typeface="+mn-ea"/>
              </a:rPr>
              <a:t>Diet, Japanese Parliament, </a:t>
            </a:r>
            <a:r>
              <a:rPr lang="en-US" altLang="ja-JP" dirty="0">
                <a:latin typeface="+mn-ea"/>
              </a:rPr>
              <a:t>is now in session. So, I am here to represent </a:t>
            </a:r>
            <a:r>
              <a:rPr lang="en-US" altLang="ja-JP" dirty="0" smtClean="0">
                <a:latin typeface="+mn-ea"/>
              </a:rPr>
              <a:t>the Board of Audit of Japan. As you may</a:t>
            </a:r>
            <a:r>
              <a:rPr lang="en-US" altLang="ja-JP" baseline="0" dirty="0" smtClean="0">
                <a:latin typeface="+mn-ea"/>
              </a:rPr>
              <a:t> know, three Commissioners, Mr. </a:t>
            </a:r>
            <a:r>
              <a:rPr lang="en-US" altLang="ja-JP" baseline="0" dirty="0" err="1" smtClean="0">
                <a:latin typeface="+mn-ea"/>
              </a:rPr>
              <a:t>Kawato</a:t>
            </a:r>
            <a:r>
              <a:rPr lang="en-US" altLang="ja-JP" baseline="0" dirty="0" smtClean="0">
                <a:latin typeface="+mn-ea"/>
              </a:rPr>
              <a:t>, Mr. Morita and I form an Audit Commission, which directs the activities of the Board of Audit</a:t>
            </a:r>
            <a:r>
              <a:rPr lang="en-US" altLang="ja-JP" dirty="0" smtClean="0">
                <a:latin typeface="+mn-ea"/>
              </a:rPr>
              <a:t>.</a:t>
            </a:r>
            <a:endParaRPr lang="en-US" altLang="ja-JP" dirty="0">
              <a:latin typeface="+mn-ea"/>
            </a:endParaRPr>
          </a:p>
          <a:p>
            <a:pPr>
              <a:defRPr/>
            </a:pPr>
            <a:endParaRPr lang="en-US" altLang="ja-JP" dirty="0" smtClean="0">
              <a:latin typeface="+mn-ea"/>
            </a:endParaRPr>
          </a:p>
          <a:p>
            <a:pPr>
              <a:defRPr/>
            </a:pPr>
            <a:r>
              <a:rPr lang="en-US" altLang="ja-JP" dirty="0" smtClean="0">
                <a:latin typeface="+mn-ea"/>
              </a:rPr>
              <a:t>Now </a:t>
            </a:r>
            <a:r>
              <a:rPr lang="en-US" altLang="ja-JP" dirty="0">
                <a:latin typeface="+mn-ea"/>
              </a:rPr>
              <a:t>I’d like to begin </a:t>
            </a:r>
            <a:r>
              <a:rPr lang="en-US" altLang="ja-JP" dirty="0" smtClean="0">
                <a:latin typeface="+mn-ea"/>
              </a:rPr>
              <a:t>my </a:t>
            </a:r>
            <a:r>
              <a:rPr lang="en-US" altLang="ja-JP" dirty="0">
                <a:latin typeface="+mn-ea"/>
              </a:rPr>
              <a:t>presentation. </a:t>
            </a:r>
            <a:r>
              <a:rPr lang="en-US" altLang="ja-JP" dirty="0" smtClean="0">
                <a:latin typeface="+mn-ea"/>
              </a:rPr>
              <a:t>It </a:t>
            </a:r>
            <a:r>
              <a:rPr lang="en-US" altLang="ja-JP" baseline="0" dirty="0" smtClean="0">
                <a:latin typeface="+mn-ea"/>
              </a:rPr>
              <a:t>is about social security policies and the roles of SAIs. Japan has been facing the aging society with lower birth rate. Budget for social security related expenses such as, public assistance, pension and medical care has been increasing year by year. </a:t>
            </a:r>
            <a:r>
              <a:rPr lang="en-US" altLang="ja-JP" dirty="0" smtClean="0">
                <a:latin typeface="+mn-ea"/>
              </a:rPr>
              <a:t>This is the reason that our</a:t>
            </a:r>
            <a:r>
              <a:rPr lang="en-US" altLang="ja-JP" baseline="0" dirty="0" smtClean="0">
                <a:latin typeface="+mn-ea"/>
              </a:rPr>
              <a:t> audit on social security become more important. Today,</a:t>
            </a:r>
            <a:r>
              <a:rPr lang="en-US" altLang="ja-JP" dirty="0" smtClean="0">
                <a:latin typeface="+mn-ea"/>
              </a:rPr>
              <a:t> </a:t>
            </a:r>
            <a:r>
              <a:rPr lang="en-US" altLang="ja-JP" baseline="0" dirty="0" smtClean="0">
                <a:latin typeface="+mn-ea"/>
              </a:rPr>
              <a:t>I would like to </a:t>
            </a:r>
            <a:r>
              <a:rPr lang="en-US" altLang="ja-JP" dirty="0" smtClean="0">
                <a:latin typeface="+mn-ea"/>
              </a:rPr>
              <a:t>focus </a:t>
            </a:r>
            <a:r>
              <a:rPr lang="en-US" altLang="ja-JP" baseline="0" dirty="0" smtClean="0">
                <a:latin typeface="+mn-ea"/>
              </a:rPr>
              <a:t>on the public assistance.</a:t>
            </a:r>
            <a:endParaRPr lang="en-US" altLang="ja-JP" dirty="0" smtClean="0">
              <a:latin typeface="+mn-ea"/>
            </a:endParaRPr>
          </a:p>
          <a:p>
            <a:pPr>
              <a:defRPr/>
            </a:pPr>
            <a:endParaRPr lang="ja-JP" altLang="ja-JP" dirty="0">
              <a:latin typeface="+mn-ea"/>
            </a:endParaRPr>
          </a:p>
          <a:p>
            <a:endParaRPr lang="en-US" altLang="ja-JP" dirty="0">
              <a:latin typeface="+mn-ea"/>
            </a:endParaRPr>
          </a:p>
          <a:p>
            <a:pPr>
              <a:defRPr/>
            </a:pPr>
            <a:r>
              <a:rPr lang="ja-JP" altLang="en-US" dirty="0">
                <a:latin typeface="+mn-ea"/>
              </a:rPr>
              <a:t>（クリックして下さい。）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F8D41F04-CBF3-4451-A07E-01B1D0080DDC}" type="slidenum">
              <a:rPr kumimoji="1" lang="ja-JP" altLang="en-US" smtClean="0"/>
              <a:t>1</a:t>
            </a:fld>
            <a:endParaRPr kumimoji="1" lang="ja-JP" altLang="en-US"/>
          </a:p>
        </p:txBody>
      </p:sp>
    </p:spTree>
    <p:extLst>
      <p:ext uri="{BB962C8B-B14F-4D97-AF65-F5344CB8AC3E}">
        <p14:creationId xmlns:p14="http://schemas.microsoft.com/office/powerpoint/2010/main" val="170341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0" dirty="0">
              <a:latin typeface="+mn-ea"/>
              <a:ea typeface="+mn-ea"/>
            </a:endParaRPr>
          </a:p>
        </p:txBody>
      </p:sp>
      <p:sp>
        <p:nvSpPr>
          <p:cNvPr id="4" name="スライド番号プレースホルダー 3"/>
          <p:cNvSpPr>
            <a:spLocks noGrp="1"/>
          </p:cNvSpPr>
          <p:nvPr>
            <p:ph type="sldNum" sz="quarter" idx="10"/>
          </p:nvPr>
        </p:nvSpPr>
        <p:spPr/>
        <p:txBody>
          <a:bodyPr/>
          <a:lstStyle/>
          <a:p>
            <a:fld id="{F8D41F04-CBF3-4451-A07E-01B1D0080DDC}" type="slidenum">
              <a:rPr kumimoji="1" lang="ja-JP" altLang="en-US" smtClean="0"/>
              <a:t>2</a:t>
            </a:fld>
            <a:endParaRPr kumimoji="1" lang="ja-JP" altLang="en-US"/>
          </a:p>
        </p:txBody>
      </p:sp>
    </p:spTree>
    <p:extLst>
      <p:ext uri="{BB962C8B-B14F-4D97-AF65-F5344CB8AC3E}">
        <p14:creationId xmlns:p14="http://schemas.microsoft.com/office/powerpoint/2010/main" val="420651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0" dirty="0">
              <a:latin typeface="+mn-ea"/>
              <a:ea typeface="+mn-ea"/>
            </a:endParaRPr>
          </a:p>
        </p:txBody>
      </p:sp>
      <p:sp>
        <p:nvSpPr>
          <p:cNvPr id="4" name="スライド番号プレースホルダー 3"/>
          <p:cNvSpPr>
            <a:spLocks noGrp="1"/>
          </p:cNvSpPr>
          <p:nvPr>
            <p:ph type="sldNum" sz="quarter" idx="10"/>
          </p:nvPr>
        </p:nvSpPr>
        <p:spPr/>
        <p:txBody>
          <a:bodyPr/>
          <a:lstStyle/>
          <a:p>
            <a:fld id="{F8D41F04-CBF3-4451-A07E-01B1D0080DDC}" type="slidenum">
              <a:rPr kumimoji="1" lang="ja-JP" altLang="en-US" smtClean="0"/>
              <a:t>3</a:t>
            </a:fld>
            <a:endParaRPr kumimoji="1" lang="ja-JP" altLang="en-US"/>
          </a:p>
        </p:txBody>
      </p:sp>
    </p:spTree>
    <p:extLst>
      <p:ext uri="{BB962C8B-B14F-4D97-AF65-F5344CB8AC3E}">
        <p14:creationId xmlns:p14="http://schemas.microsoft.com/office/powerpoint/2010/main" val="420651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2355"/>
            <a:r>
              <a:rPr lang="en-US" altLang="ja-JP" dirty="0">
                <a:latin typeface="+mn-ea"/>
              </a:rPr>
              <a:t>That’s all I have to say.</a:t>
            </a:r>
          </a:p>
          <a:p>
            <a:pPr defTabSz="922355"/>
            <a:r>
              <a:rPr lang="en-US" altLang="ja-JP" dirty="0">
                <a:latin typeface="+mn-ea"/>
              </a:rPr>
              <a:t>Thank you for your listening.</a:t>
            </a:r>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F8D41F04-CBF3-4451-A07E-01B1D0080DDC}" type="slidenum">
              <a:rPr kumimoji="1" lang="ja-JP" altLang="en-US" smtClean="0"/>
              <a:t>4</a:t>
            </a:fld>
            <a:endParaRPr kumimoji="1" lang="ja-JP" altLang="en-US"/>
          </a:p>
        </p:txBody>
      </p:sp>
    </p:spTree>
    <p:extLst>
      <p:ext uri="{BB962C8B-B14F-4D97-AF65-F5344CB8AC3E}">
        <p14:creationId xmlns:p14="http://schemas.microsoft.com/office/powerpoint/2010/main" val="1641173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DA234D-5084-4C65-9DF6-0A22A700A4D4}" type="datetime1">
              <a:rPr kumimoji="1" lang="ja-JP" altLang="en-US" smtClean="0"/>
              <a:t>2015/9/8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1320" y="209199"/>
            <a:ext cx="1764416" cy="485775"/>
          </a:xfrm>
          <a:prstGeom prst="rect">
            <a:avLst/>
          </a:prstGeom>
          <a:noFill/>
          <a:ln>
            <a:noFill/>
          </a:ln>
          <a:effectLst>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631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E8D4B0-0A87-413B-9DA3-547FB4164086}" type="datetime1">
              <a:rPr kumimoji="1" lang="ja-JP" altLang="en-US" smtClean="0"/>
              <a:t>2015/9/8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36722163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CC1B23-8EC9-4EF7-B2B8-70B8D0BA5A4E}" type="datetime1">
              <a:rPr kumimoji="1" lang="ja-JP" altLang="en-US" smtClean="0"/>
              <a:t>2015/9/8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18853017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A58AF1-A18F-41D6-A33D-CF9E19711053}" type="datetime1">
              <a:rPr kumimoji="1" lang="ja-JP" altLang="en-US" smtClean="0"/>
              <a:t>2015/9/8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369676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293E21-7511-4205-B94B-58A72D975268}" type="datetime1">
              <a:rPr kumimoji="1" lang="ja-JP" altLang="en-US" smtClean="0"/>
              <a:t>2015/9/8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17437944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B4386D4-3980-4894-9E24-B121E37462C6}" type="datetime1">
              <a:rPr kumimoji="1" lang="ja-JP" altLang="en-US" smtClean="0"/>
              <a:t>2015/9/8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26653509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D54133-FDC6-4A62-B680-638254DA6B79}" type="datetime1">
              <a:rPr kumimoji="1" lang="ja-JP" altLang="en-US" smtClean="0"/>
              <a:t>2015/9/8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11637497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052736"/>
            <a:ext cx="8229600" cy="1143000"/>
          </a:xfrm>
        </p:spPr>
        <p:txBody>
          <a:bodyPr/>
          <a:lstStyle>
            <a:lvl1pPr>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6844E51-574E-42F0-A44C-257AF74DD85C}" type="datetime1">
              <a:rPr kumimoji="1" lang="ja-JP" altLang="en-US" smtClean="0"/>
              <a:t>2015/9/8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29497345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38FEE2-E868-4024-BAFB-DCB4687FDB94}" type="datetime1">
              <a:rPr kumimoji="1" lang="ja-JP" altLang="en-US" smtClean="0"/>
              <a:t>2015/9/8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3378453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407D8A-E918-498C-B6A6-D24637C08886}" type="datetime1">
              <a:rPr kumimoji="1" lang="ja-JP" altLang="en-US" smtClean="0"/>
              <a:t>2015/9/8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30071590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275DB2-5B50-4F45-994A-2E832FD6250A}" type="datetime1">
              <a:rPr kumimoji="1" lang="ja-JP" altLang="en-US" smtClean="0"/>
              <a:t>2015/9/8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10714303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01D176-D8AE-4D90-9DC9-C849C7A6061F}" type="datetime1">
              <a:rPr kumimoji="1" lang="ja-JP" altLang="en-US" smtClean="0"/>
              <a:t>2015/9/8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8843D3-8E77-4B6D-BF0D-5CD7731ED08C}" type="slidenum">
              <a:rPr kumimoji="1" lang="ja-JP" altLang="en-US" smtClean="0"/>
              <a:t>‹#›</a:t>
            </a:fld>
            <a:endParaRPr kumimoji="1" lang="ja-JP" altLang="en-US"/>
          </a:p>
        </p:txBody>
      </p:sp>
    </p:spTree>
    <p:extLst>
      <p:ext uri="{BB962C8B-B14F-4D97-AF65-F5344CB8AC3E}">
        <p14:creationId xmlns:p14="http://schemas.microsoft.com/office/powerpoint/2010/main" val="319587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6F766-39E4-4AB5-A628-10832E4D56DC}" type="datetime1">
              <a:rPr kumimoji="1" lang="ja-JP" altLang="en-US" smtClean="0"/>
              <a:t>2015/9/8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843D3-8E77-4B6D-BF0D-5CD7731ED08C}" type="slidenum">
              <a:rPr kumimoji="1" lang="ja-JP" altLang="en-US" smtClean="0"/>
              <a:t>‹#›</a:t>
            </a:fld>
            <a:endParaRPr kumimoji="1" lang="ja-JP" altLang="en-US"/>
          </a:p>
        </p:txBody>
      </p:sp>
      <p:pic>
        <p:nvPicPr>
          <p:cNvPr id="7" name="図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76414" y="50626"/>
            <a:ext cx="279506" cy="265704"/>
          </a:xfrm>
          <a:prstGeom prst="rect">
            <a:avLst/>
          </a:prstGeom>
        </p:spPr>
      </p:pic>
      <p:pic>
        <p:nvPicPr>
          <p:cNvPr id="8" name="図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790169" y="129354"/>
            <a:ext cx="279049" cy="265270"/>
          </a:xfrm>
          <a:prstGeom prst="rect">
            <a:avLst/>
          </a:prstGeom>
        </p:spPr>
      </p:pic>
      <p:sp>
        <p:nvSpPr>
          <p:cNvPr id="9" name="円/楕円 8"/>
          <p:cNvSpPr/>
          <p:nvPr userDrawn="1"/>
        </p:nvSpPr>
        <p:spPr>
          <a:xfrm>
            <a:off x="6732240" y="114554"/>
            <a:ext cx="576064" cy="560140"/>
          </a:xfrm>
          <a:prstGeom prst="ellipse">
            <a:avLst/>
          </a:prstGeom>
          <a:solidFill>
            <a:srgbClr val="FA3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0" name="タイトル 1"/>
          <p:cNvSpPr txBox="1">
            <a:spLocks/>
          </p:cNvSpPr>
          <p:nvPr userDrawn="1"/>
        </p:nvSpPr>
        <p:spPr>
          <a:xfrm>
            <a:off x="6598661" y="393037"/>
            <a:ext cx="2662064" cy="362471"/>
          </a:xfrm>
          <a:prstGeom prst="rect">
            <a:avLst/>
          </a:prstGeom>
          <a:noFill/>
          <a:ln>
            <a:noFill/>
          </a:ln>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dirty="0" smtClean="0">
                <a:solidFill>
                  <a:schemeClr val="bg1"/>
                </a:solidFill>
                <a:latin typeface="Lucida Calligraphy" panose="03010101010101010101" pitchFamily="66" charset="0"/>
              </a:rPr>
              <a:t>Bo</a:t>
            </a:r>
            <a:r>
              <a:rPr lang="en-US" altLang="ja-JP" sz="2000" dirty="0" smtClean="0">
                <a:solidFill>
                  <a:srgbClr val="0909E7"/>
                </a:solidFill>
                <a:latin typeface="Lucida Calligraphy" panose="03010101010101010101" pitchFamily="66" charset="0"/>
              </a:rPr>
              <a:t>ard of Audit</a:t>
            </a:r>
            <a:endParaRPr lang="ja-JP" altLang="en-US" sz="2000" dirty="0">
              <a:solidFill>
                <a:srgbClr val="0909E7"/>
              </a:solidFill>
              <a:latin typeface="Lucida Calligraphy" panose="03010101010101010101" pitchFamily="66" charset="0"/>
            </a:endParaRPr>
          </a:p>
        </p:txBody>
      </p:sp>
      <p:sp>
        <p:nvSpPr>
          <p:cNvPr id="11" name="正方形/長方形 10"/>
          <p:cNvSpPr/>
          <p:nvPr userDrawn="1"/>
        </p:nvSpPr>
        <p:spPr>
          <a:xfrm rot="10800000">
            <a:off x="0" y="792206"/>
            <a:ext cx="9144000" cy="152398"/>
          </a:xfrm>
          <a:prstGeom prst="rect">
            <a:avLst/>
          </a:prstGeom>
          <a:gradFill flip="none" rotWithShape="1">
            <a:gsLst>
              <a:gs pos="100000">
                <a:schemeClr val="tx2">
                  <a:lumMod val="61000"/>
                  <a:lumOff val="39000"/>
                </a:schemeClr>
              </a:gs>
              <a:gs pos="0">
                <a:scrgbClr r="0" g="0" b="0"/>
              </a:gs>
              <a:gs pos="0">
                <a:srgbClr val="3EAEC4"/>
              </a:gs>
              <a:gs pos="0">
                <a:schemeClr val="bg1">
                  <a:alpha val="27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532867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84"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 1"/>
          <p:cNvSpPr txBox="1">
            <a:spLocks/>
          </p:cNvSpPr>
          <p:nvPr/>
        </p:nvSpPr>
        <p:spPr>
          <a:xfrm>
            <a:off x="499956" y="1124744"/>
            <a:ext cx="8280920" cy="1512168"/>
          </a:xfrm>
          <a:prstGeom prst="rect">
            <a:avLst/>
          </a:prstGeom>
          <a:noFill/>
          <a:ln w="25400">
            <a:solidFill>
              <a:schemeClr val="tx2"/>
            </a:solidFill>
          </a:ln>
          <a:effectLst/>
        </p:spPr>
        <p:txBody>
          <a:bodyPr vert="horz" lIns="91440" tIns="45720" rIns="91440" bIns="45720" rtlCol="0" anchor="ctr" anchorCtr="1">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en-US" altLang="ja-JP" sz="3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Lesson learned from ISSAI Implementation in ASOSAI</a:t>
            </a:r>
            <a:r>
              <a:rPr lang="ja-JP" altLang="en-US" sz="3600" b="1" i="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ja-JP" altLang="en-US" sz="3600" b="1"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コンテンツ プレースホルダ 1"/>
          <p:cNvSpPr txBox="1">
            <a:spLocks/>
          </p:cNvSpPr>
          <p:nvPr/>
        </p:nvSpPr>
        <p:spPr>
          <a:xfrm>
            <a:off x="755576" y="2924944"/>
            <a:ext cx="7200800" cy="3074684"/>
          </a:xfrm>
          <a:prstGeom prst="rect">
            <a:avLst/>
          </a:prstGeom>
          <a:ln w="25400">
            <a:solidFill>
              <a:schemeClr val="tx2"/>
            </a:solidFill>
          </a:ln>
        </p:spPr>
        <p:txBody>
          <a:bodyPr vert="horz">
            <a:noAutofit/>
          </a:bodyPr>
          <a:lstStyle/>
          <a:p>
            <a:pPr marL="274320" indent="-274320" algn="ctr">
              <a:spcBef>
                <a:spcPts val="600"/>
              </a:spcBef>
              <a:buClr>
                <a:srgbClr val="4F81BD"/>
              </a:buClr>
              <a:buSzPct val="70000"/>
              <a:defRPr/>
            </a:pPr>
            <a:r>
              <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rPr>
              <a:t>CBC </a:t>
            </a:r>
            <a:r>
              <a:rPr lang="en-US" altLang="ja-JP" sz="2400" dirty="0">
                <a:solidFill>
                  <a:prstClr val="black"/>
                </a:solidFill>
                <a:latin typeface="Times New Roman" panose="02020603050405020304" pitchFamily="18" charset="0"/>
                <a:ea typeface="HGPｺﾞｼｯｸE"/>
                <a:cs typeface="Times New Roman" panose="02020603050405020304" pitchFamily="18" charset="0"/>
              </a:rPr>
              <a:t>Annual </a:t>
            </a:r>
            <a:r>
              <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rPr>
              <a:t>Meeting</a:t>
            </a:r>
          </a:p>
          <a:p>
            <a:pPr marL="274320" indent="-274320" algn="ctr">
              <a:spcBef>
                <a:spcPts val="600"/>
              </a:spcBef>
              <a:buClr>
                <a:srgbClr val="4F81BD"/>
              </a:buClr>
              <a:buSzPct val="70000"/>
              <a:defRPr/>
            </a:pPr>
            <a:r>
              <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rPr>
              <a:t>September 8-10 2015 Stockholm</a:t>
            </a:r>
            <a:r>
              <a:rPr lang="en-US" altLang="ja-JP" sz="2400" dirty="0">
                <a:solidFill>
                  <a:prstClr val="black"/>
                </a:solidFill>
                <a:latin typeface="Times New Roman" panose="02020603050405020304" pitchFamily="18" charset="0"/>
                <a:ea typeface="HGPｺﾞｼｯｸE"/>
                <a:cs typeface="Times New Roman" panose="02020603050405020304" pitchFamily="18" charset="0"/>
              </a:rPr>
              <a:t>, </a:t>
            </a:r>
            <a:r>
              <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rPr>
              <a:t>Sweden</a:t>
            </a:r>
          </a:p>
          <a:p>
            <a:pPr marL="274320" indent="-274320" algn="ctr">
              <a:buClr>
                <a:srgbClr val="4F81BD"/>
              </a:buClr>
              <a:buSzPct val="70000"/>
              <a:defRPr/>
            </a:pPr>
            <a:endParaRPr lang="en-US" altLang="ja-JP" sz="2400" dirty="0">
              <a:solidFill>
                <a:prstClr val="black"/>
              </a:solidFill>
              <a:latin typeface="Times New Roman" panose="02020603050405020304" pitchFamily="18" charset="0"/>
              <a:ea typeface="HGPｺﾞｼｯｸE"/>
              <a:cs typeface="Times New Roman" panose="02020603050405020304" pitchFamily="18" charset="0"/>
            </a:endParaRPr>
          </a:p>
          <a:p>
            <a:pPr marL="274320" indent="-274320" algn="ctr">
              <a:buClr>
                <a:srgbClr val="4F81BD"/>
              </a:buClr>
              <a:buSzPct val="70000"/>
              <a:defRPr/>
            </a:pPr>
            <a:r>
              <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rPr>
              <a:t>Midori Takeuchi (Mrs.)</a:t>
            </a:r>
          </a:p>
          <a:p>
            <a:pPr marL="274320" indent="-274320" algn="ctr">
              <a:spcBef>
                <a:spcPts val="600"/>
              </a:spcBef>
              <a:buClr>
                <a:srgbClr val="4F81BD"/>
              </a:buClr>
              <a:buSzPct val="70000"/>
              <a:buFont typeface="Wingdings"/>
              <a:buNone/>
              <a:defRPr/>
            </a:pPr>
            <a:r>
              <a:rPr lang="en-US" altLang="ja-JP" sz="2400" dirty="0" smtClean="0">
                <a:latin typeface="Times New Roman" pitchFamily="18" charset="0"/>
                <a:ea typeface="HGPｺﾞｼｯｸE"/>
                <a:cs typeface="Times New Roman" pitchFamily="18" charset="0"/>
              </a:rPr>
              <a:t>Director</a:t>
            </a:r>
          </a:p>
          <a:p>
            <a:pPr marL="274320" indent="-274320" algn="ctr">
              <a:spcBef>
                <a:spcPts val="600"/>
              </a:spcBef>
              <a:buClr>
                <a:srgbClr val="4F81BD"/>
              </a:buClr>
              <a:buSzPct val="70000"/>
              <a:buFont typeface="Wingdings"/>
              <a:buNone/>
              <a:defRPr/>
            </a:pPr>
            <a:r>
              <a:rPr lang="en-US" altLang="ja-JP" sz="2400" dirty="0" smtClean="0">
                <a:latin typeface="Times New Roman" pitchFamily="18" charset="0"/>
                <a:ea typeface="HGPｺﾞｼｯｸE"/>
                <a:cs typeface="Times New Roman" pitchFamily="18" charset="0"/>
              </a:rPr>
              <a:t>SAI Japan</a:t>
            </a:r>
          </a:p>
          <a:p>
            <a:pPr marL="274320" indent="-274320" algn="ctr">
              <a:spcBef>
                <a:spcPts val="600"/>
              </a:spcBef>
              <a:buClr>
                <a:srgbClr val="4F81BD"/>
              </a:buClr>
              <a:buSzPct val="70000"/>
              <a:buFont typeface="Wingdings"/>
              <a:buNone/>
              <a:defRPr/>
            </a:pPr>
            <a:r>
              <a:rPr lang="en-GB" altLang="ja-JP" sz="2400" dirty="0" smtClean="0">
                <a:solidFill>
                  <a:prstClr val="black"/>
                </a:solidFill>
                <a:latin typeface="Times New Roman" panose="02020603050405020304" pitchFamily="18" charset="0"/>
                <a:ea typeface="HGPｺﾞｼｯｸE"/>
                <a:cs typeface="Times New Roman" panose="02020603050405020304" pitchFamily="18" charset="0"/>
              </a:rPr>
              <a:t>Capacity Development Administrator of ASOSAI</a:t>
            </a:r>
            <a:endParaRPr lang="en-US" altLang="ja-JP" sz="2400" dirty="0" smtClean="0">
              <a:solidFill>
                <a:prstClr val="black"/>
              </a:solidFill>
              <a:latin typeface="Times New Roman" panose="02020603050405020304" pitchFamily="18" charset="0"/>
              <a:ea typeface="HGPｺﾞｼｯｸE"/>
              <a:cs typeface="Times New Roman" panose="02020603050405020304" pitchFamily="18" charset="0"/>
            </a:endParaRPr>
          </a:p>
        </p:txBody>
      </p:sp>
    </p:spTree>
    <p:extLst>
      <p:ext uri="{BB962C8B-B14F-4D97-AF65-F5344CB8AC3E}">
        <p14:creationId xmlns:p14="http://schemas.microsoft.com/office/powerpoint/2010/main" val="2728031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027" y="2671022"/>
            <a:ext cx="7920881" cy="3090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サブタイトル 2"/>
          <p:cNvSpPr>
            <a:spLocks noGrp="1"/>
          </p:cNvSpPr>
          <p:nvPr>
            <p:ph type="subTitle" idx="1"/>
          </p:nvPr>
        </p:nvSpPr>
        <p:spPr>
          <a:xfrm>
            <a:off x="683568" y="1052736"/>
            <a:ext cx="8064896" cy="576064"/>
          </a:xfrm>
        </p:spPr>
        <p:txBody>
          <a:bodyPr>
            <a:normAutofit/>
          </a:bodyPr>
          <a:lstStyle/>
          <a:p>
            <a:pPr algn="just"/>
            <a:r>
              <a:rPr lang="en-US" altLang="ja-JP" sz="2800" dirty="0" smtClean="0">
                <a:solidFill>
                  <a:schemeClr val="tx2"/>
                </a:solidFill>
              </a:rPr>
              <a:t>Recent Efforts for ISSAI Implementation</a:t>
            </a:r>
            <a:endParaRPr lang="ja-JP" altLang="en-US" sz="2800" dirty="0">
              <a:solidFill>
                <a:schemeClr val="tx2"/>
              </a:solidFill>
            </a:endParaRPr>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2197898440"/>
              </p:ext>
            </p:extLst>
          </p:nvPr>
        </p:nvGraphicFramePr>
        <p:xfrm>
          <a:off x="539552" y="1844824"/>
          <a:ext cx="8280920" cy="4801736"/>
        </p:xfrm>
        <a:graphic>
          <a:graphicData uri="http://schemas.openxmlformats.org/drawingml/2006/table">
            <a:tbl>
              <a:tblPr firstRow="1" bandRow="1">
                <a:tableStyleId>{5C22544A-7EE6-4342-B048-85BDC9FD1C3A}</a:tableStyleId>
              </a:tblPr>
              <a:tblGrid>
                <a:gridCol w="864096"/>
                <a:gridCol w="3744416"/>
                <a:gridCol w="3672408"/>
              </a:tblGrid>
              <a:tr h="504056">
                <a:tc>
                  <a:txBody>
                    <a:bodyPr/>
                    <a:lstStyle/>
                    <a:p>
                      <a:r>
                        <a:rPr kumimoji="1" lang="en-US" altLang="ja-JP" sz="2000" dirty="0" smtClean="0"/>
                        <a:t>Year</a:t>
                      </a:r>
                      <a:endParaRPr kumimoji="1" lang="ja-JP" altLang="en-US" sz="2000" dirty="0"/>
                    </a:p>
                  </a:txBody>
                  <a:tcPr/>
                </a:tc>
                <a:tc>
                  <a:txBody>
                    <a:bodyPr/>
                    <a:lstStyle/>
                    <a:p>
                      <a:r>
                        <a:rPr kumimoji="1" lang="en-US" altLang="ja-JP" sz="2000" dirty="0" smtClean="0"/>
                        <a:t>3i </a:t>
                      </a:r>
                      <a:r>
                        <a:rPr kumimoji="1" lang="en-US" altLang="ja-JP" sz="2000" dirty="0" err="1" smtClean="0"/>
                        <a:t>Programme</a:t>
                      </a:r>
                      <a:r>
                        <a:rPr kumimoji="1" lang="en-US" altLang="ja-JP" sz="2000" dirty="0" smtClean="0"/>
                        <a:t> by IDI</a:t>
                      </a:r>
                      <a:endParaRPr kumimoji="1" lang="ja-JP" altLang="en-US" sz="2000" dirty="0"/>
                    </a:p>
                  </a:txBody>
                  <a:tcPr/>
                </a:tc>
                <a:tc>
                  <a:txBody>
                    <a:bodyPr/>
                    <a:lstStyle/>
                    <a:p>
                      <a:r>
                        <a:rPr kumimoji="1" lang="en-US" altLang="ja-JP" sz="2000" dirty="0" smtClean="0"/>
                        <a:t>ASOSAI’s own activities</a:t>
                      </a:r>
                      <a:endParaRPr kumimoji="1" lang="ja-JP" altLang="en-US" sz="2000" dirty="0"/>
                    </a:p>
                  </a:txBody>
                  <a:tcPr/>
                </a:tc>
              </a:tr>
              <a:tr h="1099810">
                <a:tc>
                  <a:txBody>
                    <a:bodyPr/>
                    <a:lstStyle/>
                    <a:p>
                      <a:r>
                        <a:rPr kumimoji="1" lang="en-US" altLang="ja-JP" sz="2000" dirty="0" smtClean="0"/>
                        <a:t>2012-</a:t>
                      </a:r>
                    </a:p>
                    <a:p>
                      <a:r>
                        <a:rPr kumimoji="1" lang="en-US" altLang="ja-JP" sz="2000" dirty="0" smtClean="0"/>
                        <a:t>2014</a:t>
                      </a:r>
                    </a:p>
                    <a:p>
                      <a:endParaRPr kumimoji="1" lang="en-US" altLang="ja-JP" sz="2000" dirty="0" smtClean="0"/>
                    </a:p>
                    <a:p>
                      <a:r>
                        <a:rPr kumimoji="1" lang="en-US" altLang="ja-JP" sz="2000" dirty="0" smtClean="0"/>
                        <a:t>2014</a:t>
                      </a:r>
                      <a:endParaRPr kumimoji="1" lang="ja-JP" altLang="en-US" sz="2000" dirty="0"/>
                    </a:p>
                  </a:txBody>
                  <a:tcPr/>
                </a:tc>
                <a:tc>
                  <a:txBody>
                    <a:bodyPr/>
                    <a:lstStyle/>
                    <a:p>
                      <a:pPr marL="342900" indent="-342900">
                        <a:buFont typeface="Arial" panose="020B0604020202020204" pitchFamily="34" charset="0"/>
                        <a:buChar char="•"/>
                      </a:pPr>
                      <a:r>
                        <a:rPr kumimoji="1" lang="en-US" altLang="ja-JP" sz="2200" dirty="0" smtClean="0"/>
                        <a:t>ISSAI</a:t>
                      </a:r>
                      <a:r>
                        <a:rPr kumimoji="1" lang="en-US" altLang="ja-JP" sz="2200" baseline="0" dirty="0" smtClean="0"/>
                        <a:t> Certification Program</a:t>
                      </a:r>
                    </a:p>
                    <a:p>
                      <a:pPr marL="0" indent="0">
                        <a:buFont typeface="Arial" panose="020B0604020202020204" pitchFamily="34" charset="0"/>
                        <a:buNone/>
                      </a:pPr>
                      <a:r>
                        <a:rPr kumimoji="1" lang="ja-JP" altLang="en-US" sz="2200" baseline="0" dirty="0" smtClean="0"/>
                        <a:t>　⇒ </a:t>
                      </a:r>
                      <a:r>
                        <a:rPr kumimoji="1" lang="en-US" altLang="ja-JP" sz="2200" baseline="0" dirty="0" smtClean="0"/>
                        <a:t>ISSAI Facilitators: 23 on FA, </a:t>
                      </a:r>
                    </a:p>
                    <a:p>
                      <a:pPr marL="0" indent="0">
                        <a:buFont typeface="Arial" panose="020B0604020202020204" pitchFamily="34" charset="0"/>
                        <a:buNone/>
                      </a:pPr>
                      <a:r>
                        <a:rPr kumimoji="1" lang="en-US" altLang="ja-JP" sz="2200" baseline="0" dirty="0" smtClean="0"/>
                        <a:t>        28 on PA and 24 on CA</a:t>
                      </a:r>
                    </a:p>
                    <a:p>
                      <a:pPr marL="342900" indent="-342900">
                        <a:spcBef>
                          <a:spcPts val="600"/>
                        </a:spcBef>
                        <a:buFont typeface="Arial" panose="020B0604020202020204" pitchFamily="34" charset="0"/>
                        <a:buChar char="•"/>
                      </a:pPr>
                      <a:r>
                        <a:rPr kumimoji="1" lang="en-US" altLang="ja-JP" sz="2200" baseline="0" dirty="0" err="1" smtClean="0"/>
                        <a:t>iCAT</a:t>
                      </a:r>
                      <a:r>
                        <a:rPr kumimoji="1" lang="en-US" altLang="ja-JP" sz="2200" baseline="0" dirty="0" smtClean="0"/>
                        <a:t> review workshop </a:t>
                      </a:r>
                      <a:endParaRPr kumimoji="1" lang="ja-JP" altLang="en-US" sz="2200" dirty="0"/>
                    </a:p>
                  </a:txBody>
                  <a:tcPr/>
                </a:tc>
                <a:tc>
                  <a:txBody>
                    <a:bodyPr/>
                    <a:lstStyle/>
                    <a:p>
                      <a:pPr marL="342900" indent="-342900">
                        <a:buFont typeface="Arial" panose="020B0604020202020204" pitchFamily="34" charset="0"/>
                        <a:buChar char="•"/>
                      </a:pPr>
                      <a:r>
                        <a:rPr kumimoji="1" lang="en-US" altLang="ja-JP" sz="2200" dirty="0" smtClean="0"/>
                        <a:t>ASOSAI-EUROSAI Joint Conf.</a:t>
                      </a:r>
                    </a:p>
                    <a:p>
                      <a:pPr marL="0" indent="0">
                        <a:buFont typeface="Arial" panose="020B0604020202020204" pitchFamily="34" charset="0"/>
                        <a:buNone/>
                      </a:pPr>
                      <a:r>
                        <a:rPr kumimoji="1" lang="en-US" altLang="ja-JP" sz="2000" dirty="0" smtClean="0"/>
                        <a:t> </a:t>
                      </a:r>
                      <a:r>
                        <a:rPr kumimoji="1" lang="en-US" altLang="ja-JP" sz="2000" i="1" dirty="0" smtClean="0"/>
                        <a:t>“Lessons Learned from the Past</a:t>
                      </a:r>
                    </a:p>
                    <a:p>
                      <a:pPr marL="0" indent="0">
                        <a:buFont typeface="Arial" panose="020B0604020202020204" pitchFamily="34" charset="0"/>
                        <a:buNone/>
                      </a:pPr>
                      <a:r>
                        <a:rPr kumimoji="1" lang="en-US" altLang="ja-JP" sz="2000" i="1" dirty="0" smtClean="0"/>
                        <a:t>   Experience of Adopting the</a:t>
                      </a:r>
                    </a:p>
                    <a:p>
                      <a:pPr marL="0" indent="0">
                        <a:buFont typeface="Arial" panose="020B0604020202020204" pitchFamily="34" charset="0"/>
                        <a:buNone/>
                      </a:pPr>
                      <a:r>
                        <a:rPr kumimoji="1" lang="en-US" altLang="ja-JP" sz="2000" i="1" baseline="0" dirty="0" smtClean="0"/>
                        <a:t>   ISSAIs and their Future</a:t>
                      </a:r>
                    </a:p>
                    <a:p>
                      <a:pPr marL="0" indent="0">
                        <a:buFont typeface="Arial" panose="020B0604020202020204" pitchFamily="34" charset="0"/>
                        <a:buNone/>
                      </a:pPr>
                      <a:r>
                        <a:rPr kumimoji="1" lang="en-US" altLang="ja-JP" sz="2000" i="1" baseline="0" dirty="0" smtClean="0"/>
                        <a:t>   Implications” </a:t>
                      </a:r>
                      <a:r>
                        <a:rPr kumimoji="1" lang="ja-JP" altLang="en-US" sz="1600" i="0" baseline="0" dirty="0" smtClean="0"/>
                        <a:t>→ </a:t>
                      </a:r>
                      <a:r>
                        <a:rPr kumimoji="1" lang="en-US" altLang="ja-JP" sz="1600" i="0" baseline="0" dirty="0" smtClean="0"/>
                        <a:t>Moscow Statement</a:t>
                      </a:r>
                      <a:endParaRPr kumimoji="1" lang="ja-JP" altLang="en-US" sz="1600" i="0" dirty="0"/>
                    </a:p>
                  </a:txBody>
                  <a:tcPr/>
                </a:tc>
              </a:tr>
              <a:tr h="1552381">
                <a:tc>
                  <a:txBody>
                    <a:bodyPr/>
                    <a:lstStyle/>
                    <a:p>
                      <a:r>
                        <a:rPr kumimoji="1" lang="en-US" altLang="ja-JP" sz="2000" dirty="0" smtClean="0"/>
                        <a:t>2015-</a:t>
                      </a:r>
                      <a:endParaRPr kumimoji="1" lang="ja-JP" altLang="en-US" sz="2000" dirty="0"/>
                    </a:p>
                  </a:txBody>
                  <a:tcPr/>
                </a:tc>
                <a:tc>
                  <a:txBody>
                    <a:bodyPr/>
                    <a:lstStyle/>
                    <a:p>
                      <a:pPr marL="342900" indent="-342900">
                        <a:buFont typeface="Arial" panose="020B0604020202020204" pitchFamily="34" charset="0"/>
                        <a:buChar char="•"/>
                      </a:pPr>
                      <a:r>
                        <a:rPr kumimoji="1" lang="en-US" altLang="ja-JP" sz="2200" dirty="0" smtClean="0"/>
                        <a:t>Cooperative Audit on disaster </a:t>
                      </a:r>
                      <a:r>
                        <a:rPr kumimoji="1" lang="en-US" altLang="ja-JP" sz="2200" smtClean="0"/>
                        <a:t>management program</a:t>
                      </a:r>
                      <a:endParaRPr kumimoji="1" lang="en-US" altLang="ja-JP" sz="2200" dirty="0" smtClean="0"/>
                    </a:p>
                    <a:p>
                      <a:pPr marL="0" indent="0">
                        <a:buFont typeface="Arial" panose="020B0604020202020204" pitchFamily="34" charset="0"/>
                        <a:buNone/>
                      </a:pPr>
                      <a:r>
                        <a:rPr kumimoji="1" lang="en-US" altLang="ja-JP" sz="2000" dirty="0" smtClean="0"/>
                        <a:t>        - Product Development</a:t>
                      </a:r>
                    </a:p>
                    <a:p>
                      <a:pPr marL="0" indent="0">
                        <a:buFont typeface="Arial" panose="020B0604020202020204" pitchFamily="34" charset="0"/>
                        <a:buNone/>
                      </a:pPr>
                      <a:r>
                        <a:rPr kumimoji="1" lang="en-US" altLang="ja-JP" sz="2000" baseline="0" dirty="0" smtClean="0"/>
                        <a:t>        - eLearning Course</a:t>
                      </a:r>
                    </a:p>
                    <a:p>
                      <a:pPr marL="0" indent="0">
                        <a:buFont typeface="Arial" panose="020B0604020202020204" pitchFamily="34" charset="0"/>
                        <a:buNone/>
                      </a:pPr>
                      <a:r>
                        <a:rPr kumimoji="1" lang="en-US" altLang="ja-JP" sz="2000" baseline="0" dirty="0" smtClean="0"/>
                        <a:t>        - Audit Planning Meeting</a:t>
                      </a:r>
                    </a:p>
                    <a:p>
                      <a:pPr marL="0" indent="0">
                        <a:buFont typeface="Arial" panose="020B0604020202020204" pitchFamily="34" charset="0"/>
                        <a:buNone/>
                      </a:pPr>
                      <a:r>
                        <a:rPr kumimoji="1" lang="en-US" altLang="ja-JP" sz="2000" baseline="0" dirty="0" smtClean="0"/>
                        <a:t>        - Audit Review Meeting</a:t>
                      </a:r>
                      <a:endParaRPr kumimoji="1" lang="en-US" altLang="ja-JP" sz="2000" dirty="0" smtClean="0"/>
                    </a:p>
                    <a:p>
                      <a:pPr marL="0" indent="0">
                        <a:buFont typeface="Arial" panose="020B0604020202020204" pitchFamily="34" charset="0"/>
                        <a:buNone/>
                      </a:pPr>
                      <a:endParaRPr kumimoji="1" lang="ja-JP" altLang="en-US" sz="2200" dirty="0"/>
                    </a:p>
                  </a:txBody>
                  <a:tcPr/>
                </a:tc>
                <a:tc>
                  <a:txBody>
                    <a:bodyPr/>
                    <a:lstStyle/>
                    <a:p>
                      <a:pPr marL="342900" indent="-342900">
                        <a:buFont typeface="Arial" panose="020B0604020202020204" pitchFamily="34" charset="0"/>
                        <a:buChar char="•"/>
                      </a:pPr>
                      <a:r>
                        <a:rPr kumimoji="1" lang="en-US" altLang="ja-JP" sz="2200" dirty="0" smtClean="0"/>
                        <a:t>Workshop </a:t>
                      </a:r>
                      <a:r>
                        <a:rPr kumimoji="1" lang="en-US" altLang="ja-JP" sz="2000" dirty="0" smtClean="0"/>
                        <a:t>(once/year)</a:t>
                      </a:r>
                    </a:p>
                    <a:p>
                      <a:pPr marL="0" indent="0">
                        <a:buFont typeface="Arial" panose="020B0604020202020204" pitchFamily="34" charset="0"/>
                        <a:buNone/>
                      </a:pPr>
                      <a:r>
                        <a:rPr kumimoji="1" lang="en-US" altLang="ja-JP" sz="2000" baseline="0" dirty="0" smtClean="0"/>
                        <a:t>     </a:t>
                      </a:r>
                      <a:r>
                        <a:rPr kumimoji="1" lang="en-US" altLang="ja-JP" sz="1900" baseline="0" dirty="0" smtClean="0"/>
                        <a:t>- Internal Control (2015)</a:t>
                      </a:r>
                    </a:p>
                    <a:p>
                      <a:pPr marL="0" indent="0">
                        <a:buFont typeface="Arial" panose="020B0604020202020204" pitchFamily="34" charset="0"/>
                        <a:buNone/>
                      </a:pPr>
                      <a:r>
                        <a:rPr kumimoji="1" lang="en-US" altLang="ja-JP" sz="1900" baseline="0" dirty="0" smtClean="0"/>
                        <a:t>     - Performance Audit (2016)</a:t>
                      </a:r>
                    </a:p>
                    <a:p>
                      <a:pPr marL="342900" indent="-342900">
                        <a:spcBef>
                          <a:spcPts val="0"/>
                        </a:spcBef>
                        <a:buFont typeface="Arial" panose="020B0604020202020204" pitchFamily="34" charset="0"/>
                        <a:buChar char="•"/>
                      </a:pPr>
                      <a:r>
                        <a:rPr kumimoji="1" lang="en-US" altLang="ja-JP" sz="2200" dirty="0" smtClean="0"/>
                        <a:t>Seminar </a:t>
                      </a:r>
                      <a:r>
                        <a:rPr kumimoji="1" lang="en-US" altLang="ja-JP" sz="2000" dirty="0" smtClean="0"/>
                        <a:t>(once/year)</a:t>
                      </a:r>
                    </a:p>
                    <a:p>
                      <a:pPr marL="0" indent="0">
                        <a:buFont typeface="Arial" panose="020B0604020202020204" pitchFamily="34" charset="0"/>
                        <a:buNone/>
                      </a:pPr>
                      <a:r>
                        <a:rPr kumimoji="1" lang="en-US" altLang="ja-JP" sz="1900" i="1" dirty="0" smtClean="0"/>
                        <a:t>     - SAI Management (2015)</a:t>
                      </a:r>
                    </a:p>
                    <a:p>
                      <a:pPr marL="0" indent="0">
                        <a:buFont typeface="Arial" panose="020B0604020202020204" pitchFamily="34" charset="0"/>
                        <a:buNone/>
                      </a:pPr>
                      <a:r>
                        <a:rPr kumimoji="1" lang="en-US" altLang="ja-JP" sz="1900" i="1" baseline="0" dirty="0" smtClean="0"/>
                        <a:t>     - </a:t>
                      </a:r>
                      <a:r>
                        <a:rPr kumimoji="1" lang="en-US" altLang="ja-JP" sz="1900" i="1" dirty="0" smtClean="0"/>
                        <a:t>ISSAI Implementation –</a:t>
                      </a:r>
                    </a:p>
                    <a:p>
                      <a:pPr marL="0" indent="0">
                        <a:buFont typeface="Arial" panose="020B0604020202020204" pitchFamily="34" charset="0"/>
                        <a:buNone/>
                      </a:pPr>
                      <a:r>
                        <a:rPr kumimoji="1" lang="en-US" altLang="ja-JP" sz="1900" i="1" dirty="0" smtClean="0"/>
                        <a:t>      Experience and Strategy (2016) </a:t>
                      </a:r>
                      <a:endParaRPr kumimoji="1" lang="ja-JP" altLang="en-US" sz="1900" i="1" dirty="0"/>
                    </a:p>
                  </a:txBody>
                  <a:tcPr/>
                </a:tc>
              </a:tr>
            </a:tbl>
          </a:graphicData>
        </a:graphic>
      </p:graphicFrame>
    </p:spTree>
    <p:extLst>
      <p:ext uri="{BB962C8B-B14F-4D97-AF65-F5344CB8AC3E}">
        <p14:creationId xmlns:p14="http://schemas.microsoft.com/office/powerpoint/2010/main" val="3785782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027" y="2671022"/>
            <a:ext cx="7920881" cy="3090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サブタイトル 2"/>
          <p:cNvSpPr>
            <a:spLocks noGrp="1"/>
          </p:cNvSpPr>
          <p:nvPr>
            <p:ph type="subTitle" idx="1"/>
          </p:nvPr>
        </p:nvSpPr>
        <p:spPr>
          <a:xfrm>
            <a:off x="395536" y="1268760"/>
            <a:ext cx="8424936" cy="5184576"/>
          </a:xfrm>
        </p:spPr>
        <p:txBody>
          <a:bodyPr>
            <a:normAutofit fontScale="62500" lnSpcReduction="20000"/>
          </a:bodyPr>
          <a:lstStyle/>
          <a:p>
            <a:pPr marL="355600" indent="-355600" algn="just"/>
            <a:r>
              <a:rPr lang="en-US" altLang="ja-JP" sz="3900" b="1" dirty="0" smtClean="0">
                <a:solidFill>
                  <a:schemeClr val="tx2"/>
                </a:solidFill>
              </a:rPr>
              <a:t>1. ASOSAI /EUROSAI </a:t>
            </a:r>
            <a:r>
              <a:rPr lang="en-US" altLang="ja-JP" sz="3900" b="1" dirty="0">
                <a:solidFill>
                  <a:schemeClr val="tx2"/>
                </a:solidFill>
              </a:rPr>
              <a:t>Leaders  recognize importance of cooperation among SAIs in sharing experiences and knowledge of ISSAI implementation and encourage members</a:t>
            </a:r>
            <a:r>
              <a:rPr lang="en-US" altLang="ja-JP" sz="3900" b="1" dirty="0" smtClean="0">
                <a:solidFill>
                  <a:schemeClr val="tx2"/>
                </a:solidFill>
              </a:rPr>
              <a:t>:</a:t>
            </a:r>
          </a:p>
          <a:p>
            <a:pPr marL="712788" indent="-357188" algn="just">
              <a:buFont typeface="Wingdings" panose="05000000000000000000" pitchFamily="2" charset="2"/>
              <a:buChar char="§"/>
            </a:pPr>
            <a:r>
              <a:rPr lang="en-US" altLang="ja-JP" sz="3800" dirty="0" smtClean="0">
                <a:solidFill>
                  <a:schemeClr val="tx2"/>
                </a:solidFill>
              </a:rPr>
              <a:t>To </a:t>
            </a:r>
            <a:r>
              <a:rPr lang="en-US" altLang="ja-JP" sz="3800" dirty="0">
                <a:solidFill>
                  <a:schemeClr val="tx2"/>
                </a:solidFill>
              </a:rPr>
              <a:t>persevere in enhancing their institutional and professional staff capacity for implementing ISSAI</a:t>
            </a:r>
          </a:p>
          <a:p>
            <a:pPr algn="just"/>
            <a:endParaRPr lang="en-US" altLang="ja-JP" sz="2600" b="1" dirty="0">
              <a:solidFill>
                <a:schemeClr val="tx2"/>
              </a:solidFill>
            </a:endParaRPr>
          </a:p>
          <a:p>
            <a:pPr algn="just"/>
            <a:r>
              <a:rPr lang="en-US" altLang="ja-JP" sz="3900" b="1" dirty="0">
                <a:solidFill>
                  <a:schemeClr val="tx2"/>
                </a:solidFill>
              </a:rPr>
              <a:t>2. ASOSAI capacity development activities will:</a:t>
            </a:r>
          </a:p>
          <a:p>
            <a:pPr marL="712788" indent="-357188" algn="just">
              <a:buFont typeface="Wingdings" panose="05000000000000000000" pitchFamily="2" charset="2"/>
              <a:buChar char="§"/>
            </a:pPr>
            <a:r>
              <a:rPr lang="en-US" altLang="ja-JP" sz="3900" dirty="0" smtClean="0">
                <a:solidFill>
                  <a:schemeClr val="tx2"/>
                </a:solidFill>
              </a:rPr>
              <a:t>Introduce </a:t>
            </a:r>
            <a:r>
              <a:rPr lang="en-US" altLang="ja-JP" sz="3900" dirty="0">
                <a:solidFill>
                  <a:schemeClr val="tx2"/>
                </a:solidFill>
              </a:rPr>
              <a:t>eLearning, increased participants, sub-regional meetings, a report meeting, and follow-ups from 2017 </a:t>
            </a:r>
          </a:p>
          <a:p>
            <a:pPr algn="just"/>
            <a:endParaRPr lang="en-US" altLang="ja-JP" sz="2600" b="1" dirty="0">
              <a:solidFill>
                <a:schemeClr val="tx2"/>
              </a:solidFill>
            </a:endParaRPr>
          </a:p>
          <a:p>
            <a:pPr algn="just"/>
            <a:r>
              <a:rPr lang="en-US" altLang="ja-JP" sz="3900" b="1" dirty="0">
                <a:solidFill>
                  <a:schemeClr val="tx2"/>
                </a:solidFill>
              </a:rPr>
              <a:t>3. Challenges at sight are:</a:t>
            </a:r>
          </a:p>
          <a:p>
            <a:pPr marL="712788" indent="-357188" algn="just">
              <a:buFont typeface="Wingdings" panose="05000000000000000000" pitchFamily="2" charset="2"/>
              <a:buChar char="§"/>
            </a:pPr>
            <a:r>
              <a:rPr lang="en-US" altLang="ja-JP" sz="3900" dirty="0" smtClean="0">
                <a:solidFill>
                  <a:schemeClr val="tx2"/>
                </a:solidFill>
              </a:rPr>
              <a:t>Updating</a:t>
            </a:r>
            <a:r>
              <a:rPr lang="en-US" altLang="ja-JP" sz="3900" dirty="0">
                <a:solidFill>
                  <a:schemeClr val="tx2"/>
                </a:solidFill>
              </a:rPr>
              <a:t>/ enhancing &amp; maintain availability of ISSAI specialists and </a:t>
            </a:r>
            <a:r>
              <a:rPr lang="en-US" altLang="ja-JP" sz="3900" dirty="0" smtClean="0">
                <a:solidFill>
                  <a:schemeClr val="tx2"/>
                </a:solidFill>
              </a:rPr>
              <a:t>facilitators</a:t>
            </a:r>
          </a:p>
          <a:p>
            <a:pPr marL="712788" indent="-357188" algn="just">
              <a:buFont typeface="Wingdings" panose="05000000000000000000" pitchFamily="2" charset="2"/>
              <a:buChar char="§"/>
            </a:pPr>
            <a:r>
              <a:rPr lang="en-US" altLang="ja-JP" sz="3900" dirty="0" smtClean="0">
                <a:solidFill>
                  <a:schemeClr val="tx2"/>
                </a:solidFill>
              </a:rPr>
              <a:t>Intended </a:t>
            </a:r>
            <a:r>
              <a:rPr lang="en-US" altLang="ja-JP" sz="3900" dirty="0">
                <a:solidFill>
                  <a:schemeClr val="tx2"/>
                </a:solidFill>
              </a:rPr>
              <a:t>efforts to SAIs in need to overcome difficulties </a:t>
            </a:r>
          </a:p>
          <a:p>
            <a:pPr marL="712788" indent="-357188" algn="just">
              <a:buFont typeface="Wingdings" panose="05000000000000000000" pitchFamily="2" charset="2"/>
              <a:buChar char="§"/>
            </a:pPr>
            <a:r>
              <a:rPr lang="en-US" altLang="ja-JP" sz="3900" dirty="0" smtClean="0">
                <a:solidFill>
                  <a:schemeClr val="tx2"/>
                </a:solidFill>
              </a:rPr>
              <a:t>Enforced </a:t>
            </a:r>
            <a:r>
              <a:rPr lang="en-US" altLang="ja-JP" sz="3900" dirty="0">
                <a:solidFill>
                  <a:schemeClr val="tx2"/>
                </a:solidFill>
              </a:rPr>
              <a:t>cooperation with the </a:t>
            </a:r>
            <a:r>
              <a:rPr lang="en-US" altLang="ja-JP" sz="3900">
                <a:solidFill>
                  <a:schemeClr val="tx2"/>
                </a:solidFill>
              </a:rPr>
              <a:t>IDI </a:t>
            </a:r>
            <a:r>
              <a:rPr lang="en-US" altLang="ja-JP" sz="3900" smtClean="0">
                <a:solidFill>
                  <a:schemeClr val="tx2"/>
                </a:solidFill>
              </a:rPr>
              <a:t>etc. </a:t>
            </a:r>
            <a:endParaRPr lang="en-US" altLang="ja-JP" sz="3900" b="1" dirty="0" smtClean="0">
              <a:solidFill>
                <a:schemeClr val="tx2"/>
              </a:solidFill>
            </a:endParaRPr>
          </a:p>
        </p:txBody>
      </p:sp>
    </p:spTree>
    <p:extLst>
      <p:ext uri="{BB962C8B-B14F-4D97-AF65-F5344CB8AC3E}">
        <p14:creationId xmlns:p14="http://schemas.microsoft.com/office/powerpoint/2010/main" val="796142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 1"/>
          <p:cNvSpPr txBox="1">
            <a:spLocks/>
          </p:cNvSpPr>
          <p:nvPr/>
        </p:nvSpPr>
        <p:spPr>
          <a:xfrm>
            <a:off x="612648" y="714356"/>
            <a:ext cx="8153400" cy="53816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endParaRPr lang="en-US" altLang="ja-JP" dirty="0" smtClean="0">
              <a:latin typeface="Times New Roman" panose="02020603050405020304" pitchFamily="18" charset="0"/>
              <a:cs typeface="Times New Roman" panose="02020603050405020304" pitchFamily="18" charset="0"/>
            </a:endParaRPr>
          </a:p>
          <a:p>
            <a:pPr>
              <a:buFont typeface="Arial" pitchFamily="34" charset="0"/>
              <a:buNone/>
            </a:pPr>
            <a:endParaRPr lang="en-US" altLang="ja-JP" b="1" dirty="0" smtClean="0">
              <a:latin typeface="Times New Roman" panose="02020603050405020304" pitchFamily="18" charset="0"/>
              <a:cs typeface="Times New Roman" panose="02020603050405020304" pitchFamily="18" charset="0"/>
            </a:endParaRPr>
          </a:p>
          <a:p>
            <a:pPr algn="ctr">
              <a:buFont typeface="Arial" pitchFamily="34" charset="0"/>
              <a:buNone/>
            </a:pPr>
            <a:r>
              <a:rPr lang="en-US" altLang="ja-JP" sz="4800" b="1" dirty="0" smtClean="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703998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3487</TotalTime>
  <Words>530</Words>
  <Application>Microsoft Office PowerPoint</Application>
  <PresentationFormat>画面に合わせる (4:3)</PresentationFormat>
  <Paragraphs>67</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Lucida Calligraphy</vt:lpstr>
      <vt:lpstr>ＭＳ Ｐゴシック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takase</dc:creator>
  <cp:lastModifiedBy>竹内みどり</cp:lastModifiedBy>
  <cp:revision>248</cp:revision>
  <cp:lastPrinted>2015-09-03T05:09:58Z</cp:lastPrinted>
  <dcterms:created xsi:type="dcterms:W3CDTF">2014-03-27T07:35:56Z</dcterms:created>
  <dcterms:modified xsi:type="dcterms:W3CDTF">2015-09-08T05:27:43Z</dcterms:modified>
</cp:coreProperties>
</file>