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7" r:id="rId11"/>
    <p:sldId id="265" r:id="rId12"/>
    <p:sldId id="266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E119-6FD4-4D08-A4BE-23B6AEDFD9D0}" type="datetimeFigureOut">
              <a:rPr lang="en-US" smtClean="0"/>
              <a:pPr/>
              <a:t>9/9/2015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0F925-DDC9-4F1E-BDDA-36DFA05B979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0F925-DDC9-4F1E-BDDA-36DFA05B979E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57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0F925-DDC9-4F1E-BDDA-36DFA05B979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42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9C08C-8026-44F1-B7FE-C12828968765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689C9-886A-47C6-84A0-4E74C23ED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4509120"/>
            <a:ext cx="9144000" cy="2348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22768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en-US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14356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Capacity Building Committee Annual Meeting</a:t>
            </a:r>
            <a:endParaRPr lang="en-US" sz="4000" dirty="0">
              <a:solidFill>
                <a:schemeClr val="accent3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896" y="2564904"/>
            <a:ext cx="6661472" cy="1292724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SAI Capacity and Relevance in a Post 2015 Development Agenda Perspective</a:t>
            </a:r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71604" y="5000636"/>
            <a:ext cx="6400800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 SAI Sierra Leone View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85918" y="5572140"/>
            <a:ext cx="590465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+mj-lt"/>
                <a:cs typeface="Aharoni" pitchFamily="2" charset="-79"/>
              </a:rPr>
              <a:t>By Lara Taylor-Pearce, Auditor General</a:t>
            </a:r>
            <a:endParaRPr kumimoji="0" lang="en-US" sz="28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cs typeface="Aharoni" pitchFamily="2" charset="-79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227687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4509120"/>
            <a:ext cx="9144000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5" y="4005064"/>
            <a:ext cx="1224136" cy="940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GB" dirty="0" smtClean="0"/>
              <a:t>Laws relating to accountability should be enforced.</a:t>
            </a:r>
          </a:p>
          <a:p>
            <a:pPr>
              <a:buNone/>
            </a:pPr>
            <a:endParaRPr lang="en-GB" sz="900" dirty="0" smtClean="0"/>
          </a:p>
          <a:p>
            <a:r>
              <a:rPr lang="en-GB" b="1" dirty="0" smtClean="0"/>
              <a:t>Public officials should practice what they are appointed to do.</a:t>
            </a:r>
          </a:p>
          <a:p>
            <a:endParaRPr lang="en-GB" sz="1000" dirty="0" smtClean="0"/>
          </a:p>
          <a:p>
            <a:r>
              <a:rPr lang="en-GB" dirty="0" smtClean="0"/>
              <a:t>They should feel an obligation to justify and explain their conduct.</a:t>
            </a:r>
          </a:p>
          <a:p>
            <a:pPr>
              <a:buNone/>
            </a:pPr>
            <a:endParaRPr lang="en-GB" sz="1000" dirty="0" smtClean="0"/>
          </a:p>
          <a:p>
            <a:r>
              <a:rPr lang="en-GB" b="1" dirty="0" smtClean="0"/>
              <a:t>SAIs should make fair and balanced audit recommendations.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9286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What does ‘accountability’ really mean?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 smtClean="0"/>
              <a:t>The way forward for SAIs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91264" cy="485778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There should be systems for reward and sanctions  for </a:t>
            </a:r>
            <a:r>
              <a:rPr lang="en-GB" dirty="0" err="1" smtClean="0"/>
              <a:t>auditees</a:t>
            </a:r>
            <a:r>
              <a:rPr lang="en-GB" dirty="0" smtClean="0"/>
              <a:t> and other related stakeholders when necessary.</a:t>
            </a:r>
          </a:p>
          <a:p>
            <a:pPr>
              <a:lnSpc>
                <a:spcPct val="110000"/>
              </a:lnSpc>
              <a:buNone/>
            </a:pPr>
            <a:endParaRPr lang="en-GB" sz="1200" dirty="0" smtClean="0"/>
          </a:p>
          <a:p>
            <a:pPr>
              <a:lnSpc>
                <a:spcPct val="110000"/>
              </a:lnSpc>
            </a:pPr>
            <a:r>
              <a:rPr lang="en-GB" b="1" dirty="0" smtClean="0"/>
              <a:t>SAIs should be technically competent.</a:t>
            </a:r>
          </a:p>
          <a:p>
            <a:pPr>
              <a:lnSpc>
                <a:spcPct val="110000"/>
              </a:lnSpc>
              <a:buNone/>
            </a:pPr>
            <a:endParaRPr lang="en-GB" sz="1300" dirty="0" smtClean="0"/>
          </a:p>
          <a:p>
            <a:pPr>
              <a:lnSpc>
                <a:spcPct val="110000"/>
              </a:lnSpc>
            </a:pPr>
            <a:r>
              <a:rPr lang="en-GB" dirty="0" smtClean="0"/>
              <a:t>The leadership of SAIs should have a good but not compromising relationship with the political elite.</a:t>
            </a:r>
          </a:p>
          <a:p>
            <a:pPr>
              <a:lnSpc>
                <a:spcPct val="110000"/>
              </a:lnSpc>
            </a:pPr>
            <a:endParaRPr lang="en-GB" sz="1300" dirty="0" smtClean="0"/>
          </a:p>
          <a:p>
            <a:pPr>
              <a:lnSpc>
                <a:spcPct val="110000"/>
              </a:lnSpc>
            </a:pPr>
            <a:r>
              <a:rPr lang="en-GB" b="1" dirty="0" smtClean="0"/>
              <a:t>There must be pressure for reform.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124744"/>
            <a:ext cx="4680520" cy="2448272"/>
          </a:xfrm>
          <a:solidFill>
            <a:schemeClr val="accent3">
              <a:lumMod val="40000"/>
              <a:lumOff val="6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The End</a:t>
            </a:r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Thank You</a:t>
            </a:r>
            <a:endParaRPr lang="en-GB" sz="4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293096"/>
            <a:ext cx="1224136" cy="9403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987824" y="5517232"/>
            <a:ext cx="2679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Audit Service Sierra Leone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ountry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92896"/>
            <a:ext cx="2088232" cy="1943363"/>
          </a:xfrm>
          <a:prstGeom prst="rect">
            <a:avLst/>
          </a:prstGeom>
          <a:noFill/>
          <a:effectLst>
            <a:outerShdw blurRad="939800" dist="50800" sx="104000" sy="104000" algn="ctr" rotWithShape="0">
              <a:schemeClr val="accent3">
                <a:lumMod val="50000"/>
                <a:alpha val="83000"/>
              </a:schemeClr>
            </a:outerShdw>
          </a:effec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475656" y="764704"/>
            <a:ext cx="1872208" cy="165618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48 </a:t>
            </a:r>
          </a:p>
          <a:p>
            <a:pPr marL="0">
              <a:buNone/>
            </a:pPr>
            <a:r>
              <a:rPr lang="en-US" sz="96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Life expectancy at birth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1961545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70%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Youth unemployment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35896" y="76470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5.9</a:t>
            </a:r>
          </a:p>
          <a:p>
            <a:r>
              <a:rPr lang="en-US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Million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people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7584" y="4581128"/>
            <a:ext cx="1800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60%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Live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on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less than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$1.25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 day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3410997"/>
            <a:ext cx="141256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41% </a:t>
            </a:r>
          </a:p>
          <a:p>
            <a:pPr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Literacy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00192" y="3905761"/>
            <a:ext cx="2664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119/175 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2013 TI Corruption  Perception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Index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7784" y="5085184"/>
            <a:ext cx="19442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than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$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400m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GDP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2014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64088" y="692696"/>
            <a:ext cx="2053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More than </a:t>
            </a:r>
          </a:p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4,000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Ebola deaths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52120" y="2208927"/>
            <a:ext cx="324036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2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Million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displaced 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10,000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deaths </a:t>
            </a:r>
          </a:p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1991 - 2002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4008" y="4941168"/>
            <a:ext cx="247696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Aharoni" pitchFamily="2" charset="-79"/>
              </a:rPr>
              <a:t>2.8% 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haroni" pitchFamily="2" charset="-79"/>
            </a:endParaRPr>
          </a:p>
          <a:p>
            <a:r>
              <a:rPr lang="en-US" sz="2400" dirty="0" err="1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Annualised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contraction rate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 the economy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0" y="0"/>
            <a:ext cx="9144000" cy="6340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Sierra Leone at a Glance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7" grpId="0" build="allAtOnce"/>
      <p:bldP spid="18" grpId="0" build="allAtOnce"/>
      <p:bldP spid="1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212976"/>
            <a:ext cx="4215412" cy="2657475"/>
          </a:xfrm>
          <a:prstGeom prst="rect">
            <a:avLst/>
          </a:prstGeom>
          <a:noFill/>
          <a:ln w="34925">
            <a:solidFill>
              <a:schemeClr val="bg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408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rPr>
              <a:t>Sierra Leone and the MDGs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755576" y="1052736"/>
            <a:ext cx="3887862" cy="4090776"/>
          </a:xfrm>
          <a:prstGeom prst="wedgeRoundRectCallout">
            <a:avLst>
              <a:gd name="adj1" fmla="val -42121"/>
              <a:gd name="adj2" fmla="val 6608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bg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Despite significant recent political and socio-economic achievements, Sierra Leone will not meet its targets for the  Millennium Development Goals (MDGs) by 2015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580526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 Black" pitchFamily="34" charset="0"/>
              </a:rPr>
              <a:t>UN Report</a:t>
            </a:r>
            <a:endParaRPr lang="en-US" sz="36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04864"/>
            <a:ext cx="952500" cy="15335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5" name="Cloud 24"/>
          <p:cNvSpPr/>
          <p:nvPr/>
        </p:nvSpPr>
        <p:spPr>
          <a:xfrm>
            <a:off x="6084168" y="3645024"/>
            <a:ext cx="576064" cy="144016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3" name="Picture 19" descr="C:\Users\User\AppData\Local\Microsoft\Windows\Temporary Internet Files\Content.IE5\MU9YGWVA\people-309099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71966" y="3714752"/>
            <a:ext cx="4929190" cy="3000372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 prstMaterial="translucentPowder"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857232"/>
            <a:ext cx="7286676" cy="578647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MDGs directed attention to key development issues.</a:t>
            </a:r>
          </a:p>
          <a:p>
            <a:pPr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They have led to collaboration and dialogue on national priorities.</a:t>
            </a:r>
          </a:p>
          <a:p>
            <a:pPr>
              <a:buNone/>
            </a:pPr>
            <a:endParaRPr lang="en-US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MDG framework was not explicitly connected to systems of accountability and resourcing.</a:t>
            </a: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Process is less inclusive when compared to those for other programs.</a:t>
            </a:r>
          </a:p>
          <a:p>
            <a:endParaRPr lang="en-US" sz="1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Unrealistic and inappropriate for the national context.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CIVIL SOCIETY PERSPECTIVE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4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85860"/>
            <a:ext cx="7143800" cy="4840303"/>
          </a:xfrm>
        </p:spPr>
        <p:txBody>
          <a:bodyPr/>
          <a:lstStyle/>
          <a:p>
            <a:r>
              <a:rPr lang="en-US" dirty="0" smtClean="0"/>
              <a:t>Lack </a:t>
            </a:r>
            <a:r>
              <a:rPr lang="en-US" dirty="0" err="1" smtClean="0"/>
              <a:t>specialised</a:t>
            </a:r>
            <a:r>
              <a:rPr lang="en-US" dirty="0" smtClean="0"/>
              <a:t> knowledge and research capacities.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CSOs have been less active in monitoring and advocacy.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CIVIL SOCIETY ORGANISATIONS (CSOs)</a:t>
            </a:r>
            <a:endParaRPr lang="en-US" sz="2400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Picture 19" descr="C:\Users\User\AppData\Local\Microsoft\Windows\Temporary Internet Files\Content.IE5\MU9YGWVA\people-309099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71966" y="3714752"/>
            <a:ext cx="4929190" cy="3000372"/>
          </a:xfrm>
          <a:prstGeom prst="rect">
            <a:avLst/>
          </a:prstGeom>
          <a:noFill/>
          <a:scene3d>
            <a:camera prst="orthographicFront"/>
            <a:lightRig rig="brightRoom" dir="t"/>
          </a:scene3d>
          <a:sp3d prstMaterial="translucentPowder"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85852" y="1785926"/>
            <a:ext cx="6617414" cy="400052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SAI Challenges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1334990"/>
            <a:ext cx="5857916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latin typeface="Berlin Sans FB" pitchFamily="34" charset="0"/>
                <a:cs typeface="Aharoni" pitchFamily="2" charset="-79"/>
              </a:rPr>
              <a:t>Resource allocation divert attention from matters of concern and may bring about unintended outcomes.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3042" y="3214686"/>
            <a:ext cx="6572296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lt1"/>
                </a:solidFill>
                <a:latin typeface="Berlin Sans FB" pitchFamily="34" charset="0"/>
                <a:cs typeface="Aharoni" pitchFamily="2" charset="-79"/>
              </a:rPr>
              <a:t>“What gets measured gets done.”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472" y="4000504"/>
            <a:ext cx="5357850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lt1"/>
                </a:solidFill>
                <a:latin typeface="Berlin Sans FB" pitchFamily="34" charset="0"/>
                <a:cs typeface="Aharoni" pitchFamily="2" charset="-79"/>
              </a:rPr>
              <a:t>Criticism of public policy is broadly outside the SAI’s remit.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43174" y="4714884"/>
            <a:ext cx="5857916" cy="17543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lt1"/>
                </a:solidFill>
                <a:latin typeface="Berlin Sans FB" pitchFamily="34" charset="0"/>
                <a:cs typeface="Aharoni" pitchFamily="2" charset="-79"/>
              </a:rPr>
              <a:t>Less than perfect public policies present challenges for creative audit approaches.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86" y="857232"/>
            <a:ext cx="4400552" cy="5643578"/>
          </a:xfr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9600" b="1" dirty="0" smtClean="0"/>
              <a:t>Level 3 – AFROSAI-E Institutional Capacity Building Framework.</a:t>
            </a:r>
          </a:p>
          <a:p>
            <a:pPr>
              <a:lnSpc>
                <a:spcPct val="170000"/>
              </a:lnSpc>
            </a:pPr>
            <a:r>
              <a:rPr lang="en-GB" sz="9600" b="1" dirty="0" smtClean="0"/>
              <a:t>Technically well-functioning</a:t>
            </a:r>
          </a:p>
          <a:p>
            <a:pPr>
              <a:lnSpc>
                <a:spcPct val="170000"/>
              </a:lnSpc>
            </a:pPr>
            <a:r>
              <a:rPr lang="en-GB" sz="9600" b="1" dirty="0" smtClean="0"/>
              <a:t>Highly regarded.</a:t>
            </a:r>
          </a:p>
          <a:p>
            <a:pPr>
              <a:lnSpc>
                <a:spcPct val="120000"/>
              </a:lnSpc>
            </a:pPr>
            <a:r>
              <a:rPr lang="en-GB" sz="9600" b="1" dirty="0" smtClean="0"/>
              <a:t>One of the best-performing public sector organisations.</a:t>
            </a:r>
          </a:p>
          <a:p>
            <a:pPr>
              <a:lnSpc>
                <a:spcPct val="120000"/>
              </a:lnSpc>
            </a:pPr>
            <a:r>
              <a:rPr lang="en-GB" sz="9600" b="1" dirty="0" smtClean="0"/>
              <a:t>Increasing international recognition.</a:t>
            </a:r>
          </a:p>
          <a:p>
            <a:pPr>
              <a:lnSpc>
                <a:spcPct val="170000"/>
              </a:lnSpc>
            </a:pPr>
            <a:r>
              <a:rPr lang="en-GB" sz="9600" b="1" dirty="0" smtClean="0"/>
              <a:t>Better quality in audit work.</a:t>
            </a:r>
          </a:p>
          <a:p>
            <a:pPr>
              <a:lnSpc>
                <a:spcPct val="120000"/>
              </a:lnSpc>
            </a:pPr>
            <a:r>
              <a:rPr lang="en-GB" sz="9600" b="1" dirty="0" smtClean="0"/>
              <a:t>Have a functioning Performance Audit unit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7158" y="1071546"/>
            <a:ext cx="3614734" cy="5072098"/>
          </a:xfr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Level 1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Little Independence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dirty="0" smtClean="0"/>
              <a:t>Little human capacity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 engagement with stakeholders.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Unclear auditing standards and methods.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Focused on financial, compliance and regularity audits.</a:t>
            </a:r>
          </a:p>
          <a:p>
            <a:pPr>
              <a:lnSpc>
                <a:spcPct val="150000"/>
              </a:lnSpc>
            </a:pPr>
            <a:endParaRPr lang="en-GB" sz="2800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Audit Service Sierra Leone Capacity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143240" y="3286124"/>
            <a:ext cx="1428760" cy="785818"/>
          </a:xfrm>
          <a:prstGeom prst="rightArrow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1" build="p" animBg="1"/>
      <p:bldP spid="4" grpId="2" uiExpand="1" build="p" animBg="1"/>
      <p:bldP spid="1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Non-implementation of audit findings and recommendations.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b="1" dirty="0" smtClean="0"/>
              <a:t>Full effect of audit interventions in MDGs not achieved.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Technical strength is not enough.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b="1" dirty="0" smtClean="0"/>
              <a:t>Parliamentary promotion of transparency not effective.</a:t>
            </a:r>
          </a:p>
          <a:p>
            <a:pPr>
              <a:buNone/>
            </a:pPr>
            <a:endParaRPr lang="en-US" sz="1300" dirty="0" smtClean="0"/>
          </a:p>
          <a:p>
            <a:r>
              <a:rPr lang="en-US" dirty="0" smtClean="0"/>
              <a:t>Power in the voice of the people.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Audit Service Sierra Leone…the reality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Autofit/>
          </a:bodyPr>
          <a:lstStyle/>
          <a:p>
            <a:r>
              <a:rPr lang="en-GB" sz="2800" dirty="0" smtClean="0"/>
              <a:t>Design audit programs with appropriate scope to include SDG indicators.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b="1" dirty="0" smtClean="0"/>
              <a:t>Do not question the political will of parliament regarding policies for SDGs.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dirty="0" smtClean="0"/>
              <a:t>Go beyond verification of SDG expenditure.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b="1" dirty="0" smtClean="0"/>
              <a:t>Engage in multi-disciplinary financial, compliance and performance audits over the life cycle of SDGs.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dirty="0" smtClean="0"/>
              <a:t>Engage with civil society to create momentum and pressure for institutional reform.</a:t>
            </a:r>
          </a:p>
          <a:p>
            <a:pPr>
              <a:buNone/>
            </a:pPr>
            <a:endParaRPr lang="en-GB" sz="800" dirty="0" smtClean="0"/>
          </a:p>
          <a:p>
            <a:r>
              <a:rPr lang="en-GB" sz="2800" b="1" dirty="0" smtClean="0"/>
              <a:t>Embrace a robust communication strategy.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9286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Audit Service Sierra Leone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What we can do better.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441</TotalTime>
  <Words>549</Words>
  <Application>Microsoft Office PowerPoint</Application>
  <PresentationFormat>Bildspel på skärmen (4:3)</PresentationFormat>
  <Paragraphs>117</Paragraphs>
  <Slides>12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9" baseType="lpstr">
      <vt:lpstr>Aharoni</vt:lpstr>
      <vt:lpstr>Arial</vt:lpstr>
      <vt:lpstr>Arial Black</vt:lpstr>
      <vt:lpstr>Berlin Sans FB</vt:lpstr>
      <vt:lpstr>Calibri</vt:lpstr>
      <vt:lpstr>Times New Roman</vt:lpstr>
      <vt:lpstr>Office Theme</vt:lpstr>
      <vt:lpstr>Capacity Building Committee Annual Meeting</vt:lpstr>
      <vt:lpstr>PowerPoint-presentation</vt:lpstr>
      <vt:lpstr>Sierra Leone and the MDGs</vt:lpstr>
      <vt:lpstr>PowerPoint-presentation</vt:lpstr>
      <vt:lpstr>CIVIL SOCIETY ORGANISATIONS (CSOs)</vt:lpstr>
      <vt:lpstr>SAI Challenges</vt:lpstr>
      <vt:lpstr>PowerPoint-presentation</vt:lpstr>
      <vt:lpstr>PowerPoint-presentation</vt:lpstr>
      <vt:lpstr>PowerPoint-presentation</vt:lpstr>
      <vt:lpstr>PowerPoint-presentation</vt:lpstr>
      <vt:lpstr>The way forward for SAIs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Building Committee Annual Meeting</dc:title>
  <dc:creator>HRM</dc:creator>
  <cp:lastModifiedBy>Gårdmark, Johanna</cp:lastModifiedBy>
  <cp:revision>80</cp:revision>
  <dcterms:created xsi:type="dcterms:W3CDTF">2015-09-07T16:17:08Z</dcterms:created>
  <dcterms:modified xsi:type="dcterms:W3CDTF">2015-09-09T12:29:38Z</dcterms:modified>
</cp:coreProperties>
</file>