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296" y="-9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E7FAEA-6B06-4E7F-BF2C-2BFEE2D15214}"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3D260-6B60-4387-85C6-2A30DB3256BB}" type="slidenum">
              <a:rPr lang="en-US" smtClean="0"/>
              <a:t>‹#›</a:t>
            </a:fld>
            <a:endParaRPr lang="en-US"/>
          </a:p>
        </p:txBody>
      </p:sp>
    </p:spTree>
    <p:extLst>
      <p:ext uri="{BB962C8B-B14F-4D97-AF65-F5344CB8AC3E}">
        <p14:creationId xmlns:p14="http://schemas.microsoft.com/office/powerpoint/2010/main" val="3146470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E7FAEA-6B06-4E7F-BF2C-2BFEE2D15214}"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3D260-6B60-4387-85C6-2A30DB3256BB}" type="slidenum">
              <a:rPr lang="en-US" smtClean="0"/>
              <a:t>‹#›</a:t>
            </a:fld>
            <a:endParaRPr lang="en-US"/>
          </a:p>
        </p:txBody>
      </p:sp>
    </p:spTree>
    <p:extLst>
      <p:ext uri="{BB962C8B-B14F-4D97-AF65-F5344CB8AC3E}">
        <p14:creationId xmlns:p14="http://schemas.microsoft.com/office/powerpoint/2010/main" val="2774860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E7FAEA-6B06-4E7F-BF2C-2BFEE2D15214}"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3D260-6B60-4387-85C6-2A30DB3256BB}" type="slidenum">
              <a:rPr lang="en-US" smtClean="0"/>
              <a:t>‹#›</a:t>
            </a:fld>
            <a:endParaRPr lang="en-US"/>
          </a:p>
        </p:txBody>
      </p:sp>
    </p:spTree>
    <p:extLst>
      <p:ext uri="{BB962C8B-B14F-4D97-AF65-F5344CB8AC3E}">
        <p14:creationId xmlns:p14="http://schemas.microsoft.com/office/powerpoint/2010/main" val="1517592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E7FAEA-6B06-4E7F-BF2C-2BFEE2D15214}"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3D260-6B60-4387-85C6-2A30DB3256BB}" type="slidenum">
              <a:rPr lang="en-US" smtClean="0"/>
              <a:t>‹#›</a:t>
            </a:fld>
            <a:endParaRPr lang="en-US"/>
          </a:p>
        </p:txBody>
      </p:sp>
    </p:spTree>
    <p:extLst>
      <p:ext uri="{BB962C8B-B14F-4D97-AF65-F5344CB8AC3E}">
        <p14:creationId xmlns:p14="http://schemas.microsoft.com/office/powerpoint/2010/main" val="3236655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E7FAEA-6B06-4E7F-BF2C-2BFEE2D15214}"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3D260-6B60-4387-85C6-2A30DB3256BB}" type="slidenum">
              <a:rPr lang="en-US" smtClean="0"/>
              <a:t>‹#›</a:t>
            </a:fld>
            <a:endParaRPr lang="en-US"/>
          </a:p>
        </p:txBody>
      </p:sp>
    </p:spTree>
    <p:extLst>
      <p:ext uri="{BB962C8B-B14F-4D97-AF65-F5344CB8AC3E}">
        <p14:creationId xmlns:p14="http://schemas.microsoft.com/office/powerpoint/2010/main" val="997735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E7FAEA-6B06-4E7F-BF2C-2BFEE2D15214}" type="datetimeFigureOut">
              <a:rPr lang="en-US" smtClean="0"/>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3D260-6B60-4387-85C6-2A30DB3256BB}" type="slidenum">
              <a:rPr lang="en-US" smtClean="0"/>
              <a:t>‹#›</a:t>
            </a:fld>
            <a:endParaRPr lang="en-US"/>
          </a:p>
        </p:txBody>
      </p:sp>
    </p:spTree>
    <p:extLst>
      <p:ext uri="{BB962C8B-B14F-4D97-AF65-F5344CB8AC3E}">
        <p14:creationId xmlns:p14="http://schemas.microsoft.com/office/powerpoint/2010/main" val="3064647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E7FAEA-6B06-4E7F-BF2C-2BFEE2D15214}" type="datetimeFigureOut">
              <a:rPr lang="en-US" smtClean="0"/>
              <a:t>9/9/2015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B3D260-6B60-4387-85C6-2A30DB3256BB}" type="slidenum">
              <a:rPr lang="en-US" smtClean="0"/>
              <a:t>‹#›</a:t>
            </a:fld>
            <a:endParaRPr lang="en-US"/>
          </a:p>
        </p:txBody>
      </p:sp>
    </p:spTree>
    <p:extLst>
      <p:ext uri="{BB962C8B-B14F-4D97-AF65-F5344CB8AC3E}">
        <p14:creationId xmlns:p14="http://schemas.microsoft.com/office/powerpoint/2010/main" val="1249228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E7FAEA-6B06-4E7F-BF2C-2BFEE2D15214}" type="datetimeFigureOut">
              <a:rPr lang="en-US" smtClean="0"/>
              <a:t>9/9/2015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B3D260-6B60-4387-85C6-2A30DB3256BB}" type="slidenum">
              <a:rPr lang="en-US" smtClean="0"/>
              <a:t>‹#›</a:t>
            </a:fld>
            <a:endParaRPr lang="en-US"/>
          </a:p>
        </p:txBody>
      </p:sp>
    </p:spTree>
    <p:extLst>
      <p:ext uri="{BB962C8B-B14F-4D97-AF65-F5344CB8AC3E}">
        <p14:creationId xmlns:p14="http://schemas.microsoft.com/office/powerpoint/2010/main" val="696682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7FAEA-6B06-4E7F-BF2C-2BFEE2D15214}" type="datetimeFigureOut">
              <a:rPr lang="en-US" smtClean="0"/>
              <a:t>9/9/2015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B3D260-6B60-4387-85C6-2A30DB3256BB}" type="slidenum">
              <a:rPr lang="en-US" smtClean="0"/>
              <a:t>‹#›</a:t>
            </a:fld>
            <a:endParaRPr lang="en-US"/>
          </a:p>
        </p:txBody>
      </p:sp>
    </p:spTree>
    <p:extLst>
      <p:ext uri="{BB962C8B-B14F-4D97-AF65-F5344CB8AC3E}">
        <p14:creationId xmlns:p14="http://schemas.microsoft.com/office/powerpoint/2010/main" val="1465836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E7FAEA-6B06-4E7F-BF2C-2BFEE2D15214}" type="datetimeFigureOut">
              <a:rPr lang="en-US" smtClean="0"/>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3D260-6B60-4387-85C6-2A30DB3256BB}" type="slidenum">
              <a:rPr lang="en-US" smtClean="0"/>
              <a:t>‹#›</a:t>
            </a:fld>
            <a:endParaRPr lang="en-US"/>
          </a:p>
        </p:txBody>
      </p:sp>
    </p:spTree>
    <p:extLst>
      <p:ext uri="{BB962C8B-B14F-4D97-AF65-F5344CB8AC3E}">
        <p14:creationId xmlns:p14="http://schemas.microsoft.com/office/powerpoint/2010/main" val="2041553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E7FAEA-6B06-4E7F-BF2C-2BFEE2D15214}" type="datetimeFigureOut">
              <a:rPr lang="en-US" smtClean="0"/>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3D260-6B60-4387-85C6-2A30DB3256BB}" type="slidenum">
              <a:rPr lang="en-US" smtClean="0"/>
              <a:t>‹#›</a:t>
            </a:fld>
            <a:endParaRPr lang="en-US"/>
          </a:p>
        </p:txBody>
      </p:sp>
    </p:spTree>
    <p:extLst>
      <p:ext uri="{BB962C8B-B14F-4D97-AF65-F5344CB8AC3E}">
        <p14:creationId xmlns:p14="http://schemas.microsoft.com/office/powerpoint/2010/main" val="542927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7FAEA-6B06-4E7F-BF2C-2BFEE2D15214}" type="datetimeFigureOut">
              <a:rPr lang="en-US" smtClean="0"/>
              <a:t>9/9/2015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B3D260-6B60-4387-85C6-2A30DB3256BB}" type="slidenum">
              <a:rPr lang="en-US" smtClean="0"/>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956376" y="5914296"/>
            <a:ext cx="873968" cy="873968"/>
          </a:xfrm>
          <a:prstGeom prst="rect">
            <a:avLst/>
          </a:prstGeom>
        </p:spPr>
      </p:pic>
      <p:pic>
        <p:nvPicPr>
          <p:cNvPr id="8" name="Pictur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95536" y="5949251"/>
            <a:ext cx="936103" cy="801575"/>
          </a:xfrm>
          <a:prstGeom prst="rect">
            <a:avLst/>
          </a:prstGeom>
        </p:spPr>
      </p:pic>
    </p:spTree>
    <p:extLst>
      <p:ext uri="{BB962C8B-B14F-4D97-AF65-F5344CB8AC3E}">
        <p14:creationId xmlns:p14="http://schemas.microsoft.com/office/powerpoint/2010/main" val="4165000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539750" y="1143000"/>
            <a:ext cx="8147050" cy="2209800"/>
          </a:xfrm>
        </p:spPr>
        <p:txBody>
          <a:bodyPr/>
          <a:lstStyle/>
          <a:p>
            <a:pPr algn="ctr" rtl="0" eaLnBrk="1" hangingPunct="1"/>
            <a:r>
              <a:rPr lang="en-US" altLang="en-US" dirty="0" smtClean="0">
                <a:solidFill>
                  <a:schemeClr val="accent6">
                    <a:lumMod val="75000"/>
                  </a:schemeClr>
                </a:solidFill>
              </a:rPr>
              <a:t>Republic of the Sudan</a:t>
            </a:r>
            <a:br>
              <a:rPr lang="en-US" altLang="en-US" dirty="0" smtClean="0">
                <a:solidFill>
                  <a:schemeClr val="accent6">
                    <a:lumMod val="75000"/>
                  </a:schemeClr>
                </a:solidFill>
              </a:rPr>
            </a:br>
            <a:r>
              <a:rPr lang="en-US" altLang="en-US" dirty="0" smtClean="0">
                <a:solidFill>
                  <a:schemeClr val="accent6">
                    <a:lumMod val="75000"/>
                  </a:schemeClr>
                </a:solidFill>
              </a:rPr>
              <a:t>The National Audit Chamber (NAC)</a:t>
            </a:r>
          </a:p>
        </p:txBody>
      </p:sp>
      <p:sp>
        <p:nvSpPr>
          <p:cNvPr id="5" name="Rectangle 3"/>
          <p:cNvSpPr>
            <a:spLocks noGrp="1" noChangeArrowheads="1"/>
          </p:cNvSpPr>
          <p:nvPr>
            <p:ph type="subTitle" idx="1"/>
          </p:nvPr>
        </p:nvSpPr>
        <p:spPr>
          <a:xfrm>
            <a:off x="611188" y="3789363"/>
            <a:ext cx="7777162" cy="1943100"/>
          </a:xfrm>
        </p:spPr>
        <p:txBody>
          <a:bodyPr/>
          <a:lstStyle/>
          <a:p>
            <a:pPr eaLnBrk="1" hangingPunct="1"/>
            <a:r>
              <a:rPr lang="en-US" altLang="en-US" dirty="0" smtClean="0">
                <a:solidFill>
                  <a:schemeClr val="accent6">
                    <a:lumMod val="75000"/>
                  </a:schemeClr>
                </a:solidFill>
              </a:rPr>
              <a:t>Presentation to:</a:t>
            </a:r>
          </a:p>
          <a:p>
            <a:pPr eaLnBrk="1" hangingPunct="1"/>
            <a:r>
              <a:rPr lang="en-US" altLang="en-US" dirty="0" smtClean="0">
                <a:solidFill>
                  <a:schemeClr val="accent6">
                    <a:lumMod val="75000"/>
                  </a:schemeClr>
                </a:solidFill>
              </a:rPr>
              <a:t>INTOSAI Capacity Building Committee (CBC)</a:t>
            </a:r>
          </a:p>
          <a:p>
            <a:pPr eaLnBrk="1" hangingPunct="1"/>
            <a:r>
              <a:rPr lang="en-US" altLang="en-US" dirty="0" smtClean="0">
                <a:solidFill>
                  <a:schemeClr val="accent6">
                    <a:lumMod val="75000"/>
                  </a:schemeClr>
                </a:solidFill>
              </a:rPr>
              <a:t>Stockholm – September 8, 2015</a:t>
            </a:r>
          </a:p>
        </p:txBody>
      </p:sp>
    </p:spTree>
    <p:extLst>
      <p:ext uri="{BB962C8B-B14F-4D97-AF65-F5344CB8AC3E}">
        <p14:creationId xmlns:p14="http://schemas.microsoft.com/office/powerpoint/2010/main" val="2392598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9750" y="260350"/>
            <a:ext cx="8208963" cy="1216025"/>
          </a:xfrm>
        </p:spPr>
        <p:txBody>
          <a:bodyPr/>
          <a:lstStyle/>
          <a:p>
            <a:pPr eaLnBrk="1" hangingPunct="1"/>
            <a:r>
              <a:rPr lang="en-US" altLang="en-US" sz="3200" b="1" dirty="0" smtClean="0">
                <a:solidFill>
                  <a:schemeClr val="accent6">
                    <a:lumMod val="75000"/>
                  </a:schemeClr>
                </a:solidFill>
              </a:rPr>
              <a:t>Strategic Objective (1): Improve </a:t>
            </a:r>
            <a:r>
              <a:rPr lang="en-GB" altLang="en-US" sz="3200" b="1" dirty="0" smtClean="0">
                <a:solidFill>
                  <a:schemeClr val="accent6">
                    <a:lumMod val="75000"/>
                  </a:schemeClr>
                </a:solidFill>
              </a:rPr>
              <a:t>quality and impact of audit work</a:t>
            </a:r>
            <a:endParaRPr lang="ar-SA" altLang="en-US" sz="3200" b="1" dirty="0" smtClean="0">
              <a:solidFill>
                <a:schemeClr val="accent6">
                  <a:lumMod val="75000"/>
                </a:schemeClr>
              </a:solidFill>
            </a:endParaRPr>
          </a:p>
        </p:txBody>
      </p:sp>
      <p:sp>
        <p:nvSpPr>
          <p:cNvPr id="5" name="Content Placeholder 2"/>
          <p:cNvSpPr>
            <a:spLocks noGrp="1"/>
          </p:cNvSpPr>
          <p:nvPr>
            <p:ph idx="1"/>
          </p:nvPr>
        </p:nvSpPr>
        <p:spPr>
          <a:xfrm>
            <a:off x="468313" y="1600200"/>
            <a:ext cx="8280400" cy="4708525"/>
          </a:xfrm>
        </p:spPr>
        <p:txBody>
          <a:bodyPr/>
          <a:lstStyle/>
          <a:p>
            <a:pPr algn="l" rtl="0" eaLnBrk="1" hangingPunct="1">
              <a:buFont typeface="Wingdings" pitchFamily="2" charset="2"/>
              <a:buChar char="v"/>
            </a:pPr>
            <a:r>
              <a:rPr lang="en-US" altLang="en-US" b="1" i="1" dirty="0" smtClean="0">
                <a:solidFill>
                  <a:schemeClr val="accent6">
                    <a:lumMod val="75000"/>
                  </a:schemeClr>
                </a:solidFill>
              </a:rPr>
              <a:t>Efficiency and Impact of Audits</a:t>
            </a:r>
          </a:p>
          <a:p>
            <a:pPr lvl="1" algn="l" rtl="0" eaLnBrk="1" hangingPunct="1">
              <a:spcBef>
                <a:spcPts val="600"/>
              </a:spcBef>
              <a:spcAft>
                <a:spcPts val="600"/>
              </a:spcAft>
            </a:pPr>
            <a:r>
              <a:rPr lang="en-US" altLang="en-US" b="1" dirty="0" smtClean="0">
                <a:solidFill>
                  <a:schemeClr val="accent6">
                    <a:lumMod val="75000"/>
                  </a:schemeClr>
                </a:solidFill>
              </a:rPr>
              <a:t>Introduced a new staff pooling and scheduling system in 2015.</a:t>
            </a:r>
          </a:p>
          <a:p>
            <a:pPr lvl="1" algn="l" rtl="0" eaLnBrk="1" hangingPunct="1">
              <a:spcBef>
                <a:spcPts val="600"/>
              </a:spcBef>
              <a:spcAft>
                <a:spcPts val="600"/>
              </a:spcAft>
            </a:pPr>
            <a:r>
              <a:rPr lang="en-US" altLang="en-US" b="1" dirty="0" smtClean="0">
                <a:solidFill>
                  <a:schemeClr val="accent6">
                    <a:lumMod val="75000"/>
                  </a:schemeClr>
                </a:solidFill>
              </a:rPr>
              <a:t>Introduced a risk based prioritization of audit assignments based on AFROSAI-E Overall Audit Planning Guidance.</a:t>
            </a:r>
          </a:p>
          <a:p>
            <a:pPr lvl="1" algn="l" rtl="0" eaLnBrk="1" hangingPunct="1">
              <a:spcBef>
                <a:spcPts val="600"/>
              </a:spcBef>
              <a:spcAft>
                <a:spcPts val="600"/>
              </a:spcAft>
            </a:pPr>
            <a:r>
              <a:rPr lang="en-US" altLang="en-US" b="1" dirty="0" smtClean="0">
                <a:solidFill>
                  <a:schemeClr val="accent6">
                    <a:lumMod val="75000"/>
                  </a:schemeClr>
                </a:solidFill>
              </a:rPr>
              <a:t>Established a high level committee to follow-up the implementation of audit recommendations.</a:t>
            </a:r>
          </a:p>
          <a:p>
            <a:pPr lvl="1" algn="l" rtl="0" eaLnBrk="1" hangingPunct="1"/>
            <a:endParaRPr lang="en-US" altLang="en-US" b="1" dirty="0" smtClean="0">
              <a:solidFill>
                <a:schemeClr val="accent6">
                  <a:lumMod val="75000"/>
                </a:schemeClr>
              </a:solidFill>
            </a:endParaRPr>
          </a:p>
          <a:p>
            <a:pPr lvl="1" algn="l" rtl="0" eaLnBrk="1" hangingPunct="1"/>
            <a:endParaRPr lang="en-US" altLang="en-US" b="1" dirty="0" smtClean="0">
              <a:solidFill>
                <a:schemeClr val="accent6">
                  <a:lumMod val="75000"/>
                </a:schemeClr>
              </a:solidFill>
            </a:endParaRPr>
          </a:p>
          <a:p>
            <a:pPr lvl="1" algn="l" rtl="0" eaLnBrk="1" hangingPunct="1"/>
            <a:endParaRPr lang="en-US" altLang="en-US" b="1" dirty="0" smtClean="0">
              <a:solidFill>
                <a:schemeClr val="accent6">
                  <a:lumMod val="75000"/>
                </a:schemeClr>
              </a:solidFill>
            </a:endParaRPr>
          </a:p>
          <a:p>
            <a:pPr algn="l" rtl="0" eaLnBrk="1" hangingPunct="1"/>
            <a:endParaRPr lang="en-US" altLang="en-US" b="1" dirty="0" smtClean="0">
              <a:solidFill>
                <a:schemeClr val="accent6">
                  <a:lumMod val="75000"/>
                </a:schemeClr>
              </a:solidFill>
            </a:endParaRPr>
          </a:p>
        </p:txBody>
      </p:sp>
    </p:spTree>
    <p:extLst>
      <p:ext uri="{BB962C8B-B14F-4D97-AF65-F5344CB8AC3E}">
        <p14:creationId xmlns:p14="http://schemas.microsoft.com/office/powerpoint/2010/main" val="1893005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9750" y="260350"/>
            <a:ext cx="8208963" cy="1216025"/>
          </a:xfrm>
        </p:spPr>
        <p:txBody>
          <a:bodyPr/>
          <a:lstStyle/>
          <a:p>
            <a:pPr eaLnBrk="1" hangingPunct="1"/>
            <a:r>
              <a:rPr lang="en-US" altLang="en-US" sz="3200" b="1" dirty="0" smtClean="0">
                <a:solidFill>
                  <a:schemeClr val="accent6">
                    <a:lumMod val="75000"/>
                  </a:schemeClr>
                </a:solidFill>
              </a:rPr>
              <a:t>Strategic Objective (2): Attain higher institutional performance</a:t>
            </a:r>
            <a:endParaRPr lang="ar-SA" altLang="en-US" sz="3200" b="1" dirty="0" smtClean="0">
              <a:solidFill>
                <a:schemeClr val="accent6">
                  <a:lumMod val="75000"/>
                </a:schemeClr>
              </a:solidFill>
            </a:endParaRPr>
          </a:p>
        </p:txBody>
      </p:sp>
      <p:sp>
        <p:nvSpPr>
          <p:cNvPr id="5" name="Content Placeholder 2"/>
          <p:cNvSpPr>
            <a:spLocks noGrp="1"/>
          </p:cNvSpPr>
          <p:nvPr>
            <p:ph idx="1"/>
          </p:nvPr>
        </p:nvSpPr>
        <p:spPr>
          <a:xfrm>
            <a:off x="395288" y="1600200"/>
            <a:ext cx="8497887" cy="4708525"/>
          </a:xfrm>
        </p:spPr>
        <p:txBody>
          <a:bodyPr>
            <a:normAutofit fontScale="92500" lnSpcReduction="20000"/>
          </a:bodyPr>
          <a:lstStyle/>
          <a:p>
            <a:pPr algn="l" rtl="0" eaLnBrk="1" hangingPunct="1">
              <a:buFont typeface="Wingdings" pitchFamily="2" charset="2"/>
              <a:buChar char="v"/>
            </a:pPr>
            <a:r>
              <a:rPr lang="en-US" altLang="en-US" b="1" i="1" dirty="0" smtClean="0">
                <a:solidFill>
                  <a:schemeClr val="accent6">
                    <a:lumMod val="75000"/>
                  </a:schemeClr>
                </a:solidFill>
              </a:rPr>
              <a:t>Regularity Audit</a:t>
            </a:r>
          </a:p>
          <a:p>
            <a:pPr lvl="1" algn="l" rtl="0" eaLnBrk="1" hangingPunct="1">
              <a:spcBef>
                <a:spcPts val="600"/>
              </a:spcBef>
              <a:spcAft>
                <a:spcPts val="600"/>
              </a:spcAft>
            </a:pPr>
            <a:r>
              <a:rPr lang="en-US" altLang="en-US" dirty="0" smtClean="0">
                <a:solidFill>
                  <a:schemeClr val="accent6">
                    <a:lumMod val="75000"/>
                  </a:schemeClr>
                </a:solidFill>
              </a:rPr>
              <a:t>Trained all management and supervisory staff in risk-based audit planning.</a:t>
            </a:r>
          </a:p>
          <a:p>
            <a:pPr lvl="1" algn="l" rtl="0" eaLnBrk="1" hangingPunct="1">
              <a:spcBef>
                <a:spcPts val="600"/>
              </a:spcBef>
              <a:spcAft>
                <a:spcPts val="600"/>
              </a:spcAft>
            </a:pPr>
            <a:r>
              <a:rPr lang="en-US" altLang="en-US" dirty="0" smtClean="0">
                <a:solidFill>
                  <a:schemeClr val="accent6">
                    <a:lumMod val="75000"/>
                  </a:schemeClr>
                </a:solidFill>
              </a:rPr>
              <a:t>Project underway to roll out AFROSAI-E Regularity Audit Manual (RAM) by end of 2015.</a:t>
            </a:r>
          </a:p>
          <a:p>
            <a:pPr lvl="1" algn="l" rtl="0" eaLnBrk="1" hangingPunct="1">
              <a:spcBef>
                <a:spcPts val="600"/>
              </a:spcBef>
              <a:spcAft>
                <a:spcPts val="600"/>
              </a:spcAft>
            </a:pPr>
            <a:r>
              <a:rPr lang="en-US" altLang="en-US" dirty="0" smtClean="0">
                <a:solidFill>
                  <a:schemeClr val="accent6">
                    <a:lumMod val="75000"/>
                  </a:schemeClr>
                </a:solidFill>
              </a:rPr>
              <a:t>Currently participating in the IDI 3i program</a:t>
            </a:r>
          </a:p>
          <a:p>
            <a:pPr lvl="1">
              <a:spcBef>
                <a:spcPts val="600"/>
              </a:spcBef>
              <a:spcAft>
                <a:spcPts val="600"/>
              </a:spcAft>
            </a:pPr>
            <a:r>
              <a:rPr lang="en-US" altLang="en-US" dirty="0" smtClean="0">
                <a:solidFill>
                  <a:schemeClr val="accent6">
                    <a:lumMod val="75000"/>
                  </a:schemeClr>
                </a:solidFill>
              </a:rPr>
              <a:t>Started issuing an audit opinion on consolidated government accounts since 2011.</a:t>
            </a:r>
          </a:p>
          <a:p>
            <a:pPr lvl="1" algn="l" rtl="0" eaLnBrk="1" hangingPunct="1">
              <a:spcBef>
                <a:spcPts val="600"/>
              </a:spcBef>
              <a:spcAft>
                <a:spcPts val="600"/>
              </a:spcAft>
            </a:pPr>
            <a:r>
              <a:rPr lang="en-US" altLang="en-US" dirty="0" smtClean="0">
                <a:solidFill>
                  <a:schemeClr val="accent6">
                    <a:lumMod val="75000"/>
                  </a:schemeClr>
                </a:solidFill>
              </a:rPr>
              <a:t>New policy to support regularity auditors to obtain professional accountancy qualification – 80 staff supported in 2015.</a:t>
            </a:r>
          </a:p>
          <a:p>
            <a:pPr lvl="1" algn="l" rtl="0" eaLnBrk="1" hangingPunct="1"/>
            <a:endParaRPr lang="en-US" altLang="en-US" dirty="0" smtClean="0">
              <a:solidFill>
                <a:schemeClr val="accent6">
                  <a:lumMod val="75000"/>
                </a:schemeClr>
              </a:solidFill>
            </a:endParaRPr>
          </a:p>
          <a:p>
            <a:pPr lvl="1" algn="l" rtl="0" eaLnBrk="1" hangingPunct="1"/>
            <a:endParaRPr lang="en-US" altLang="en-US" dirty="0" smtClean="0">
              <a:solidFill>
                <a:schemeClr val="accent6">
                  <a:lumMod val="75000"/>
                </a:schemeClr>
              </a:solidFill>
            </a:endParaRPr>
          </a:p>
          <a:p>
            <a:pPr lvl="1" algn="l" rtl="0" eaLnBrk="1" hangingPunct="1"/>
            <a:endParaRPr lang="en-US" altLang="en-US" dirty="0" smtClean="0">
              <a:solidFill>
                <a:schemeClr val="accent6">
                  <a:lumMod val="75000"/>
                </a:schemeClr>
              </a:solidFill>
            </a:endParaRPr>
          </a:p>
          <a:p>
            <a:pPr lvl="1" algn="l" rtl="0" eaLnBrk="1" hangingPunct="1"/>
            <a:endParaRPr lang="en-US" altLang="en-US" dirty="0" smtClean="0">
              <a:solidFill>
                <a:schemeClr val="accent6">
                  <a:lumMod val="75000"/>
                </a:schemeClr>
              </a:solidFill>
            </a:endParaRPr>
          </a:p>
          <a:p>
            <a:pPr algn="l" rtl="0" eaLnBrk="1" hangingPunct="1"/>
            <a:endParaRPr lang="en-US" altLang="en-US" dirty="0" smtClean="0">
              <a:solidFill>
                <a:schemeClr val="accent6">
                  <a:lumMod val="75000"/>
                </a:schemeClr>
              </a:solidFill>
            </a:endParaRPr>
          </a:p>
        </p:txBody>
      </p:sp>
    </p:spTree>
    <p:extLst>
      <p:ext uri="{BB962C8B-B14F-4D97-AF65-F5344CB8AC3E}">
        <p14:creationId xmlns:p14="http://schemas.microsoft.com/office/powerpoint/2010/main" val="324054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9750" y="260350"/>
            <a:ext cx="8208963" cy="1216025"/>
          </a:xfrm>
        </p:spPr>
        <p:txBody>
          <a:bodyPr/>
          <a:lstStyle/>
          <a:p>
            <a:pPr eaLnBrk="1" hangingPunct="1"/>
            <a:r>
              <a:rPr lang="en-US" altLang="en-US" sz="3200" b="1" dirty="0" smtClean="0">
                <a:solidFill>
                  <a:schemeClr val="accent6">
                    <a:lumMod val="75000"/>
                  </a:schemeClr>
                </a:solidFill>
              </a:rPr>
              <a:t>Strategic Objective (2): Attain higher institutional performance</a:t>
            </a:r>
            <a:endParaRPr lang="ar-SA" altLang="en-US" sz="3200" b="1" dirty="0" smtClean="0">
              <a:solidFill>
                <a:schemeClr val="accent6">
                  <a:lumMod val="75000"/>
                </a:schemeClr>
              </a:solidFill>
            </a:endParaRPr>
          </a:p>
        </p:txBody>
      </p:sp>
      <p:sp>
        <p:nvSpPr>
          <p:cNvPr id="5" name="Content Placeholder 2"/>
          <p:cNvSpPr>
            <a:spLocks noGrp="1"/>
          </p:cNvSpPr>
          <p:nvPr>
            <p:ph idx="1"/>
          </p:nvPr>
        </p:nvSpPr>
        <p:spPr>
          <a:xfrm>
            <a:off x="395288" y="1600200"/>
            <a:ext cx="8497887" cy="4708525"/>
          </a:xfrm>
        </p:spPr>
        <p:txBody>
          <a:bodyPr>
            <a:normAutofit lnSpcReduction="10000"/>
          </a:bodyPr>
          <a:lstStyle/>
          <a:p>
            <a:pPr algn="l" rtl="0" eaLnBrk="1" hangingPunct="1">
              <a:buFont typeface="Wingdings" pitchFamily="2" charset="2"/>
              <a:buChar char="v"/>
            </a:pPr>
            <a:r>
              <a:rPr lang="en-US" altLang="en-US" b="1" i="1" dirty="0" smtClean="0">
                <a:solidFill>
                  <a:schemeClr val="accent6">
                    <a:lumMod val="75000"/>
                  </a:schemeClr>
                </a:solidFill>
              </a:rPr>
              <a:t>Specialized Audits </a:t>
            </a:r>
          </a:p>
          <a:p>
            <a:pPr lvl="1" algn="l" rtl="0" eaLnBrk="1" hangingPunct="1">
              <a:spcBef>
                <a:spcPts val="600"/>
              </a:spcBef>
              <a:spcAft>
                <a:spcPts val="600"/>
              </a:spcAft>
            </a:pPr>
            <a:r>
              <a:rPr lang="en-US" altLang="en-US" dirty="0" smtClean="0">
                <a:solidFill>
                  <a:schemeClr val="accent6">
                    <a:lumMod val="75000"/>
                  </a:schemeClr>
                </a:solidFill>
              </a:rPr>
              <a:t>Established a separate performance audit department in 2014.</a:t>
            </a:r>
          </a:p>
          <a:p>
            <a:pPr lvl="1" algn="l" rtl="0" eaLnBrk="1" hangingPunct="1">
              <a:spcBef>
                <a:spcPts val="600"/>
              </a:spcBef>
              <a:spcAft>
                <a:spcPts val="600"/>
              </a:spcAft>
            </a:pPr>
            <a:r>
              <a:rPr lang="en-US" altLang="en-US" dirty="0" smtClean="0">
                <a:solidFill>
                  <a:schemeClr val="accent6">
                    <a:lumMod val="75000"/>
                  </a:schemeClr>
                </a:solidFill>
              </a:rPr>
              <a:t>Trained 30 staff members in performance audit (introductory course) - 2014</a:t>
            </a:r>
          </a:p>
          <a:p>
            <a:pPr lvl="1" algn="l" rtl="0" eaLnBrk="1" hangingPunct="1">
              <a:spcBef>
                <a:spcPts val="600"/>
              </a:spcBef>
              <a:spcAft>
                <a:spcPts val="600"/>
              </a:spcAft>
            </a:pPr>
            <a:r>
              <a:rPr lang="en-US" altLang="en-US" dirty="0" smtClean="0">
                <a:solidFill>
                  <a:schemeClr val="accent6">
                    <a:lumMod val="75000"/>
                  </a:schemeClr>
                </a:solidFill>
              </a:rPr>
              <a:t>Enrolled three teams (8 audit staff) in AFROSAI-E’s intensive 3-Module performance audit programs since 2014.</a:t>
            </a:r>
          </a:p>
          <a:p>
            <a:pPr lvl="1" algn="l" rtl="0" eaLnBrk="1" hangingPunct="1">
              <a:spcBef>
                <a:spcPts val="600"/>
              </a:spcBef>
              <a:spcAft>
                <a:spcPts val="600"/>
              </a:spcAft>
            </a:pPr>
            <a:r>
              <a:rPr lang="en-US" altLang="en-US" dirty="0" smtClean="0">
                <a:solidFill>
                  <a:schemeClr val="accent6">
                    <a:lumMod val="75000"/>
                  </a:schemeClr>
                </a:solidFill>
              </a:rPr>
              <a:t>Adopted AFROSAI-E’s Performance Audit Flow methodology</a:t>
            </a:r>
          </a:p>
          <a:p>
            <a:pPr lvl="1" algn="l" rtl="0" eaLnBrk="1" hangingPunct="1"/>
            <a:endParaRPr lang="en-US" altLang="en-US" dirty="0" smtClean="0">
              <a:solidFill>
                <a:schemeClr val="accent6">
                  <a:lumMod val="75000"/>
                </a:schemeClr>
              </a:solidFill>
            </a:endParaRPr>
          </a:p>
          <a:p>
            <a:pPr lvl="1" algn="l" rtl="0" eaLnBrk="1" hangingPunct="1"/>
            <a:endParaRPr lang="en-US" altLang="en-US" dirty="0" smtClean="0">
              <a:solidFill>
                <a:schemeClr val="accent6">
                  <a:lumMod val="75000"/>
                </a:schemeClr>
              </a:solidFill>
            </a:endParaRPr>
          </a:p>
          <a:p>
            <a:pPr lvl="1" algn="l" rtl="0" eaLnBrk="1" hangingPunct="1"/>
            <a:endParaRPr lang="en-US" altLang="en-US" dirty="0" smtClean="0">
              <a:solidFill>
                <a:schemeClr val="accent6">
                  <a:lumMod val="75000"/>
                </a:schemeClr>
              </a:solidFill>
            </a:endParaRPr>
          </a:p>
          <a:p>
            <a:pPr algn="l" rtl="0" eaLnBrk="1" hangingPunct="1"/>
            <a:endParaRPr lang="en-US" altLang="en-US" dirty="0" smtClean="0">
              <a:solidFill>
                <a:schemeClr val="accent6">
                  <a:lumMod val="75000"/>
                </a:schemeClr>
              </a:solidFill>
            </a:endParaRPr>
          </a:p>
        </p:txBody>
      </p:sp>
    </p:spTree>
    <p:extLst>
      <p:ext uri="{BB962C8B-B14F-4D97-AF65-F5344CB8AC3E}">
        <p14:creationId xmlns:p14="http://schemas.microsoft.com/office/powerpoint/2010/main" val="299488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9750" y="260350"/>
            <a:ext cx="8208963" cy="1216025"/>
          </a:xfrm>
        </p:spPr>
        <p:txBody>
          <a:bodyPr/>
          <a:lstStyle/>
          <a:p>
            <a:pPr eaLnBrk="1" hangingPunct="1"/>
            <a:r>
              <a:rPr lang="en-US" altLang="en-US" sz="3200" b="1" dirty="0" smtClean="0">
                <a:solidFill>
                  <a:schemeClr val="accent6">
                    <a:lumMod val="75000"/>
                  </a:schemeClr>
                </a:solidFill>
              </a:rPr>
              <a:t>Strategic Objective (2): Attain higher institutional performance</a:t>
            </a:r>
            <a:endParaRPr lang="ar-SA" altLang="en-US" sz="3200" b="1" dirty="0" smtClean="0">
              <a:solidFill>
                <a:schemeClr val="accent6">
                  <a:lumMod val="75000"/>
                </a:schemeClr>
              </a:solidFill>
            </a:endParaRPr>
          </a:p>
        </p:txBody>
      </p:sp>
      <p:sp>
        <p:nvSpPr>
          <p:cNvPr id="5" name="Content Placeholder 2"/>
          <p:cNvSpPr>
            <a:spLocks noGrp="1"/>
          </p:cNvSpPr>
          <p:nvPr>
            <p:ph idx="1"/>
          </p:nvPr>
        </p:nvSpPr>
        <p:spPr>
          <a:xfrm>
            <a:off x="395288" y="1600200"/>
            <a:ext cx="8497887" cy="4708525"/>
          </a:xfrm>
        </p:spPr>
        <p:txBody>
          <a:bodyPr>
            <a:normAutofit fontScale="92500" lnSpcReduction="10000"/>
          </a:bodyPr>
          <a:lstStyle/>
          <a:p>
            <a:pPr algn="l" rtl="0" eaLnBrk="1" hangingPunct="1">
              <a:buFont typeface="Wingdings" pitchFamily="2" charset="2"/>
              <a:buChar char="v"/>
            </a:pPr>
            <a:r>
              <a:rPr lang="en-US" altLang="en-US" b="1" i="1" dirty="0" smtClean="0">
                <a:solidFill>
                  <a:schemeClr val="accent6">
                    <a:lumMod val="75000"/>
                  </a:schemeClr>
                </a:solidFill>
              </a:rPr>
              <a:t>Specialized Audits – cont’d</a:t>
            </a:r>
          </a:p>
          <a:p>
            <a:pPr lvl="1" algn="l" rtl="0" eaLnBrk="1" hangingPunct="1">
              <a:spcBef>
                <a:spcPts val="600"/>
              </a:spcBef>
              <a:spcAft>
                <a:spcPts val="600"/>
              </a:spcAft>
            </a:pPr>
            <a:r>
              <a:rPr lang="en-US" altLang="en-US" dirty="0" smtClean="0">
                <a:solidFill>
                  <a:schemeClr val="accent6">
                    <a:lumMod val="75000"/>
                  </a:schemeClr>
                </a:solidFill>
              </a:rPr>
              <a:t>Established a separate IT audit department.</a:t>
            </a:r>
          </a:p>
          <a:p>
            <a:pPr lvl="1" algn="l" rtl="0" eaLnBrk="1" hangingPunct="1">
              <a:spcBef>
                <a:spcPts val="600"/>
              </a:spcBef>
              <a:spcAft>
                <a:spcPts val="600"/>
              </a:spcAft>
            </a:pPr>
            <a:r>
              <a:rPr lang="en-US" altLang="en-US" dirty="0" smtClean="0">
                <a:solidFill>
                  <a:schemeClr val="accent6">
                    <a:lumMod val="75000"/>
                  </a:schemeClr>
                </a:solidFill>
              </a:rPr>
              <a:t>Progressively trained 25 auditors in IT audit fundamentals, tools and techniques</a:t>
            </a:r>
            <a:r>
              <a:rPr lang="en-US" altLang="en-US" dirty="0">
                <a:solidFill>
                  <a:schemeClr val="accent6">
                    <a:lumMod val="75000"/>
                  </a:schemeClr>
                </a:solidFill>
              </a:rPr>
              <a:t> </a:t>
            </a:r>
            <a:r>
              <a:rPr lang="en-US" altLang="en-US" dirty="0" smtClean="0">
                <a:solidFill>
                  <a:schemeClr val="accent6">
                    <a:lumMod val="75000"/>
                  </a:schemeClr>
                </a:solidFill>
              </a:rPr>
              <a:t>– conducted six training sessions since 2012.</a:t>
            </a:r>
          </a:p>
          <a:p>
            <a:pPr lvl="1" algn="l" rtl="0" eaLnBrk="1" hangingPunct="1">
              <a:spcBef>
                <a:spcPts val="600"/>
              </a:spcBef>
              <a:spcAft>
                <a:spcPts val="600"/>
              </a:spcAft>
            </a:pPr>
            <a:r>
              <a:rPr lang="en-US" altLang="en-US" dirty="0" smtClean="0">
                <a:solidFill>
                  <a:schemeClr val="accent6">
                    <a:lumMod val="75000"/>
                  </a:schemeClr>
                </a:solidFill>
              </a:rPr>
              <a:t>Developed the IT audit manual.</a:t>
            </a:r>
          </a:p>
          <a:p>
            <a:pPr lvl="1" algn="l" rtl="0" eaLnBrk="1" hangingPunct="1">
              <a:spcBef>
                <a:spcPts val="600"/>
              </a:spcBef>
              <a:spcAft>
                <a:spcPts val="600"/>
              </a:spcAft>
            </a:pPr>
            <a:r>
              <a:rPr lang="en-US" altLang="en-US" dirty="0" smtClean="0">
                <a:solidFill>
                  <a:schemeClr val="accent6">
                    <a:lumMod val="75000"/>
                  </a:schemeClr>
                </a:solidFill>
              </a:rPr>
              <a:t>Established a forensic audit department with a core team of 6 full time auditors.</a:t>
            </a:r>
          </a:p>
          <a:p>
            <a:pPr lvl="1" algn="l" rtl="0" eaLnBrk="1" hangingPunct="1">
              <a:spcBef>
                <a:spcPts val="600"/>
              </a:spcBef>
              <a:spcAft>
                <a:spcPts val="600"/>
              </a:spcAft>
            </a:pPr>
            <a:r>
              <a:rPr lang="en-US" altLang="en-US" dirty="0" smtClean="0">
                <a:solidFill>
                  <a:schemeClr val="accent6">
                    <a:lumMod val="75000"/>
                  </a:schemeClr>
                </a:solidFill>
              </a:rPr>
              <a:t>Trained 60 auditors in forensic investigation techniques in 2015</a:t>
            </a:r>
          </a:p>
          <a:p>
            <a:pPr lvl="1" algn="l" rtl="0" eaLnBrk="1" hangingPunct="1"/>
            <a:endParaRPr lang="en-US" altLang="en-US" dirty="0" smtClean="0">
              <a:solidFill>
                <a:schemeClr val="accent6">
                  <a:lumMod val="75000"/>
                </a:schemeClr>
              </a:solidFill>
            </a:endParaRPr>
          </a:p>
          <a:p>
            <a:pPr lvl="1" algn="l" rtl="0" eaLnBrk="1" hangingPunct="1"/>
            <a:endParaRPr lang="en-US" altLang="en-US" dirty="0" smtClean="0">
              <a:solidFill>
                <a:schemeClr val="accent6">
                  <a:lumMod val="75000"/>
                </a:schemeClr>
              </a:solidFill>
            </a:endParaRPr>
          </a:p>
          <a:p>
            <a:pPr lvl="1" algn="l" rtl="0" eaLnBrk="1" hangingPunct="1"/>
            <a:endParaRPr lang="en-US" altLang="en-US" dirty="0" smtClean="0">
              <a:solidFill>
                <a:schemeClr val="accent6">
                  <a:lumMod val="75000"/>
                </a:schemeClr>
              </a:solidFill>
            </a:endParaRPr>
          </a:p>
          <a:p>
            <a:pPr lvl="1" algn="l" rtl="0" eaLnBrk="1" hangingPunct="1"/>
            <a:endParaRPr lang="en-US" altLang="en-US" dirty="0" smtClean="0">
              <a:solidFill>
                <a:schemeClr val="accent6">
                  <a:lumMod val="75000"/>
                </a:schemeClr>
              </a:solidFill>
            </a:endParaRPr>
          </a:p>
          <a:p>
            <a:pPr algn="l" rtl="0" eaLnBrk="1" hangingPunct="1"/>
            <a:endParaRPr lang="en-US" altLang="en-US" dirty="0" smtClean="0">
              <a:solidFill>
                <a:schemeClr val="accent6">
                  <a:lumMod val="75000"/>
                </a:schemeClr>
              </a:solidFill>
            </a:endParaRPr>
          </a:p>
        </p:txBody>
      </p:sp>
    </p:spTree>
    <p:extLst>
      <p:ext uri="{BB962C8B-B14F-4D97-AF65-F5344CB8AC3E}">
        <p14:creationId xmlns:p14="http://schemas.microsoft.com/office/powerpoint/2010/main" val="4148530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9750" y="260350"/>
            <a:ext cx="8208963" cy="1216025"/>
          </a:xfrm>
        </p:spPr>
        <p:txBody>
          <a:bodyPr/>
          <a:lstStyle/>
          <a:p>
            <a:pPr eaLnBrk="1" hangingPunct="1"/>
            <a:r>
              <a:rPr lang="en-US" altLang="en-US" sz="3200" b="1" dirty="0" smtClean="0">
                <a:solidFill>
                  <a:schemeClr val="accent6">
                    <a:lumMod val="75000"/>
                  </a:schemeClr>
                </a:solidFill>
              </a:rPr>
              <a:t>Strategic Objective (2): Attain higher institutional performance</a:t>
            </a:r>
            <a:endParaRPr lang="ar-SA" altLang="en-US" sz="3200" b="1" dirty="0" smtClean="0">
              <a:solidFill>
                <a:schemeClr val="accent6">
                  <a:lumMod val="75000"/>
                </a:schemeClr>
              </a:solidFill>
            </a:endParaRPr>
          </a:p>
        </p:txBody>
      </p:sp>
      <p:sp>
        <p:nvSpPr>
          <p:cNvPr id="5" name="Content Placeholder 2"/>
          <p:cNvSpPr>
            <a:spLocks noGrp="1"/>
          </p:cNvSpPr>
          <p:nvPr>
            <p:ph idx="1"/>
          </p:nvPr>
        </p:nvSpPr>
        <p:spPr>
          <a:xfrm>
            <a:off x="395288" y="1600200"/>
            <a:ext cx="8497887" cy="4708525"/>
          </a:xfrm>
        </p:spPr>
        <p:txBody>
          <a:bodyPr/>
          <a:lstStyle/>
          <a:p>
            <a:pPr algn="l" rtl="0" eaLnBrk="1" hangingPunct="1">
              <a:buFont typeface="Wingdings" pitchFamily="2" charset="2"/>
              <a:buChar char="v"/>
            </a:pPr>
            <a:r>
              <a:rPr lang="en-US" altLang="en-US" b="1" i="1" dirty="0" smtClean="0">
                <a:solidFill>
                  <a:schemeClr val="accent6">
                    <a:lumMod val="75000"/>
                  </a:schemeClr>
                </a:solidFill>
              </a:rPr>
              <a:t>Specialized Audits – cont’d</a:t>
            </a:r>
          </a:p>
          <a:p>
            <a:pPr lvl="1" algn="l" rtl="0" eaLnBrk="1" hangingPunct="1">
              <a:spcBef>
                <a:spcPts val="600"/>
              </a:spcBef>
              <a:spcAft>
                <a:spcPts val="600"/>
              </a:spcAft>
            </a:pPr>
            <a:r>
              <a:rPr lang="en-US" altLang="en-US" dirty="0" smtClean="0">
                <a:solidFill>
                  <a:schemeClr val="accent6">
                    <a:lumMod val="75000"/>
                  </a:schemeClr>
                </a:solidFill>
              </a:rPr>
              <a:t>Established a separate Environmental Audit department with a core team of 9 full time auditors</a:t>
            </a:r>
          </a:p>
          <a:p>
            <a:pPr lvl="1" algn="l" rtl="0" eaLnBrk="1" hangingPunct="1">
              <a:spcBef>
                <a:spcPts val="600"/>
              </a:spcBef>
              <a:spcAft>
                <a:spcPts val="600"/>
              </a:spcAft>
            </a:pPr>
            <a:r>
              <a:rPr lang="en-US" altLang="en-US" dirty="0" smtClean="0">
                <a:solidFill>
                  <a:schemeClr val="accent6">
                    <a:lumMod val="75000"/>
                  </a:schemeClr>
                </a:solidFill>
              </a:rPr>
              <a:t>Delivered environmental audit awareness training to 30 regularity auditors</a:t>
            </a:r>
          </a:p>
          <a:p>
            <a:pPr lvl="1" algn="l" rtl="0" eaLnBrk="1" hangingPunct="1">
              <a:spcBef>
                <a:spcPts val="600"/>
              </a:spcBef>
              <a:spcAft>
                <a:spcPts val="600"/>
              </a:spcAft>
            </a:pPr>
            <a:r>
              <a:rPr lang="en-US" altLang="en-US" dirty="0" smtClean="0">
                <a:solidFill>
                  <a:schemeClr val="accent6">
                    <a:lumMod val="75000"/>
                  </a:schemeClr>
                </a:solidFill>
              </a:rPr>
              <a:t>Participated in regional environmental auditing workshops with ARABOSAI</a:t>
            </a:r>
          </a:p>
          <a:p>
            <a:pPr lvl="1" algn="l" rtl="0" eaLnBrk="1" hangingPunct="1"/>
            <a:endParaRPr lang="en-US" altLang="en-US" dirty="0" smtClean="0">
              <a:solidFill>
                <a:schemeClr val="accent6">
                  <a:lumMod val="75000"/>
                </a:schemeClr>
              </a:solidFill>
            </a:endParaRPr>
          </a:p>
          <a:p>
            <a:pPr lvl="1" algn="l" rtl="0" eaLnBrk="1" hangingPunct="1"/>
            <a:endParaRPr lang="en-US" altLang="en-US" dirty="0" smtClean="0">
              <a:solidFill>
                <a:schemeClr val="accent6">
                  <a:lumMod val="75000"/>
                </a:schemeClr>
              </a:solidFill>
            </a:endParaRPr>
          </a:p>
          <a:p>
            <a:pPr lvl="1" algn="l" rtl="0" eaLnBrk="1" hangingPunct="1"/>
            <a:endParaRPr lang="en-US" altLang="en-US" dirty="0" smtClean="0">
              <a:solidFill>
                <a:schemeClr val="accent6">
                  <a:lumMod val="75000"/>
                </a:schemeClr>
              </a:solidFill>
            </a:endParaRPr>
          </a:p>
          <a:p>
            <a:pPr lvl="1" algn="l" rtl="0" eaLnBrk="1" hangingPunct="1"/>
            <a:endParaRPr lang="en-US" altLang="en-US" dirty="0" smtClean="0">
              <a:solidFill>
                <a:schemeClr val="accent6">
                  <a:lumMod val="75000"/>
                </a:schemeClr>
              </a:solidFill>
            </a:endParaRPr>
          </a:p>
          <a:p>
            <a:pPr algn="l" rtl="0" eaLnBrk="1" hangingPunct="1"/>
            <a:endParaRPr lang="en-US" altLang="en-US" dirty="0" smtClean="0">
              <a:solidFill>
                <a:schemeClr val="accent6">
                  <a:lumMod val="75000"/>
                </a:schemeClr>
              </a:solidFill>
            </a:endParaRPr>
          </a:p>
        </p:txBody>
      </p:sp>
    </p:spTree>
    <p:extLst>
      <p:ext uri="{BB962C8B-B14F-4D97-AF65-F5344CB8AC3E}">
        <p14:creationId xmlns:p14="http://schemas.microsoft.com/office/powerpoint/2010/main" val="3221623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9750" y="260350"/>
            <a:ext cx="8208963" cy="1216025"/>
          </a:xfrm>
        </p:spPr>
        <p:txBody>
          <a:bodyPr/>
          <a:lstStyle/>
          <a:p>
            <a:pPr eaLnBrk="1" hangingPunct="1"/>
            <a:r>
              <a:rPr lang="en-US" altLang="en-US" sz="3200" b="1" dirty="0" smtClean="0">
                <a:solidFill>
                  <a:schemeClr val="accent6">
                    <a:lumMod val="75000"/>
                  </a:schemeClr>
                </a:solidFill>
              </a:rPr>
              <a:t>Strategic Objective (2): Attain higher institutional performance</a:t>
            </a:r>
            <a:endParaRPr lang="ar-SA" altLang="en-US" sz="3200" b="1" dirty="0" smtClean="0">
              <a:solidFill>
                <a:schemeClr val="accent6">
                  <a:lumMod val="75000"/>
                </a:schemeClr>
              </a:solidFill>
            </a:endParaRPr>
          </a:p>
        </p:txBody>
      </p:sp>
      <p:sp>
        <p:nvSpPr>
          <p:cNvPr id="5" name="Content Placeholder 2"/>
          <p:cNvSpPr>
            <a:spLocks noGrp="1"/>
          </p:cNvSpPr>
          <p:nvPr>
            <p:ph idx="1"/>
          </p:nvPr>
        </p:nvSpPr>
        <p:spPr>
          <a:xfrm>
            <a:off x="395288" y="1600200"/>
            <a:ext cx="8497887" cy="4925144"/>
          </a:xfrm>
        </p:spPr>
        <p:txBody>
          <a:bodyPr>
            <a:normAutofit lnSpcReduction="10000"/>
          </a:bodyPr>
          <a:lstStyle/>
          <a:p>
            <a:pPr algn="l" rtl="0" eaLnBrk="1" hangingPunct="1">
              <a:buFont typeface="Wingdings" pitchFamily="2" charset="2"/>
              <a:buChar char="v"/>
            </a:pPr>
            <a:r>
              <a:rPr lang="en-US" altLang="en-US" b="1" i="1" dirty="0" smtClean="0">
                <a:solidFill>
                  <a:schemeClr val="accent6">
                    <a:lumMod val="75000"/>
                  </a:schemeClr>
                </a:solidFill>
              </a:rPr>
              <a:t>Leadership and Management Development</a:t>
            </a:r>
          </a:p>
          <a:p>
            <a:pPr lvl="1" algn="l" rtl="0" eaLnBrk="1" hangingPunct="1">
              <a:spcBef>
                <a:spcPts val="600"/>
              </a:spcBef>
              <a:spcAft>
                <a:spcPts val="600"/>
              </a:spcAft>
            </a:pPr>
            <a:r>
              <a:rPr lang="en-US" altLang="en-US" sz="2400" dirty="0" smtClean="0">
                <a:solidFill>
                  <a:schemeClr val="accent6">
                    <a:lumMod val="75000"/>
                  </a:schemeClr>
                </a:solidFill>
              </a:rPr>
              <a:t>Participating in the Executive Leadership Development Program jointly sponsored by AFROSAI-E and the Swedish NAO</a:t>
            </a:r>
          </a:p>
          <a:p>
            <a:pPr lvl="1" algn="l" rtl="0" eaLnBrk="1" hangingPunct="1">
              <a:spcBef>
                <a:spcPts val="600"/>
              </a:spcBef>
              <a:spcAft>
                <a:spcPts val="600"/>
              </a:spcAft>
            </a:pPr>
            <a:r>
              <a:rPr lang="en-US" altLang="en-US" sz="2400" dirty="0" smtClean="0">
                <a:solidFill>
                  <a:schemeClr val="accent6">
                    <a:lumMod val="75000"/>
                  </a:schemeClr>
                </a:solidFill>
              </a:rPr>
              <a:t>Conducted management skills training for 30 senior managers in 2014</a:t>
            </a:r>
          </a:p>
          <a:p>
            <a:pPr lvl="1" algn="l" rtl="0" eaLnBrk="1" hangingPunct="1">
              <a:spcBef>
                <a:spcPts val="600"/>
              </a:spcBef>
              <a:spcAft>
                <a:spcPts val="600"/>
              </a:spcAft>
            </a:pPr>
            <a:r>
              <a:rPr lang="en-US" altLang="en-US" sz="2400" dirty="0" smtClean="0">
                <a:solidFill>
                  <a:schemeClr val="accent6">
                    <a:lumMod val="75000"/>
                  </a:schemeClr>
                </a:solidFill>
              </a:rPr>
              <a:t>Scheduled to start rolling out AFROSAI-E Management Development Program in December 2015</a:t>
            </a:r>
          </a:p>
          <a:p>
            <a:pPr lvl="1" algn="l" rtl="0" eaLnBrk="1" hangingPunct="1">
              <a:spcBef>
                <a:spcPts val="600"/>
              </a:spcBef>
              <a:spcAft>
                <a:spcPts val="600"/>
              </a:spcAft>
            </a:pPr>
            <a:r>
              <a:rPr lang="en-US" altLang="en-US" sz="2400" dirty="0" smtClean="0">
                <a:solidFill>
                  <a:schemeClr val="accent6">
                    <a:lumMod val="75000"/>
                  </a:schemeClr>
                </a:solidFill>
              </a:rPr>
              <a:t>Redesigned the performance appraisal system</a:t>
            </a:r>
          </a:p>
          <a:p>
            <a:pPr lvl="1" algn="l" rtl="0" eaLnBrk="1" hangingPunct="1">
              <a:spcBef>
                <a:spcPts val="600"/>
              </a:spcBef>
              <a:spcAft>
                <a:spcPts val="600"/>
              </a:spcAft>
            </a:pPr>
            <a:r>
              <a:rPr lang="en-US" altLang="en-US" sz="2400" dirty="0" smtClean="0">
                <a:solidFill>
                  <a:schemeClr val="accent6">
                    <a:lumMod val="75000"/>
                  </a:schemeClr>
                </a:solidFill>
              </a:rPr>
              <a:t>Increased staff headcount by 150 in 2014 – in the process of recruiting 390 this year</a:t>
            </a:r>
          </a:p>
          <a:p>
            <a:pPr lvl="1" algn="l" rtl="0" eaLnBrk="1" hangingPunct="1"/>
            <a:endParaRPr lang="en-US" altLang="en-US" dirty="0" smtClean="0">
              <a:solidFill>
                <a:schemeClr val="accent6">
                  <a:lumMod val="75000"/>
                </a:schemeClr>
              </a:solidFill>
            </a:endParaRPr>
          </a:p>
          <a:p>
            <a:pPr lvl="1" algn="l" rtl="0" eaLnBrk="1" hangingPunct="1"/>
            <a:endParaRPr lang="en-US" altLang="en-US" dirty="0" smtClean="0">
              <a:solidFill>
                <a:schemeClr val="accent6">
                  <a:lumMod val="75000"/>
                </a:schemeClr>
              </a:solidFill>
            </a:endParaRPr>
          </a:p>
          <a:p>
            <a:pPr lvl="1" algn="l" rtl="0" eaLnBrk="1" hangingPunct="1"/>
            <a:endParaRPr lang="en-US" altLang="en-US" dirty="0" smtClean="0">
              <a:solidFill>
                <a:schemeClr val="accent6">
                  <a:lumMod val="75000"/>
                </a:schemeClr>
              </a:solidFill>
            </a:endParaRPr>
          </a:p>
          <a:p>
            <a:pPr lvl="1" algn="l" rtl="0" eaLnBrk="1" hangingPunct="1"/>
            <a:endParaRPr lang="en-US" altLang="en-US" dirty="0" smtClean="0">
              <a:solidFill>
                <a:schemeClr val="accent6">
                  <a:lumMod val="75000"/>
                </a:schemeClr>
              </a:solidFill>
            </a:endParaRPr>
          </a:p>
          <a:p>
            <a:pPr algn="l" rtl="0" eaLnBrk="1" hangingPunct="1"/>
            <a:endParaRPr lang="en-US" altLang="en-US" dirty="0" smtClean="0">
              <a:solidFill>
                <a:schemeClr val="accent6">
                  <a:lumMod val="75000"/>
                </a:schemeClr>
              </a:solidFill>
            </a:endParaRPr>
          </a:p>
        </p:txBody>
      </p:sp>
    </p:spTree>
    <p:extLst>
      <p:ext uri="{BB962C8B-B14F-4D97-AF65-F5344CB8AC3E}">
        <p14:creationId xmlns:p14="http://schemas.microsoft.com/office/powerpoint/2010/main" val="2281881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55576" y="277813"/>
            <a:ext cx="7931224" cy="1143000"/>
          </a:xfrm>
        </p:spPr>
        <p:txBody>
          <a:bodyPr>
            <a:noAutofit/>
          </a:bodyPr>
          <a:lstStyle/>
          <a:p>
            <a:pPr eaLnBrk="1" hangingPunct="1">
              <a:defRPr/>
            </a:pPr>
            <a:r>
              <a:rPr lang="en-US" altLang="en-US" sz="3200" dirty="0" smtClean="0">
                <a:solidFill>
                  <a:schemeClr val="accent6">
                    <a:lumMod val="75000"/>
                  </a:schemeClr>
                </a:solidFill>
              </a:rPr>
              <a:t/>
            </a:r>
            <a:br>
              <a:rPr lang="en-US" altLang="en-US" sz="3200" dirty="0" smtClean="0">
                <a:solidFill>
                  <a:schemeClr val="accent6">
                    <a:lumMod val="75000"/>
                  </a:schemeClr>
                </a:solidFill>
              </a:rPr>
            </a:br>
            <a:r>
              <a:rPr lang="en-US" altLang="en-US" sz="3200" b="1" dirty="0">
                <a:solidFill>
                  <a:schemeClr val="accent6">
                    <a:lumMod val="75000"/>
                  </a:schemeClr>
                </a:solidFill>
              </a:rPr>
              <a:t>Strategic Objective </a:t>
            </a:r>
            <a:r>
              <a:rPr lang="en-US" altLang="en-US" sz="3200" b="1" dirty="0" smtClean="0">
                <a:solidFill>
                  <a:schemeClr val="accent6">
                    <a:lumMod val="75000"/>
                  </a:schemeClr>
                </a:solidFill>
              </a:rPr>
              <a:t>(3): Enhance, strengthen and sustain NAC’s independence</a:t>
            </a:r>
            <a:r>
              <a:rPr lang="en-US" altLang="en-US" sz="3200" dirty="0" smtClean="0">
                <a:solidFill>
                  <a:schemeClr val="accent6">
                    <a:lumMod val="75000"/>
                  </a:schemeClr>
                </a:solidFill>
              </a:rPr>
              <a:t/>
            </a:r>
            <a:br>
              <a:rPr lang="en-US" altLang="en-US" sz="3200" dirty="0" smtClean="0">
                <a:solidFill>
                  <a:schemeClr val="accent6">
                    <a:lumMod val="75000"/>
                  </a:schemeClr>
                </a:solidFill>
              </a:rPr>
            </a:br>
            <a:endParaRPr lang="ar-SA" altLang="en-US" sz="3200" dirty="0" smtClean="0">
              <a:solidFill>
                <a:schemeClr val="accent6">
                  <a:lumMod val="75000"/>
                </a:schemeClr>
              </a:solidFill>
            </a:endParaRPr>
          </a:p>
        </p:txBody>
      </p:sp>
      <p:sp>
        <p:nvSpPr>
          <p:cNvPr id="5" name="Content Placeholder 2"/>
          <p:cNvSpPr>
            <a:spLocks noGrp="1"/>
          </p:cNvSpPr>
          <p:nvPr>
            <p:ph idx="1"/>
          </p:nvPr>
        </p:nvSpPr>
        <p:spPr>
          <a:xfrm>
            <a:off x="468313" y="1600200"/>
            <a:ext cx="8280400" cy="4708525"/>
          </a:xfrm>
        </p:spPr>
        <p:txBody>
          <a:bodyPr/>
          <a:lstStyle/>
          <a:p>
            <a:pPr marL="342900" lvl="1" indent="-342900" algn="l" rtl="0" eaLnBrk="1" hangingPunct="1">
              <a:buClr>
                <a:schemeClr val="folHlink"/>
              </a:buClr>
              <a:buSzPct val="90000"/>
              <a:buFont typeface="Wingdings" pitchFamily="2" charset="2"/>
              <a:buChar char="v"/>
              <a:defRPr/>
            </a:pPr>
            <a:r>
              <a:rPr lang="en-US" altLang="en-US" sz="2800" b="1" i="1" dirty="0">
                <a:solidFill>
                  <a:schemeClr val="accent6">
                    <a:lumMod val="75000"/>
                  </a:schemeClr>
                </a:solidFill>
                <a:ea typeface="+mn-ea"/>
              </a:rPr>
              <a:t>New National Audit Act </a:t>
            </a:r>
            <a:r>
              <a:rPr lang="en-US" altLang="en-US" sz="2800" b="1" i="1" dirty="0" smtClean="0">
                <a:solidFill>
                  <a:schemeClr val="accent6">
                    <a:lumMod val="75000"/>
                  </a:schemeClr>
                </a:solidFill>
                <a:ea typeface="+mn-ea"/>
              </a:rPr>
              <a:t>2015:</a:t>
            </a:r>
            <a:endParaRPr lang="en-US" altLang="en-US" sz="2800" b="1" i="1" dirty="0">
              <a:solidFill>
                <a:schemeClr val="accent6">
                  <a:lumMod val="75000"/>
                </a:schemeClr>
              </a:solidFill>
              <a:ea typeface="+mn-ea"/>
            </a:endParaRPr>
          </a:p>
          <a:p>
            <a:pPr lvl="1" algn="l" rtl="0" eaLnBrk="1" hangingPunct="1">
              <a:spcBef>
                <a:spcPts val="600"/>
              </a:spcBef>
              <a:spcAft>
                <a:spcPts val="600"/>
              </a:spcAft>
              <a:defRPr/>
            </a:pPr>
            <a:r>
              <a:rPr lang="en-US" altLang="en-US" dirty="0" smtClean="0">
                <a:solidFill>
                  <a:schemeClr val="accent6">
                    <a:lumMod val="75000"/>
                  </a:schemeClr>
                </a:solidFill>
              </a:rPr>
              <a:t>Enhanced operational independence by exempting NAC from the Civil Service Act </a:t>
            </a:r>
          </a:p>
          <a:p>
            <a:pPr lvl="1" algn="l" rtl="0" eaLnBrk="1" hangingPunct="1">
              <a:spcBef>
                <a:spcPts val="600"/>
              </a:spcBef>
              <a:spcAft>
                <a:spcPts val="600"/>
              </a:spcAft>
              <a:defRPr/>
            </a:pPr>
            <a:r>
              <a:rPr lang="en-US" altLang="en-US" dirty="0" smtClean="0">
                <a:solidFill>
                  <a:schemeClr val="accent6">
                    <a:lumMod val="75000"/>
                  </a:schemeClr>
                </a:solidFill>
              </a:rPr>
              <a:t>Broadened NAC’s mandate by removing the minimum 20% government share as a condition for auditing public sector enterprises</a:t>
            </a:r>
          </a:p>
          <a:p>
            <a:pPr lvl="1" algn="l" rtl="0" eaLnBrk="1" hangingPunct="1">
              <a:spcBef>
                <a:spcPts val="600"/>
              </a:spcBef>
              <a:spcAft>
                <a:spcPts val="600"/>
              </a:spcAft>
              <a:defRPr/>
            </a:pPr>
            <a:r>
              <a:rPr lang="en-US" altLang="en-US" dirty="0" smtClean="0">
                <a:solidFill>
                  <a:schemeClr val="accent6">
                    <a:lumMod val="75000"/>
                  </a:schemeClr>
                </a:solidFill>
              </a:rPr>
              <a:t>Now drafting regulations including a new code of ethics.</a:t>
            </a:r>
          </a:p>
          <a:p>
            <a:pPr lvl="1" algn="l" rtl="0" eaLnBrk="1" hangingPunct="1">
              <a:spcBef>
                <a:spcPts val="600"/>
              </a:spcBef>
              <a:spcAft>
                <a:spcPts val="600"/>
              </a:spcAft>
              <a:defRPr/>
            </a:pPr>
            <a:endParaRPr lang="en-US" altLang="en-US" dirty="0" smtClean="0">
              <a:solidFill>
                <a:schemeClr val="accent6">
                  <a:lumMod val="75000"/>
                </a:schemeClr>
              </a:solidFill>
            </a:endParaRPr>
          </a:p>
          <a:p>
            <a:pPr lvl="1" algn="l" rtl="0" eaLnBrk="1" hangingPunct="1">
              <a:defRPr/>
            </a:pPr>
            <a:endParaRPr lang="en-US" altLang="en-US" dirty="0" smtClean="0">
              <a:solidFill>
                <a:schemeClr val="accent6">
                  <a:lumMod val="75000"/>
                </a:schemeClr>
              </a:solidFill>
            </a:endParaRPr>
          </a:p>
          <a:p>
            <a:pPr algn="l" rtl="0" eaLnBrk="1" hangingPunct="1">
              <a:defRPr/>
            </a:pPr>
            <a:endParaRPr lang="en-US" altLang="en-US" dirty="0" smtClean="0">
              <a:solidFill>
                <a:schemeClr val="accent6">
                  <a:lumMod val="75000"/>
                </a:schemeClr>
              </a:solidFill>
            </a:endParaRPr>
          </a:p>
        </p:txBody>
      </p:sp>
    </p:spTree>
    <p:extLst>
      <p:ext uri="{BB962C8B-B14F-4D97-AF65-F5344CB8AC3E}">
        <p14:creationId xmlns:p14="http://schemas.microsoft.com/office/powerpoint/2010/main" val="3162561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55576" y="277813"/>
            <a:ext cx="7931224" cy="1143000"/>
          </a:xfrm>
        </p:spPr>
        <p:txBody>
          <a:bodyPr>
            <a:noAutofit/>
          </a:bodyPr>
          <a:lstStyle/>
          <a:p>
            <a:pPr eaLnBrk="1" hangingPunct="1">
              <a:defRPr/>
            </a:pPr>
            <a:r>
              <a:rPr lang="en-US" altLang="en-US" sz="3200" b="1" dirty="0" smtClean="0">
                <a:solidFill>
                  <a:schemeClr val="accent6">
                    <a:lumMod val="75000"/>
                  </a:schemeClr>
                </a:solidFill>
              </a:rPr>
              <a:t>Strategic </a:t>
            </a:r>
            <a:r>
              <a:rPr lang="en-US" altLang="en-US" sz="3200" b="1" dirty="0">
                <a:solidFill>
                  <a:schemeClr val="accent6">
                    <a:lumMod val="75000"/>
                  </a:schemeClr>
                </a:solidFill>
              </a:rPr>
              <a:t>Objective </a:t>
            </a:r>
            <a:r>
              <a:rPr lang="en-US" altLang="en-US" sz="3200" b="1" dirty="0" smtClean="0">
                <a:solidFill>
                  <a:schemeClr val="accent6">
                    <a:lumMod val="75000"/>
                  </a:schemeClr>
                </a:solidFill>
              </a:rPr>
              <a:t>(4): Improve internal and external communication</a:t>
            </a:r>
            <a:endParaRPr lang="ar-SA" altLang="en-US" sz="3200" dirty="0" smtClean="0">
              <a:solidFill>
                <a:schemeClr val="accent6">
                  <a:lumMod val="75000"/>
                </a:schemeClr>
              </a:solidFill>
            </a:endParaRPr>
          </a:p>
        </p:txBody>
      </p:sp>
      <p:sp>
        <p:nvSpPr>
          <p:cNvPr id="5" name="Content Placeholder 2"/>
          <p:cNvSpPr>
            <a:spLocks noGrp="1"/>
          </p:cNvSpPr>
          <p:nvPr>
            <p:ph idx="1"/>
          </p:nvPr>
        </p:nvSpPr>
        <p:spPr>
          <a:xfrm>
            <a:off x="468313" y="1600200"/>
            <a:ext cx="8280400" cy="4708525"/>
          </a:xfrm>
        </p:spPr>
        <p:txBody>
          <a:bodyPr/>
          <a:lstStyle/>
          <a:p>
            <a:pPr lvl="1" algn="l" rtl="0" eaLnBrk="1" hangingPunct="1">
              <a:spcBef>
                <a:spcPts val="600"/>
              </a:spcBef>
              <a:spcAft>
                <a:spcPts val="600"/>
              </a:spcAft>
              <a:defRPr/>
            </a:pPr>
            <a:r>
              <a:rPr lang="en-US" altLang="en-US" dirty="0" smtClean="0">
                <a:solidFill>
                  <a:schemeClr val="accent6">
                    <a:lumMod val="75000"/>
                  </a:schemeClr>
                </a:solidFill>
              </a:rPr>
              <a:t>Established a trilateral partnership between NAC, Parliament and Presidency</a:t>
            </a:r>
          </a:p>
          <a:p>
            <a:pPr lvl="1" algn="l" rtl="0" eaLnBrk="1" hangingPunct="1">
              <a:spcBef>
                <a:spcPts val="600"/>
              </a:spcBef>
              <a:spcAft>
                <a:spcPts val="600"/>
              </a:spcAft>
              <a:defRPr/>
            </a:pPr>
            <a:r>
              <a:rPr lang="en-US" altLang="en-US" dirty="0" smtClean="0">
                <a:solidFill>
                  <a:schemeClr val="accent6">
                    <a:lumMod val="75000"/>
                  </a:schemeClr>
                </a:solidFill>
              </a:rPr>
              <a:t>Participated in AFROSAI-E’s SAI/PAC communication program and established a communication unit</a:t>
            </a:r>
          </a:p>
          <a:p>
            <a:pPr lvl="1" algn="l" rtl="0" eaLnBrk="1" hangingPunct="1">
              <a:spcBef>
                <a:spcPts val="600"/>
              </a:spcBef>
              <a:spcAft>
                <a:spcPts val="600"/>
              </a:spcAft>
              <a:defRPr/>
            </a:pPr>
            <a:r>
              <a:rPr lang="en-US" altLang="en-US" dirty="0" smtClean="0">
                <a:solidFill>
                  <a:schemeClr val="accent6">
                    <a:lumMod val="75000"/>
                  </a:schemeClr>
                </a:solidFill>
              </a:rPr>
              <a:t>Established strong partnership with the Financial </a:t>
            </a:r>
            <a:r>
              <a:rPr lang="en-US" altLang="en-US" dirty="0">
                <a:solidFill>
                  <a:schemeClr val="accent6">
                    <a:lumMod val="75000"/>
                  </a:schemeClr>
                </a:solidFill>
              </a:rPr>
              <a:t>C</a:t>
            </a:r>
            <a:r>
              <a:rPr lang="en-US" altLang="en-US" dirty="0" smtClean="0">
                <a:solidFill>
                  <a:schemeClr val="accent6">
                    <a:lumMod val="75000"/>
                  </a:schemeClr>
                </a:solidFill>
              </a:rPr>
              <a:t>rimes Prosecutor</a:t>
            </a:r>
          </a:p>
          <a:p>
            <a:pPr lvl="1" algn="l" rtl="0" eaLnBrk="1" hangingPunct="1">
              <a:spcBef>
                <a:spcPts val="600"/>
              </a:spcBef>
              <a:spcAft>
                <a:spcPts val="600"/>
              </a:spcAft>
              <a:defRPr/>
            </a:pPr>
            <a:r>
              <a:rPr lang="en-US" altLang="en-US" dirty="0" smtClean="0">
                <a:solidFill>
                  <a:schemeClr val="accent6">
                    <a:lumMod val="75000"/>
                  </a:schemeClr>
                </a:solidFill>
              </a:rPr>
              <a:t>Established bi-lateral ties with many SAI’s in the region</a:t>
            </a:r>
          </a:p>
          <a:p>
            <a:pPr lvl="1" algn="l" rtl="0" eaLnBrk="1" hangingPunct="1">
              <a:spcBef>
                <a:spcPts val="600"/>
              </a:spcBef>
              <a:spcAft>
                <a:spcPts val="600"/>
              </a:spcAft>
              <a:defRPr/>
            </a:pPr>
            <a:endParaRPr lang="en-US" altLang="en-US" dirty="0" smtClean="0">
              <a:solidFill>
                <a:schemeClr val="accent6">
                  <a:lumMod val="75000"/>
                </a:schemeClr>
              </a:solidFill>
            </a:endParaRPr>
          </a:p>
          <a:p>
            <a:pPr lvl="1" algn="l" rtl="0" eaLnBrk="1" hangingPunct="1">
              <a:defRPr/>
            </a:pPr>
            <a:endParaRPr lang="en-US" altLang="en-US" dirty="0" smtClean="0">
              <a:solidFill>
                <a:schemeClr val="accent6">
                  <a:lumMod val="75000"/>
                </a:schemeClr>
              </a:solidFill>
            </a:endParaRPr>
          </a:p>
          <a:p>
            <a:pPr algn="l" rtl="0" eaLnBrk="1" hangingPunct="1">
              <a:defRPr/>
            </a:pPr>
            <a:endParaRPr lang="en-US" altLang="en-US" dirty="0" smtClean="0">
              <a:solidFill>
                <a:schemeClr val="accent6">
                  <a:lumMod val="75000"/>
                </a:schemeClr>
              </a:solidFill>
            </a:endParaRPr>
          </a:p>
        </p:txBody>
      </p:sp>
    </p:spTree>
    <p:extLst>
      <p:ext uri="{BB962C8B-B14F-4D97-AF65-F5344CB8AC3E}">
        <p14:creationId xmlns:p14="http://schemas.microsoft.com/office/powerpoint/2010/main" val="1248531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55576" y="277813"/>
            <a:ext cx="7931224" cy="1143000"/>
          </a:xfrm>
        </p:spPr>
        <p:txBody>
          <a:bodyPr>
            <a:noAutofit/>
          </a:bodyPr>
          <a:lstStyle/>
          <a:p>
            <a:pPr eaLnBrk="1" hangingPunct="1">
              <a:defRPr/>
            </a:pPr>
            <a:r>
              <a:rPr lang="en-US" altLang="en-US" sz="3200" b="1" dirty="0" smtClean="0">
                <a:solidFill>
                  <a:schemeClr val="accent6">
                    <a:lumMod val="75000"/>
                  </a:schemeClr>
                </a:solidFill>
              </a:rPr>
              <a:t>Capacity Building Priorities 2016 - 2018</a:t>
            </a:r>
            <a:endParaRPr lang="ar-SA" altLang="en-US" sz="3200" dirty="0" smtClean="0">
              <a:solidFill>
                <a:schemeClr val="accent6">
                  <a:lumMod val="75000"/>
                </a:schemeClr>
              </a:solidFill>
            </a:endParaRPr>
          </a:p>
        </p:txBody>
      </p:sp>
      <p:sp>
        <p:nvSpPr>
          <p:cNvPr id="5" name="Content Placeholder 2"/>
          <p:cNvSpPr>
            <a:spLocks noGrp="1"/>
          </p:cNvSpPr>
          <p:nvPr>
            <p:ph idx="1"/>
          </p:nvPr>
        </p:nvSpPr>
        <p:spPr>
          <a:xfrm>
            <a:off x="468313" y="1600200"/>
            <a:ext cx="8280400" cy="4708525"/>
          </a:xfrm>
        </p:spPr>
        <p:txBody>
          <a:bodyPr/>
          <a:lstStyle/>
          <a:p>
            <a:pPr lvl="1" algn="l" rtl="0" eaLnBrk="1" hangingPunct="1">
              <a:spcBef>
                <a:spcPts val="600"/>
              </a:spcBef>
              <a:spcAft>
                <a:spcPts val="600"/>
              </a:spcAft>
              <a:defRPr/>
            </a:pPr>
            <a:r>
              <a:rPr lang="en-US" altLang="en-US" dirty="0" smtClean="0">
                <a:solidFill>
                  <a:schemeClr val="accent6">
                    <a:lumMod val="75000"/>
                  </a:schemeClr>
                </a:solidFill>
              </a:rPr>
              <a:t>Full implementation of the new </a:t>
            </a:r>
            <a:r>
              <a:rPr lang="en-US" altLang="en-US" dirty="0">
                <a:solidFill>
                  <a:schemeClr val="accent6">
                    <a:lumMod val="75000"/>
                  </a:schemeClr>
                </a:solidFill>
              </a:rPr>
              <a:t>A</a:t>
            </a:r>
            <a:r>
              <a:rPr lang="en-US" altLang="en-US" dirty="0" smtClean="0">
                <a:solidFill>
                  <a:schemeClr val="accent6">
                    <a:lumMod val="75000"/>
                  </a:schemeClr>
                </a:solidFill>
              </a:rPr>
              <a:t>udit Act</a:t>
            </a:r>
          </a:p>
          <a:p>
            <a:pPr lvl="1" algn="l" rtl="0" eaLnBrk="1" hangingPunct="1">
              <a:spcBef>
                <a:spcPts val="600"/>
              </a:spcBef>
              <a:spcAft>
                <a:spcPts val="600"/>
              </a:spcAft>
              <a:defRPr/>
            </a:pPr>
            <a:r>
              <a:rPr lang="en-US" altLang="en-US" dirty="0" smtClean="0">
                <a:solidFill>
                  <a:schemeClr val="accent6">
                    <a:lumMod val="75000"/>
                  </a:schemeClr>
                </a:solidFill>
              </a:rPr>
              <a:t>Professionalizing NAC’s human resource management function</a:t>
            </a:r>
          </a:p>
          <a:p>
            <a:pPr lvl="1" algn="l" rtl="0" eaLnBrk="1" hangingPunct="1">
              <a:spcBef>
                <a:spcPts val="600"/>
              </a:spcBef>
              <a:spcAft>
                <a:spcPts val="600"/>
              </a:spcAft>
              <a:defRPr/>
            </a:pPr>
            <a:r>
              <a:rPr lang="en-US" altLang="en-US" dirty="0" smtClean="0">
                <a:solidFill>
                  <a:schemeClr val="accent6">
                    <a:lumMod val="75000"/>
                  </a:schemeClr>
                </a:solidFill>
              </a:rPr>
              <a:t>Professionalization communication management</a:t>
            </a:r>
          </a:p>
          <a:p>
            <a:pPr lvl="1" algn="l" rtl="0" eaLnBrk="1" hangingPunct="1">
              <a:spcBef>
                <a:spcPts val="600"/>
              </a:spcBef>
              <a:spcAft>
                <a:spcPts val="600"/>
              </a:spcAft>
              <a:defRPr/>
            </a:pPr>
            <a:r>
              <a:rPr lang="en-US" altLang="en-US" dirty="0" smtClean="0">
                <a:solidFill>
                  <a:schemeClr val="accent6">
                    <a:lumMod val="75000"/>
                  </a:schemeClr>
                </a:solidFill>
              </a:rPr>
              <a:t>Strengthening IT support function (focus on audit automation and knowledge management)</a:t>
            </a:r>
          </a:p>
          <a:p>
            <a:pPr lvl="1" algn="l" rtl="0" eaLnBrk="1" hangingPunct="1">
              <a:spcBef>
                <a:spcPts val="600"/>
              </a:spcBef>
              <a:spcAft>
                <a:spcPts val="600"/>
              </a:spcAft>
              <a:defRPr/>
            </a:pPr>
            <a:r>
              <a:rPr lang="en-US" altLang="en-US" dirty="0" smtClean="0">
                <a:solidFill>
                  <a:schemeClr val="accent6">
                    <a:lumMod val="75000"/>
                  </a:schemeClr>
                </a:solidFill>
              </a:rPr>
              <a:t>Undertaking a SAI/PMF assessment by 2017</a:t>
            </a:r>
          </a:p>
          <a:p>
            <a:pPr lvl="1" algn="l" rtl="0" eaLnBrk="1" hangingPunct="1">
              <a:spcBef>
                <a:spcPts val="600"/>
              </a:spcBef>
              <a:spcAft>
                <a:spcPts val="600"/>
              </a:spcAft>
              <a:defRPr/>
            </a:pPr>
            <a:r>
              <a:rPr lang="en-US" altLang="en-US" dirty="0" smtClean="0">
                <a:solidFill>
                  <a:schemeClr val="accent6">
                    <a:lumMod val="75000"/>
                  </a:schemeClr>
                </a:solidFill>
              </a:rPr>
              <a:t>Turning capacity into capability</a:t>
            </a:r>
          </a:p>
          <a:p>
            <a:pPr lvl="1" algn="l" rtl="0" eaLnBrk="1" hangingPunct="1">
              <a:defRPr/>
            </a:pPr>
            <a:endParaRPr lang="en-US" altLang="en-US" dirty="0" smtClean="0">
              <a:solidFill>
                <a:schemeClr val="accent6">
                  <a:lumMod val="75000"/>
                </a:schemeClr>
              </a:solidFill>
            </a:endParaRPr>
          </a:p>
          <a:p>
            <a:pPr algn="l" rtl="0" eaLnBrk="1" hangingPunct="1">
              <a:defRPr/>
            </a:pPr>
            <a:endParaRPr lang="en-US" altLang="en-US" dirty="0" smtClean="0">
              <a:solidFill>
                <a:schemeClr val="accent6">
                  <a:lumMod val="75000"/>
                </a:schemeClr>
              </a:solidFill>
            </a:endParaRPr>
          </a:p>
        </p:txBody>
      </p:sp>
    </p:spTree>
    <p:extLst>
      <p:ext uri="{BB962C8B-B14F-4D97-AF65-F5344CB8AC3E}">
        <p14:creationId xmlns:p14="http://schemas.microsoft.com/office/powerpoint/2010/main" val="657738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55576" y="277813"/>
            <a:ext cx="7931224" cy="1143000"/>
          </a:xfrm>
        </p:spPr>
        <p:txBody>
          <a:bodyPr>
            <a:noAutofit/>
          </a:bodyPr>
          <a:lstStyle/>
          <a:p>
            <a:pPr eaLnBrk="1" hangingPunct="1">
              <a:defRPr/>
            </a:pPr>
            <a:r>
              <a:rPr lang="en-US" altLang="en-US" sz="3200" b="1" dirty="0" smtClean="0">
                <a:solidFill>
                  <a:schemeClr val="accent6">
                    <a:lumMod val="75000"/>
                  </a:schemeClr>
                </a:solidFill>
              </a:rPr>
              <a:t>Conclusion</a:t>
            </a:r>
            <a:endParaRPr lang="ar-SA" altLang="en-US" sz="3200" dirty="0" smtClean="0">
              <a:solidFill>
                <a:schemeClr val="accent6">
                  <a:lumMod val="75000"/>
                </a:schemeClr>
              </a:solidFill>
            </a:endParaRPr>
          </a:p>
        </p:txBody>
      </p:sp>
      <p:sp>
        <p:nvSpPr>
          <p:cNvPr id="5" name="Content Placeholder 2"/>
          <p:cNvSpPr>
            <a:spLocks noGrp="1"/>
          </p:cNvSpPr>
          <p:nvPr>
            <p:ph idx="1"/>
          </p:nvPr>
        </p:nvSpPr>
        <p:spPr>
          <a:xfrm>
            <a:off x="468313" y="1600200"/>
            <a:ext cx="8280400" cy="4708525"/>
          </a:xfrm>
        </p:spPr>
        <p:txBody>
          <a:bodyPr>
            <a:normAutofit lnSpcReduction="10000"/>
          </a:bodyPr>
          <a:lstStyle/>
          <a:p>
            <a:pPr lvl="1" algn="l" rtl="0" eaLnBrk="1" hangingPunct="1">
              <a:spcBef>
                <a:spcPts val="600"/>
              </a:spcBef>
              <a:spcAft>
                <a:spcPts val="600"/>
              </a:spcAft>
              <a:defRPr/>
            </a:pPr>
            <a:r>
              <a:rPr lang="en-US" altLang="en-US" dirty="0" smtClean="0">
                <a:solidFill>
                  <a:schemeClr val="accent6">
                    <a:lumMod val="75000"/>
                  </a:schemeClr>
                </a:solidFill>
              </a:rPr>
              <a:t>Long journey ahead…</a:t>
            </a:r>
          </a:p>
          <a:p>
            <a:pPr lvl="1" algn="l" rtl="0" eaLnBrk="1" hangingPunct="1">
              <a:spcBef>
                <a:spcPts val="600"/>
              </a:spcBef>
              <a:spcAft>
                <a:spcPts val="600"/>
              </a:spcAft>
              <a:defRPr/>
            </a:pPr>
            <a:r>
              <a:rPr lang="en-US" altLang="en-US" dirty="0" smtClean="0">
                <a:solidFill>
                  <a:schemeClr val="accent6">
                    <a:lumMod val="75000"/>
                  </a:schemeClr>
                </a:solidFill>
              </a:rPr>
              <a:t>Word of thanks to our partners who helped us so far:</a:t>
            </a:r>
          </a:p>
          <a:p>
            <a:pPr lvl="2" algn="l" rtl="0" eaLnBrk="1" hangingPunct="1">
              <a:spcBef>
                <a:spcPts val="600"/>
              </a:spcBef>
              <a:spcAft>
                <a:spcPts val="600"/>
              </a:spcAft>
              <a:defRPr/>
            </a:pPr>
            <a:r>
              <a:rPr lang="en-US" altLang="en-US" dirty="0" smtClean="0">
                <a:solidFill>
                  <a:schemeClr val="accent6">
                    <a:lumMod val="75000"/>
                  </a:schemeClr>
                </a:solidFill>
              </a:rPr>
              <a:t>ARABOSAI</a:t>
            </a:r>
          </a:p>
          <a:p>
            <a:pPr lvl="2" algn="l" rtl="0" eaLnBrk="1" hangingPunct="1">
              <a:spcBef>
                <a:spcPts val="600"/>
              </a:spcBef>
              <a:spcAft>
                <a:spcPts val="600"/>
              </a:spcAft>
              <a:defRPr/>
            </a:pPr>
            <a:r>
              <a:rPr lang="en-US" altLang="en-US" dirty="0" smtClean="0">
                <a:solidFill>
                  <a:schemeClr val="accent6">
                    <a:lumMod val="75000"/>
                  </a:schemeClr>
                </a:solidFill>
              </a:rPr>
              <a:t>AFROSAI</a:t>
            </a:r>
          </a:p>
          <a:p>
            <a:pPr lvl="2" algn="l" rtl="0" eaLnBrk="1" hangingPunct="1">
              <a:spcBef>
                <a:spcPts val="600"/>
              </a:spcBef>
              <a:spcAft>
                <a:spcPts val="600"/>
              </a:spcAft>
              <a:defRPr/>
            </a:pPr>
            <a:r>
              <a:rPr lang="en-US" altLang="en-US" dirty="0" smtClean="0">
                <a:solidFill>
                  <a:schemeClr val="accent6">
                    <a:lumMod val="75000"/>
                  </a:schemeClr>
                </a:solidFill>
              </a:rPr>
              <a:t>AFROSAI-E</a:t>
            </a:r>
          </a:p>
          <a:p>
            <a:pPr lvl="2" algn="l" rtl="0" eaLnBrk="1" hangingPunct="1">
              <a:spcBef>
                <a:spcPts val="600"/>
              </a:spcBef>
              <a:spcAft>
                <a:spcPts val="600"/>
              </a:spcAft>
              <a:defRPr/>
            </a:pPr>
            <a:r>
              <a:rPr lang="en-US" altLang="en-US" dirty="0" smtClean="0">
                <a:solidFill>
                  <a:schemeClr val="accent6">
                    <a:lumMod val="75000"/>
                  </a:schemeClr>
                </a:solidFill>
              </a:rPr>
              <a:t>IDI</a:t>
            </a:r>
          </a:p>
          <a:p>
            <a:pPr lvl="2" algn="l" rtl="0" eaLnBrk="1" hangingPunct="1">
              <a:spcBef>
                <a:spcPts val="600"/>
              </a:spcBef>
              <a:spcAft>
                <a:spcPts val="600"/>
              </a:spcAft>
              <a:defRPr/>
            </a:pPr>
            <a:r>
              <a:rPr lang="en-US" altLang="en-US" dirty="0" smtClean="0">
                <a:solidFill>
                  <a:schemeClr val="accent6">
                    <a:lumMod val="75000"/>
                  </a:schemeClr>
                </a:solidFill>
              </a:rPr>
              <a:t>World Bank</a:t>
            </a:r>
          </a:p>
          <a:p>
            <a:pPr lvl="2" algn="l" rtl="0" eaLnBrk="1" hangingPunct="1">
              <a:spcBef>
                <a:spcPts val="600"/>
              </a:spcBef>
              <a:spcAft>
                <a:spcPts val="600"/>
              </a:spcAft>
              <a:defRPr/>
            </a:pPr>
            <a:r>
              <a:rPr lang="en-US" altLang="en-US" dirty="0" smtClean="0">
                <a:solidFill>
                  <a:schemeClr val="accent6">
                    <a:lumMod val="75000"/>
                  </a:schemeClr>
                </a:solidFill>
              </a:rPr>
              <a:t>UNDP</a:t>
            </a:r>
          </a:p>
          <a:p>
            <a:pPr lvl="1" algn="l" rtl="0" eaLnBrk="1" hangingPunct="1">
              <a:defRPr/>
            </a:pPr>
            <a:endParaRPr lang="en-US" altLang="en-US" dirty="0" smtClean="0">
              <a:solidFill>
                <a:schemeClr val="accent6">
                  <a:lumMod val="75000"/>
                </a:schemeClr>
              </a:solidFill>
            </a:endParaRPr>
          </a:p>
          <a:p>
            <a:pPr algn="l" rtl="0" eaLnBrk="1" hangingPunct="1">
              <a:defRPr/>
            </a:pPr>
            <a:endParaRPr lang="en-US" altLang="en-US" dirty="0" smtClean="0">
              <a:solidFill>
                <a:schemeClr val="accent6">
                  <a:lumMod val="75000"/>
                </a:schemeClr>
              </a:solidFill>
            </a:endParaRPr>
          </a:p>
        </p:txBody>
      </p:sp>
    </p:spTree>
    <p:extLst>
      <p:ext uri="{BB962C8B-B14F-4D97-AF65-F5344CB8AC3E}">
        <p14:creationId xmlns:p14="http://schemas.microsoft.com/office/powerpoint/2010/main" val="4258133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14400" y="277813"/>
            <a:ext cx="7772400" cy="1143000"/>
          </a:xfrm>
        </p:spPr>
        <p:txBody>
          <a:bodyPr/>
          <a:lstStyle/>
          <a:p>
            <a:pPr rtl="0" eaLnBrk="1" hangingPunct="1"/>
            <a:r>
              <a:rPr lang="en-US" altLang="en-US" b="1" dirty="0" smtClean="0">
                <a:solidFill>
                  <a:schemeClr val="accent6">
                    <a:lumMod val="75000"/>
                  </a:schemeClr>
                </a:solidFill>
              </a:rPr>
              <a:t>Contents</a:t>
            </a:r>
            <a:endParaRPr lang="ar-SA" altLang="en-US" b="1" dirty="0" smtClean="0">
              <a:solidFill>
                <a:schemeClr val="accent6">
                  <a:lumMod val="75000"/>
                </a:schemeClr>
              </a:solidFill>
            </a:endParaRPr>
          </a:p>
        </p:txBody>
      </p:sp>
      <p:sp>
        <p:nvSpPr>
          <p:cNvPr id="5" name="Content Placeholder 2"/>
          <p:cNvSpPr>
            <a:spLocks noGrp="1"/>
          </p:cNvSpPr>
          <p:nvPr>
            <p:ph idx="1"/>
          </p:nvPr>
        </p:nvSpPr>
        <p:spPr>
          <a:xfrm>
            <a:off x="914400" y="1600200"/>
            <a:ext cx="7772400" cy="4530725"/>
          </a:xfrm>
        </p:spPr>
        <p:txBody>
          <a:bodyPr>
            <a:normAutofit fontScale="92500" lnSpcReduction="10000"/>
          </a:bodyPr>
          <a:lstStyle/>
          <a:p>
            <a:pPr marL="514350" indent="-514350" algn="l" rtl="0" eaLnBrk="1" hangingPunct="1">
              <a:lnSpc>
                <a:spcPct val="150000"/>
              </a:lnSpc>
              <a:buFont typeface="Times New Roman" pitchFamily="18" charset="0"/>
              <a:buAutoNum type="arabicPeriod"/>
            </a:pPr>
            <a:r>
              <a:rPr lang="en-US" altLang="en-US" dirty="0" smtClean="0">
                <a:solidFill>
                  <a:schemeClr val="accent6">
                    <a:lumMod val="75000"/>
                  </a:schemeClr>
                </a:solidFill>
              </a:rPr>
              <a:t>About the National Audit Chamber</a:t>
            </a:r>
          </a:p>
          <a:p>
            <a:pPr marL="514350" indent="-514350" algn="l" rtl="0" eaLnBrk="1" hangingPunct="1">
              <a:lnSpc>
                <a:spcPct val="150000"/>
              </a:lnSpc>
              <a:buFont typeface="Times New Roman" pitchFamily="18" charset="0"/>
              <a:buAutoNum type="arabicPeriod"/>
            </a:pPr>
            <a:r>
              <a:rPr lang="en-US" altLang="en-US" dirty="0" smtClean="0">
                <a:solidFill>
                  <a:schemeClr val="accent6">
                    <a:lumMod val="75000"/>
                  </a:schemeClr>
                </a:solidFill>
              </a:rPr>
              <a:t>Vision and Mission Statements</a:t>
            </a:r>
          </a:p>
          <a:p>
            <a:pPr marL="514350" indent="-514350" algn="l" rtl="0" eaLnBrk="1" hangingPunct="1">
              <a:lnSpc>
                <a:spcPct val="150000"/>
              </a:lnSpc>
              <a:buFont typeface="Times New Roman" pitchFamily="18" charset="0"/>
              <a:buAutoNum type="arabicPeriod"/>
            </a:pPr>
            <a:r>
              <a:rPr lang="en-US" altLang="en-US" dirty="0" smtClean="0">
                <a:solidFill>
                  <a:schemeClr val="accent6">
                    <a:lumMod val="75000"/>
                  </a:schemeClr>
                </a:solidFill>
              </a:rPr>
              <a:t>Strategic Capacity Building Objectives</a:t>
            </a:r>
          </a:p>
          <a:p>
            <a:pPr marL="514350" indent="-514350" algn="l" rtl="0" eaLnBrk="1" hangingPunct="1">
              <a:lnSpc>
                <a:spcPct val="150000"/>
              </a:lnSpc>
              <a:buFont typeface="Times New Roman" pitchFamily="18" charset="0"/>
              <a:buAutoNum type="arabicPeriod"/>
            </a:pPr>
            <a:r>
              <a:rPr lang="en-US" altLang="en-US" dirty="0" smtClean="0">
                <a:solidFill>
                  <a:schemeClr val="accent6">
                    <a:lumMod val="75000"/>
                  </a:schemeClr>
                </a:solidFill>
              </a:rPr>
              <a:t>Capacity Building Achievements to Date</a:t>
            </a:r>
          </a:p>
          <a:p>
            <a:pPr marL="514350" indent="-514350" algn="l" rtl="0" eaLnBrk="1" hangingPunct="1">
              <a:lnSpc>
                <a:spcPct val="150000"/>
              </a:lnSpc>
              <a:buFont typeface="Times New Roman" pitchFamily="18" charset="0"/>
              <a:buAutoNum type="arabicPeriod"/>
            </a:pPr>
            <a:r>
              <a:rPr lang="en-US" altLang="en-US" dirty="0" smtClean="0">
                <a:solidFill>
                  <a:schemeClr val="accent6">
                    <a:lumMod val="75000"/>
                  </a:schemeClr>
                </a:solidFill>
              </a:rPr>
              <a:t>Capacity Building Priorities for 2016 - 2018</a:t>
            </a:r>
          </a:p>
          <a:p>
            <a:pPr marL="514350" indent="-514350" algn="l" rtl="0" eaLnBrk="1" hangingPunct="1">
              <a:lnSpc>
                <a:spcPct val="150000"/>
              </a:lnSpc>
              <a:buFont typeface="Times New Roman" pitchFamily="18" charset="0"/>
              <a:buAutoNum type="arabicPeriod"/>
            </a:pPr>
            <a:r>
              <a:rPr lang="en-US" altLang="en-US" dirty="0" smtClean="0">
                <a:solidFill>
                  <a:schemeClr val="accent6">
                    <a:lumMod val="75000"/>
                  </a:schemeClr>
                </a:solidFill>
              </a:rPr>
              <a:t>Conclusion</a:t>
            </a:r>
          </a:p>
          <a:p>
            <a:pPr marL="514350" indent="-514350" algn="l" rtl="0" eaLnBrk="1" hangingPunct="1">
              <a:lnSpc>
                <a:spcPct val="150000"/>
              </a:lnSpc>
              <a:buFont typeface="Times New Roman" pitchFamily="18" charset="0"/>
              <a:buAutoNum type="arabicPeriod"/>
            </a:pPr>
            <a:endParaRPr lang="ar-SA" altLang="en-US" dirty="0" smtClean="0">
              <a:solidFill>
                <a:schemeClr val="accent6">
                  <a:lumMod val="75000"/>
                </a:schemeClr>
              </a:solidFill>
            </a:endParaRPr>
          </a:p>
        </p:txBody>
      </p:sp>
    </p:spTree>
    <p:extLst>
      <p:ext uri="{BB962C8B-B14F-4D97-AF65-F5344CB8AC3E}">
        <p14:creationId xmlns:p14="http://schemas.microsoft.com/office/powerpoint/2010/main" val="39545480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55650" y="2708275"/>
            <a:ext cx="7772400" cy="1143000"/>
          </a:xfrm>
        </p:spPr>
        <p:txBody>
          <a:bodyPr/>
          <a:lstStyle/>
          <a:p>
            <a:pPr algn="ctr"/>
            <a:r>
              <a:rPr lang="en-US" sz="5400" dirty="0" smtClean="0">
                <a:solidFill>
                  <a:schemeClr val="accent6">
                    <a:lumMod val="75000"/>
                  </a:schemeClr>
                </a:solidFill>
              </a:rPr>
              <a:t>Thank You…</a:t>
            </a:r>
          </a:p>
        </p:txBody>
      </p:sp>
    </p:spTree>
    <p:extLst>
      <p:ext uri="{BB962C8B-B14F-4D97-AF65-F5344CB8AC3E}">
        <p14:creationId xmlns:p14="http://schemas.microsoft.com/office/powerpoint/2010/main" val="18659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55576" y="277813"/>
            <a:ext cx="7931224" cy="1143000"/>
          </a:xfrm>
        </p:spPr>
        <p:txBody>
          <a:bodyPr/>
          <a:lstStyle/>
          <a:p>
            <a:pPr eaLnBrk="1" hangingPunct="1"/>
            <a:r>
              <a:rPr lang="en-US" altLang="en-US" b="1" dirty="0" smtClean="0">
                <a:solidFill>
                  <a:schemeClr val="accent6">
                    <a:lumMod val="75000"/>
                  </a:schemeClr>
                </a:solidFill>
              </a:rPr>
              <a:t>NAC Key Facts</a:t>
            </a:r>
            <a:endParaRPr lang="ar-SA" altLang="en-US" b="1" dirty="0" smtClean="0">
              <a:solidFill>
                <a:schemeClr val="accent6">
                  <a:lumMod val="75000"/>
                </a:schemeClr>
              </a:solidFill>
            </a:endParaRPr>
          </a:p>
        </p:txBody>
      </p:sp>
      <p:sp>
        <p:nvSpPr>
          <p:cNvPr id="5" name="Content Placeholder 2"/>
          <p:cNvSpPr>
            <a:spLocks noGrp="1"/>
          </p:cNvSpPr>
          <p:nvPr>
            <p:ph idx="1"/>
          </p:nvPr>
        </p:nvSpPr>
        <p:spPr>
          <a:xfrm>
            <a:off x="611188" y="1412875"/>
            <a:ext cx="8075612" cy="5184775"/>
          </a:xfrm>
        </p:spPr>
        <p:txBody>
          <a:bodyPr>
            <a:normAutofit lnSpcReduction="10000"/>
          </a:bodyPr>
          <a:lstStyle/>
          <a:p>
            <a:pPr algn="l" rtl="0" eaLnBrk="1" hangingPunct="1">
              <a:spcBef>
                <a:spcPts val="600"/>
              </a:spcBef>
              <a:spcAft>
                <a:spcPts val="600"/>
              </a:spcAft>
              <a:buFont typeface="Wingdings" pitchFamily="2" charset="2"/>
              <a:buChar char="v"/>
            </a:pPr>
            <a:r>
              <a:rPr lang="en-GB" altLang="en-US" dirty="0" smtClean="0">
                <a:solidFill>
                  <a:schemeClr val="accent6">
                    <a:lumMod val="75000"/>
                  </a:schemeClr>
                </a:solidFill>
              </a:rPr>
              <a:t>Established in 1920 as an audit department under the finance secretary. </a:t>
            </a:r>
            <a:endParaRPr lang="en-US" altLang="en-US" dirty="0" smtClean="0">
              <a:solidFill>
                <a:schemeClr val="accent6">
                  <a:lumMod val="75000"/>
                </a:schemeClr>
              </a:solidFill>
            </a:endParaRPr>
          </a:p>
          <a:p>
            <a:pPr algn="l" rtl="0" eaLnBrk="1" hangingPunct="1">
              <a:spcBef>
                <a:spcPts val="600"/>
              </a:spcBef>
              <a:spcAft>
                <a:spcPts val="600"/>
              </a:spcAft>
              <a:buFont typeface="Wingdings" pitchFamily="2" charset="2"/>
              <a:buChar char="v"/>
            </a:pPr>
            <a:r>
              <a:rPr lang="en-GB" altLang="en-US" dirty="0" smtClean="0">
                <a:solidFill>
                  <a:schemeClr val="accent6">
                    <a:lumMod val="75000"/>
                  </a:schemeClr>
                </a:solidFill>
              </a:rPr>
              <a:t>Became independent in 1933 when the first Audit Act was adopted.</a:t>
            </a:r>
          </a:p>
          <a:p>
            <a:pPr algn="l" rtl="0" eaLnBrk="1" hangingPunct="1">
              <a:spcBef>
                <a:spcPts val="600"/>
              </a:spcBef>
              <a:spcAft>
                <a:spcPts val="600"/>
              </a:spcAft>
              <a:buFont typeface="Wingdings" pitchFamily="2" charset="2"/>
              <a:buChar char="v"/>
            </a:pPr>
            <a:r>
              <a:rPr lang="en-US" altLang="en-US" dirty="0" smtClean="0">
                <a:solidFill>
                  <a:schemeClr val="accent6">
                    <a:lumMod val="75000"/>
                  </a:schemeClr>
                </a:solidFill>
              </a:rPr>
              <a:t>Mandated by the Constitution and the National Audit Act.</a:t>
            </a:r>
          </a:p>
          <a:p>
            <a:pPr algn="l" rtl="0" eaLnBrk="1" hangingPunct="1">
              <a:spcBef>
                <a:spcPts val="600"/>
              </a:spcBef>
              <a:spcAft>
                <a:spcPts val="600"/>
              </a:spcAft>
              <a:buFont typeface="Wingdings" pitchFamily="2" charset="2"/>
              <a:buChar char="v"/>
            </a:pPr>
            <a:r>
              <a:rPr lang="en-US" altLang="en-US" dirty="0" smtClean="0">
                <a:solidFill>
                  <a:schemeClr val="accent6">
                    <a:lumMod val="75000"/>
                  </a:schemeClr>
                </a:solidFill>
              </a:rPr>
              <a:t>Operates from a head office and 18 state offices.</a:t>
            </a:r>
          </a:p>
          <a:p>
            <a:pPr algn="l" rtl="0" eaLnBrk="1" hangingPunct="1">
              <a:spcBef>
                <a:spcPts val="600"/>
              </a:spcBef>
              <a:spcAft>
                <a:spcPts val="600"/>
              </a:spcAft>
              <a:buFont typeface="Wingdings" pitchFamily="2" charset="2"/>
              <a:buChar char="v"/>
            </a:pPr>
            <a:r>
              <a:rPr lang="en-US" altLang="en-US" dirty="0" smtClean="0">
                <a:solidFill>
                  <a:schemeClr val="accent6">
                    <a:lumMod val="75000"/>
                  </a:schemeClr>
                </a:solidFill>
              </a:rPr>
              <a:t>Has a total staff count of 1167 (950 professional and 217 support)</a:t>
            </a:r>
          </a:p>
          <a:p>
            <a:pPr algn="l" rtl="0" eaLnBrk="1" hangingPunct="1">
              <a:spcBef>
                <a:spcPts val="600"/>
              </a:spcBef>
              <a:spcAft>
                <a:spcPts val="600"/>
              </a:spcAft>
            </a:pPr>
            <a:endParaRPr lang="en-GB" altLang="en-US" dirty="0" smtClean="0">
              <a:solidFill>
                <a:schemeClr val="accent6">
                  <a:lumMod val="75000"/>
                </a:schemeClr>
              </a:solidFill>
            </a:endParaRPr>
          </a:p>
          <a:p>
            <a:pPr algn="l" rtl="0" eaLnBrk="1" hangingPunct="1">
              <a:spcBef>
                <a:spcPts val="600"/>
              </a:spcBef>
              <a:spcAft>
                <a:spcPts val="600"/>
              </a:spcAft>
            </a:pPr>
            <a:endParaRPr lang="en-US" altLang="en-US" dirty="0" smtClean="0">
              <a:solidFill>
                <a:schemeClr val="accent6">
                  <a:lumMod val="75000"/>
                </a:schemeClr>
              </a:solidFill>
            </a:endParaRPr>
          </a:p>
        </p:txBody>
      </p:sp>
    </p:spTree>
    <p:extLst>
      <p:ext uri="{BB962C8B-B14F-4D97-AF65-F5344CB8AC3E}">
        <p14:creationId xmlns:p14="http://schemas.microsoft.com/office/powerpoint/2010/main" val="2928185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3568" y="277813"/>
            <a:ext cx="8003232" cy="1143000"/>
          </a:xfrm>
        </p:spPr>
        <p:txBody>
          <a:bodyPr/>
          <a:lstStyle/>
          <a:p>
            <a:pPr eaLnBrk="1" hangingPunct="1"/>
            <a:r>
              <a:rPr lang="en-US" altLang="en-US" b="1" dirty="0" smtClean="0">
                <a:solidFill>
                  <a:schemeClr val="accent6">
                    <a:lumMod val="75000"/>
                  </a:schemeClr>
                </a:solidFill>
              </a:rPr>
              <a:t>NAC Key Facts</a:t>
            </a:r>
            <a:endParaRPr lang="ar-SA" altLang="en-US" b="1" dirty="0" smtClean="0">
              <a:solidFill>
                <a:schemeClr val="accent6">
                  <a:lumMod val="75000"/>
                </a:schemeClr>
              </a:solidFill>
            </a:endParaRPr>
          </a:p>
        </p:txBody>
      </p:sp>
      <p:sp>
        <p:nvSpPr>
          <p:cNvPr id="5" name="Content Placeholder 2"/>
          <p:cNvSpPr>
            <a:spLocks noGrp="1"/>
          </p:cNvSpPr>
          <p:nvPr>
            <p:ph idx="1"/>
          </p:nvPr>
        </p:nvSpPr>
        <p:spPr>
          <a:xfrm>
            <a:off x="611560" y="1628800"/>
            <a:ext cx="8075612" cy="3888333"/>
          </a:xfrm>
        </p:spPr>
        <p:txBody>
          <a:bodyPr>
            <a:normAutofit fontScale="92500"/>
          </a:bodyPr>
          <a:lstStyle/>
          <a:p>
            <a:pPr algn="l" rtl="0" eaLnBrk="1" hangingPunct="1">
              <a:spcBef>
                <a:spcPts val="600"/>
              </a:spcBef>
              <a:spcAft>
                <a:spcPts val="600"/>
              </a:spcAft>
              <a:buFont typeface="Wingdings" pitchFamily="2" charset="2"/>
              <a:buChar char="v"/>
            </a:pPr>
            <a:r>
              <a:rPr lang="en-US" altLang="en-US" dirty="0" smtClean="0">
                <a:solidFill>
                  <a:schemeClr val="accent6">
                    <a:lumMod val="75000"/>
                  </a:schemeClr>
                </a:solidFill>
              </a:rPr>
              <a:t>Audits National, State and Local Governments and public sector companies and corporations</a:t>
            </a:r>
          </a:p>
          <a:p>
            <a:pPr algn="l" rtl="0" eaLnBrk="1" hangingPunct="1">
              <a:spcBef>
                <a:spcPts val="600"/>
              </a:spcBef>
              <a:spcAft>
                <a:spcPts val="600"/>
              </a:spcAft>
              <a:buFont typeface="Wingdings" pitchFamily="2" charset="2"/>
              <a:buChar char="v"/>
            </a:pPr>
            <a:r>
              <a:rPr lang="en-US" altLang="en-US" dirty="0" smtClean="0">
                <a:solidFill>
                  <a:schemeClr val="accent6">
                    <a:lumMod val="75000"/>
                  </a:schemeClr>
                </a:solidFill>
              </a:rPr>
              <a:t>Conducts regularity audit as well as Performance, IT, Forensic and Environmental audits</a:t>
            </a:r>
          </a:p>
          <a:p>
            <a:pPr algn="l" rtl="0" eaLnBrk="1" hangingPunct="1">
              <a:spcBef>
                <a:spcPts val="600"/>
              </a:spcBef>
              <a:spcAft>
                <a:spcPts val="600"/>
              </a:spcAft>
              <a:buFont typeface="Wingdings" pitchFamily="2" charset="2"/>
              <a:buChar char="v"/>
            </a:pPr>
            <a:r>
              <a:rPr lang="en-US" altLang="en-US" dirty="0" smtClean="0">
                <a:solidFill>
                  <a:schemeClr val="accent6">
                    <a:lumMod val="75000"/>
                  </a:schemeClr>
                </a:solidFill>
              </a:rPr>
              <a:t>AG submits reports to parliament and delivers a speech before the house.</a:t>
            </a:r>
          </a:p>
          <a:p>
            <a:pPr algn="l" rtl="0" eaLnBrk="1" hangingPunct="1">
              <a:spcBef>
                <a:spcPts val="600"/>
              </a:spcBef>
              <a:spcAft>
                <a:spcPts val="600"/>
              </a:spcAft>
            </a:pPr>
            <a:endParaRPr lang="en-GB" altLang="en-US" dirty="0" smtClean="0">
              <a:solidFill>
                <a:schemeClr val="accent6">
                  <a:lumMod val="75000"/>
                </a:schemeClr>
              </a:solidFill>
            </a:endParaRPr>
          </a:p>
          <a:p>
            <a:pPr algn="l" rtl="0" eaLnBrk="1" hangingPunct="1">
              <a:spcBef>
                <a:spcPts val="600"/>
              </a:spcBef>
              <a:spcAft>
                <a:spcPts val="600"/>
              </a:spcAft>
            </a:pPr>
            <a:endParaRPr lang="en-US" altLang="en-US" dirty="0" smtClean="0">
              <a:solidFill>
                <a:schemeClr val="accent6">
                  <a:lumMod val="75000"/>
                </a:schemeClr>
              </a:solidFill>
            </a:endParaRPr>
          </a:p>
        </p:txBody>
      </p:sp>
    </p:spTree>
    <p:extLst>
      <p:ext uri="{BB962C8B-B14F-4D97-AF65-F5344CB8AC3E}">
        <p14:creationId xmlns:p14="http://schemas.microsoft.com/office/powerpoint/2010/main" val="1428383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1188" y="836613"/>
            <a:ext cx="7772400" cy="1143000"/>
          </a:xfrm>
        </p:spPr>
        <p:txBody>
          <a:bodyPr/>
          <a:lstStyle/>
          <a:p>
            <a:pPr algn="ctr" eaLnBrk="1" hangingPunct="1"/>
            <a:r>
              <a:rPr lang="en-US" altLang="en-US" b="1" smtClean="0">
                <a:solidFill>
                  <a:schemeClr val="accent6">
                    <a:lumMod val="75000"/>
                  </a:schemeClr>
                </a:solidFill>
              </a:rPr>
              <a:t>NAC Vision</a:t>
            </a:r>
            <a:endParaRPr lang="ar-SA" altLang="en-US" b="1" smtClean="0">
              <a:solidFill>
                <a:schemeClr val="accent6">
                  <a:lumMod val="75000"/>
                </a:schemeClr>
              </a:solidFill>
            </a:endParaRPr>
          </a:p>
        </p:txBody>
      </p:sp>
      <p:sp>
        <p:nvSpPr>
          <p:cNvPr id="5" name="Content Placeholder 2"/>
          <p:cNvSpPr>
            <a:spLocks noGrp="1"/>
          </p:cNvSpPr>
          <p:nvPr>
            <p:ph idx="1"/>
          </p:nvPr>
        </p:nvSpPr>
        <p:spPr>
          <a:xfrm>
            <a:off x="900113" y="2636838"/>
            <a:ext cx="7772400" cy="1684337"/>
          </a:xfrm>
        </p:spPr>
        <p:txBody>
          <a:bodyPr/>
          <a:lstStyle/>
          <a:p>
            <a:pPr marL="0" indent="0" algn="ctr" rtl="0" eaLnBrk="1" hangingPunct="1">
              <a:buFont typeface="Wingdings" pitchFamily="2" charset="2"/>
              <a:buNone/>
            </a:pPr>
            <a:r>
              <a:rPr lang="en-GB" altLang="en-US" b="1" smtClean="0">
                <a:solidFill>
                  <a:schemeClr val="accent6">
                    <a:lumMod val="75000"/>
                  </a:schemeClr>
                </a:solidFill>
              </a:rPr>
              <a:t>"To be effective and efficient in promoting transparency and public accountability".</a:t>
            </a:r>
            <a:endParaRPr lang="en-US" altLang="en-US" b="1" smtClean="0">
              <a:solidFill>
                <a:schemeClr val="accent6">
                  <a:lumMod val="75000"/>
                </a:schemeClr>
              </a:solidFill>
            </a:endParaRPr>
          </a:p>
        </p:txBody>
      </p:sp>
    </p:spTree>
    <p:extLst>
      <p:ext uri="{BB962C8B-B14F-4D97-AF65-F5344CB8AC3E}">
        <p14:creationId xmlns:p14="http://schemas.microsoft.com/office/powerpoint/2010/main" val="2378619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55650" y="404813"/>
            <a:ext cx="7772400" cy="1143000"/>
          </a:xfrm>
        </p:spPr>
        <p:txBody>
          <a:bodyPr/>
          <a:lstStyle/>
          <a:p>
            <a:pPr algn="ctr" eaLnBrk="1" hangingPunct="1"/>
            <a:r>
              <a:rPr lang="en-US" altLang="en-US" b="1" dirty="0" smtClean="0">
                <a:solidFill>
                  <a:schemeClr val="accent6">
                    <a:lumMod val="75000"/>
                  </a:schemeClr>
                </a:solidFill>
              </a:rPr>
              <a:t>NAC Mission</a:t>
            </a:r>
            <a:endParaRPr lang="ar-SA" altLang="en-US" b="1" dirty="0" smtClean="0">
              <a:solidFill>
                <a:schemeClr val="accent6">
                  <a:lumMod val="75000"/>
                </a:schemeClr>
              </a:solidFill>
            </a:endParaRPr>
          </a:p>
        </p:txBody>
      </p:sp>
      <p:sp>
        <p:nvSpPr>
          <p:cNvPr id="5" name="Content Placeholder 2"/>
          <p:cNvSpPr>
            <a:spLocks noGrp="1"/>
          </p:cNvSpPr>
          <p:nvPr>
            <p:ph idx="1"/>
          </p:nvPr>
        </p:nvSpPr>
        <p:spPr>
          <a:xfrm>
            <a:off x="755650" y="1600200"/>
            <a:ext cx="7931150" cy="4530725"/>
          </a:xfrm>
        </p:spPr>
        <p:txBody>
          <a:bodyPr/>
          <a:lstStyle/>
          <a:p>
            <a:pPr marL="0" indent="0" algn="l" rtl="0" eaLnBrk="1" hangingPunct="1">
              <a:buFont typeface="Wingdings" pitchFamily="2" charset="2"/>
              <a:buNone/>
            </a:pPr>
            <a:r>
              <a:rPr lang="en-GB" altLang="en-US" dirty="0" smtClean="0">
                <a:solidFill>
                  <a:schemeClr val="accent6">
                    <a:lumMod val="75000"/>
                  </a:schemeClr>
                </a:solidFill>
              </a:rPr>
              <a:t>"To carry out the audit of the revenues and expenditure of the state and public sector entities in accordance with our constitutional and legal mandate, with professionalism, integrity and independence in order to evaluate financial performance and enable the legislative apparatuses to carry out their duties towards accountability and direction".</a:t>
            </a:r>
            <a:endParaRPr lang="en-US" altLang="en-US" dirty="0" smtClean="0">
              <a:solidFill>
                <a:schemeClr val="accent6">
                  <a:lumMod val="75000"/>
                </a:schemeClr>
              </a:solidFill>
            </a:endParaRPr>
          </a:p>
        </p:txBody>
      </p:sp>
    </p:spTree>
    <p:extLst>
      <p:ext uri="{BB962C8B-B14F-4D97-AF65-F5344CB8AC3E}">
        <p14:creationId xmlns:p14="http://schemas.microsoft.com/office/powerpoint/2010/main" val="1401086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14400" y="277813"/>
            <a:ext cx="7772400" cy="1143000"/>
          </a:xfrm>
        </p:spPr>
        <p:txBody>
          <a:bodyPr>
            <a:noAutofit/>
          </a:bodyPr>
          <a:lstStyle/>
          <a:p>
            <a:pPr eaLnBrk="1" hangingPunct="1">
              <a:defRPr/>
            </a:pPr>
            <a:r>
              <a:rPr lang="en-US" altLang="en-US" sz="3200" b="1" dirty="0" smtClean="0">
                <a:solidFill>
                  <a:schemeClr val="accent6">
                    <a:lumMod val="75000"/>
                  </a:schemeClr>
                </a:solidFill>
              </a:rPr>
              <a:t/>
            </a:r>
            <a:br>
              <a:rPr lang="en-US" altLang="en-US" sz="3200" b="1" dirty="0" smtClean="0">
                <a:solidFill>
                  <a:schemeClr val="accent6">
                    <a:lumMod val="75000"/>
                  </a:schemeClr>
                </a:solidFill>
              </a:rPr>
            </a:br>
            <a:r>
              <a:rPr lang="en-US" altLang="en-US" sz="3200" b="1" dirty="0">
                <a:solidFill>
                  <a:schemeClr val="accent6">
                    <a:lumMod val="75000"/>
                  </a:schemeClr>
                </a:solidFill>
              </a:rPr>
              <a:t>S</a:t>
            </a:r>
            <a:r>
              <a:rPr lang="en-US" altLang="en-US" sz="3200" b="1" dirty="0" smtClean="0">
                <a:solidFill>
                  <a:schemeClr val="accent6">
                    <a:lumMod val="75000"/>
                  </a:schemeClr>
                </a:solidFill>
              </a:rPr>
              <a:t>trategic Capacity Building Objectives</a:t>
            </a:r>
            <a:br>
              <a:rPr lang="en-US" altLang="en-US" sz="3200" b="1" dirty="0" smtClean="0">
                <a:solidFill>
                  <a:schemeClr val="accent6">
                    <a:lumMod val="75000"/>
                  </a:schemeClr>
                </a:solidFill>
              </a:rPr>
            </a:br>
            <a:endParaRPr lang="ar-SA" altLang="en-US" sz="3200" b="1" dirty="0" smtClean="0">
              <a:solidFill>
                <a:schemeClr val="accent6">
                  <a:lumMod val="75000"/>
                </a:schemeClr>
              </a:solidFill>
            </a:endParaRPr>
          </a:p>
        </p:txBody>
      </p:sp>
      <p:sp>
        <p:nvSpPr>
          <p:cNvPr id="5" name="Content Placeholder 2"/>
          <p:cNvSpPr>
            <a:spLocks noGrp="1"/>
          </p:cNvSpPr>
          <p:nvPr>
            <p:ph idx="1"/>
          </p:nvPr>
        </p:nvSpPr>
        <p:spPr>
          <a:xfrm>
            <a:off x="468313" y="1600200"/>
            <a:ext cx="8280400" cy="4530725"/>
          </a:xfrm>
        </p:spPr>
        <p:txBody>
          <a:bodyPr>
            <a:normAutofit fontScale="92500"/>
          </a:bodyPr>
          <a:lstStyle/>
          <a:p>
            <a:pPr marL="457200" indent="-457200" algn="l" rtl="0" eaLnBrk="1" hangingPunct="1">
              <a:buFont typeface="Times New Roman" pitchFamily="18" charset="0"/>
              <a:buAutoNum type="arabicPeriod"/>
            </a:pPr>
            <a:r>
              <a:rPr lang="en-GB" altLang="en-US" dirty="0" smtClean="0">
                <a:solidFill>
                  <a:schemeClr val="accent6">
                    <a:lumMod val="75000"/>
                  </a:schemeClr>
                </a:solidFill>
              </a:rPr>
              <a:t>Improve on the quality and impact of audit work to promote increased accountability, probity and transparency in the management of public funds</a:t>
            </a:r>
            <a:r>
              <a:rPr lang="en-US" altLang="en-US" dirty="0" smtClean="0">
                <a:solidFill>
                  <a:schemeClr val="accent6">
                    <a:lumMod val="75000"/>
                  </a:schemeClr>
                </a:solidFill>
              </a:rPr>
              <a:t>.</a:t>
            </a:r>
          </a:p>
          <a:p>
            <a:pPr marL="457200" indent="-457200" algn="l" rtl="0" eaLnBrk="1" hangingPunct="1">
              <a:buFont typeface="Times New Roman" pitchFamily="18" charset="0"/>
              <a:buAutoNum type="arabicPeriod"/>
            </a:pPr>
            <a:r>
              <a:rPr lang="en-GB" altLang="en-US" dirty="0" smtClean="0">
                <a:solidFill>
                  <a:schemeClr val="accent6">
                    <a:lumMod val="75000"/>
                  </a:schemeClr>
                </a:solidFill>
              </a:rPr>
              <a:t>Attain higher institutional performance. </a:t>
            </a:r>
            <a:endParaRPr lang="en-US" altLang="en-US" dirty="0" smtClean="0">
              <a:solidFill>
                <a:schemeClr val="accent6">
                  <a:lumMod val="75000"/>
                </a:schemeClr>
              </a:solidFill>
            </a:endParaRPr>
          </a:p>
          <a:p>
            <a:pPr marL="457200" indent="-457200" algn="l" rtl="0" eaLnBrk="1" hangingPunct="1">
              <a:buFont typeface="Times New Roman" pitchFamily="18" charset="0"/>
              <a:buAutoNum type="arabicPeriod"/>
            </a:pPr>
            <a:r>
              <a:rPr lang="en-GB" altLang="en-US" dirty="0" smtClean="0">
                <a:solidFill>
                  <a:schemeClr val="accent6">
                    <a:lumMod val="75000"/>
                  </a:schemeClr>
                </a:solidFill>
              </a:rPr>
              <a:t>Enhance, strengthen and sustain the NAC independence.</a:t>
            </a:r>
            <a:endParaRPr lang="en-US" altLang="en-US" dirty="0" smtClean="0">
              <a:solidFill>
                <a:schemeClr val="accent6">
                  <a:lumMod val="75000"/>
                </a:schemeClr>
              </a:solidFill>
            </a:endParaRPr>
          </a:p>
          <a:p>
            <a:pPr marL="457200" indent="-457200" algn="l" rtl="0" eaLnBrk="1" hangingPunct="1">
              <a:buFont typeface="Times New Roman" pitchFamily="18" charset="0"/>
              <a:buAutoNum type="arabicPeriod"/>
            </a:pPr>
            <a:r>
              <a:rPr lang="en-GB" altLang="en-US" dirty="0" smtClean="0">
                <a:solidFill>
                  <a:schemeClr val="accent6">
                    <a:lumMod val="75000"/>
                  </a:schemeClr>
                </a:solidFill>
              </a:rPr>
              <a:t>Improve internal and external communication to raise the profile of the NAC with staff and key stakeholders</a:t>
            </a:r>
            <a:endParaRPr lang="en-US" altLang="en-US" dirty="0" smtClean="0">
              <a:solidFill>
                <a:schemeClr val="accent6">
                  <a:lumMod val="75000"/>
                </a:schemeClr>
              </a:solidFill>
            </a:endParaRPr>
          </a:p>
        </p:txBody>
      </p:sp>
    </p:spTree>
    <p:extLst>
      <p:ext uri="{BB962C8B-B14F-4D97-AF65-F5344CB8AC3E}">
        <p14:creationId xmlns:p14="http://schemas.microsoft.com/office/powerpoint/2010/main" val="779507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4213" y="2420938"/>
            <a:ext cx="7772400" cy="1143000"/>
          </a:xfrm>
        </p:spPr>
        <p:txBody>
          <a:bodyPr/>
          <a:lstStyle/>
          <a:p>
            <a:pPr algn="ctr" eaLnBrk="1" hangingPunct="1"/>
            <a:r>
              <a:rPr lang="en-US" altLang="en-US" b="1" dirty="0" smtClean="0">
                <a:solidFill>
                  <a:schemeClr val="accent6">
                    <a:lumMod val="75000"/>
                  </a:schemeClr>
                </a:solidFill>
              </a:rPr>
              <a:t>Capacity Building Achievements</a:t>
            </a:r>
            <a:endParaRPr lang="ar-SA" altLang="en-US" b="1" dirty="0" smtClean="0">
              <a:solidFill>
                <a:schemeClr val="accent6">
                  <a:lumMod val="75000"/>
                </a:schemeClr>
              </a:solidFill>
            </a:endParaRPr>
          </a:p>
        </p:txBody>
      </p:sp>
    </p:spTree>
    <p:extLst>
      <p:ext uri="{BB962C8B-B14F-4D97-AF65-F5344CB8AC3E}">
        <p14:creationId xmlns:p14="http://schemas.microsoft.com/office/powerpoint/2010/main" val="482877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9750" y="260350"/>
            <a:ext cx="8208963" cy="1216025"/>
          </a:xfrm>
        </p:spPr>
        <p:txBody>
          <a:bodyPr/>
          <a:lstStyle/>
          <a:p>
            <a:pPr eaLnBrk="1" hangingPunct="1"/>
            <a:r>
              <a:rPr lang="en-US" altLang="en-US" sz="3200" b="1" dirty="0" smtClean="0">
                <a:solidFill>
                  <a:schemeClr val="accent6">
                    <a:lumMod val="75000"/>
                  </a:schemeClr>
                </a:solidFill>
              </a:rPr>
              <a:t>Strategic Objective (1): Improve </a:t>
            </a:r>
            <a:r>
              <a:rPr lang="en-GB" altLang="en-US" sz="3200" b="1" dirty="0" smtClean="0">
                <a:solidFill>
                  <a:schemeClr val="accent6">
                    <a:lumMod val="75000"/>
                  </a:schemeClr>
                </a:solidFill>
              </a:rPr>
              <a:t>quality and impact of audit work</a:t>
            </a:r>
            <a:endParaRPr lang="ar-SA" altLang="en-US" sz="3200" b="1" dirty="0" smtClean="0">
              <a:solidFill>
                <a:schemeClr val="accent6">
                  <a:lumMod val="75000"/>
                </a:schemeClr>
              </a:solidFill>
            </a:endParaRPr>
          </a:p>
        </p:txBody>
      </p:sp>
      <p:sp>
        <p:nvSpPr>
          <p:cNvPr id="5" name="Content Placeholder 2"/>
          <p:cNvSpPr>
            <a:spLocks noGrp="1"/>
          </p:cNvSpPr>
          <p:nvPr>
            <p:ph idx="1"/>
          </p:nvPr>
        </p:nvSpPr>
        <p:spPr>
          <a:xfrm>
            <a:off x="468313" y="1600200"/>
            <a:ext cx="8280400" cy="4708525"/>
          </a:xfrm>
        </p:spPr>
        <p:txBody>
          <a:bodyPr/>
          <a:lstStyle/>
          <a:p>
            <a:pPr algn="l" rtl="0" eaLnBrk="1" hangingPunct="1">
              <a:buFont typeface="Wingdings" pitchFamily="2" charset="2"/>
              <a:buChar char="v"/>
            </a:pPr>
            <a:r>
              <a:rPr lang="en-US" altLang="en-US" b="1" i="1" dirty="0" smtClean="0">
                <a:solidFill>
                  <a:schemeClr val="accent6">
                    <a:lumMod val="75000"/>
                  </a:schemeClr>
                </a:solidFill>
              </a:rPr>
              <a:t>Quality Assurance (QA)</a:t>
            </a:r>
          </a:p>
          <a:p>
            <a:pPr lvl="1" algn="l" rtl="0" eaLnBrk="1" hangingPunct="1"/>
            <a:r>
              <a:rPr lang="en-US" altLang="en-US" b="1" dirty="0" smtClean="0">
                <a:solidFill>
                  <a:schemeClr val="accent6">
                    <a:lumMod val="75000"/>
                  </a:schemeClr>
                </a:solidFill>
              </a:rPr>
              <a:t>Established a Quality Assurance Unit in 2012</a:t>
            </a:r>
          </a:p>
          <a:p>
            <a:pPr lvl="1" algn="l" rtl="0" eaLnBrk="1" hangingPunct="1"/>
            <a:r>
              <a:rPr lang="en-US" altLang="en-US" b="1" dirty="0" smtClean="0">
                <a:solidFill>
                  <a:schemeClr val="accent6">
                    <a:lumMod val="75000"/>
                  </a:schemeClr>
                </a:solidFill>
              </a:rPr>
              <a:t>Trained four senior staff members as QA Trainers as part of ARABOSAI QA Rollout Program</a:t>
            </a:r>
          </a:p>
          <a:p>
            <a:pPr lvl="1" algn="l" rtl="0" eaLnBrk="1" hangingPunct="1"/>
            <a:r>
              <a:rPr lang="en-US" altLang="en-US" b="1" dirty="0" smtClean="0">
                <a:solidFill>
                  <a:schemeClr val="accent6">
                    <a:lumMod val="75000"/>
                  </a:schemeClr>
                </a:solidFill>
              </a:rPr>
              <a:t>Delivered QA awareness training to 360 staff members – ongoing</a:t>
            </a:r>
          </a:p>
          <a:p>
            <a:pPr lvl="1" algn="l" rtl="0" eaLnBrk="1" hangingPunct="1"/>
            <a:r>
              <a:rPr lang="en-US" altLang="en-US" b="1" dirty="0" smtClean="0">
                <a:solidFill>
                  <a:schemeClr val="accent6">
                    <a:lumMod val="75000"/>
                  </a:schemeClr>
                </a:solidFill>
              </a:rPr>
              <a:t> Undergone an external Quality Assurance Review by AFROSAI-E in 2014 ( Focus: institutional level and regularity audit)</a:t>
            </a:r>
          </a:p>
          <a:p>
            <a:pPr lvl="1" algn="l" rtl="0" eaLnBrk="1" hangingPunct="1"/>
            <a:endParaRPr lang="en-US" altLang="en-US" b="1" dirty="0" smtClean="0">
              <a:solidFill>
                <a:schemeClr val="accent6">
                  <a:lumMod val="75000"/>
                </a:schemeClr>
              </a:solidFill>
            </a:endParaRPr>
          </a:p>
          <a:p>
            <a:pPr lvl="1" algn="l" rtl="0" eaLnBrk="1" hangingPunct="1"/>
            <a:endParaRPr lang="en-US" altLang="en-US" b="1" dirty="0" smtClean="0">
              <a:solidFill>
                <a:schemeClr val="accent6">
                  <a:lumMod val="75000"/>
                </a:schemeClr>
              </a:solidFill>
            </a:endParaRPr>
          </a:p>
          <a:p>
            <a:pPr algn="l" rtl="0" eaLnBrk="1" hangingPunct="1"/>
            <a:endParaRPr lang="en-US" altLang="en-US" b="1" dirty="0" smtClean="0">
              <a:solidFill>
                <a:schemeClr val="accent6">
                  <a:lumMod val="75000"/>
                </a:schemeClr>
              </a:solidFill>
            </a:endParaRPr>
          </a:p>
        </p:txBody>
      </p:sp>
    </p:spTree>
    <p:extLst>
      <p:ext uri="{BB962C8B-B14F-4D97-AF65-F5344CB8AC3E}">
        <p14:creationId xmlns:p14="http://schemas.microsoft.com/office/powerpoint/2010/main" val="2919250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891</Words>
  <Application>Microsoft Office PowerPoint</Application>
  <PresentationFormat>On-screen Show (4:3)</PresentationFormat>
  <Paragraphs>120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Republic of the Sudan The National Audit Chamber (NAC)</vt:lpstr>
      <vt:lpstr>Contents</vt:lpstr>
      <vt:lpstr>NAC Key Facts</vt:lpstr>
      <vt:lpstr>NAC Key Facts</vt:lpstr>
      <vt:lpstr>NAC Vision</vt:lpstr>
      <vt:lpstr>NAC Mission</vt:lpstr>
      <vt:lpstr> Strategic Capacity Building Objectives </vt:lpstr>
      <vt:lpstr>Capacity Building Achievements</vt:lpstr>
      <vt:lpstr>Strategic Objective (1): Improve quality and impact of audit work</vt:lpstr>
      <vt:lpstr>Strategic Objective (1): Improve quality and impact of audit work</vt:lpstr>
      <vt:lpstr>Strategic Objective (2): Attain higher institutional performance</vt:lpstr>
      <vt:lpstr>Strategic Objective (2): Attain higher institutional performance</vt:lpstr>
      <vt:lpstr>Strategic Objective (2): Attain higher institutional performance</vt:lpstr>
      <vt:lpstr>Strategic Objective (2): Attain higher institutional performance</vt:lpstr>
      <vt:lpstr>Strategic Objective (2): Attain higher institutional performance</vt:lpstr>
      <vt:lpstr> Strategic Objective (3): Enhance, strengthen and sustain NAC’s independence </vt:lpstr>
      <vt:lpstr>Strategic Objective (4): Improve internal and external communication</vt:lpstr>
      <vt:lpstr>Capacity Building Priorities 2016 - 2018</vt:lpstr>
      <vt:lpstr>Conclusion</vt:lpstr>
      <vt:lpstr>Thank You…</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Republic of the Sudan The National Audit Chamber (NAC)</dc:title>
  <dc:creator>Audit-548</dc:creator>
  <cp:lastModifiedBy>JacobusB</cp:lastModifiedBy>
  <cp:revision>5</cp:revision>
  <dcterms:created xsi:type="dcterms:W3CDTF">2015-09-08T10:18:04Z</dcterms:created>
  <dcterms:modified xsi:type="dcterms:W3CDTF">2015-09-09T13:57:59Z</dcterms:modified>
</cp:coreProperties>
</file>