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2017-11-05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866770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2017-11-05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33731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2017-11-05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54824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2017-11-05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68486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2017-11-05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630483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2017-11-05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847705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2017-11-05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783833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2017-11-05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0811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2017-11-05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34837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2017-11-05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86828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2017-11-05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6769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6D9B0-0757-49B0-A094-2F3A7D9C5164}" type="datetimeFigureOut">
              <a:rPr lang="en-ZA" smtClean="0"/>
              <a:pPr/>
              <a:t>2017-11-05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2D5AC-C296-4D7A-BDD4-23FB67D2E637}" type="slidenum">
              <a:rPr lang="en-ZA" smtClean="0"/>
              <a:pPr/>
              <a:t>‹N°›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55879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en-ZA" sz="3600" b="1" dirty="0" smtClean="0"/>
              <a:t>Priorities of </a:t>
            </a:r>
            <a:r>
              <a:rPr lang="en-ZA" sz="3600" b="1" dirty="0" smtClean="0"/>
              <a:t>AFROSAI</a:t>
            </a:r>
            <a:r>
              <a:rPr lang="en-ZA" sz="3600" b="1" dirty="0" smtClean="0"/>
              <a:t/>
            </a:r>
            <a:br>
              <a:rPr lang="en-ZA" sz="3600" b="1" dirty="0" smtClean="0"/>
            </a:br>
            <a:r>
              <a:rPr lang="en-ZA" sz="3600" b="1" dirty="0" smtClean="0"/>
              <a:t>in supporting the development of capacity</a:t>
            </a:r>
            <a:br>
              <a:rPr lang="en-ZA" sz="3600" b="1" dirty="0" smtClean="0"/>
            </a:br>
            <a:r>
              <a:rPr lang="en-ZA" sz="3600" b="1" dirty="0" smtClean="0"/>
              <a:t>of member SAIs</a:t>
            </a:r>
            <a:endParaRPr lang="en-ZA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ZA" sz="2800" dirty="0" smtClean="0">
                <a:solidFill>
                  <a:schemeClr val="tx2">
                    <a:lumMod val="75000"/>
                  </a:schemeClr>
                </a:solidFill>
              </a:rPr>
              <a:t>Regional Forum for Capacity Development Graz, Austria, 5 November 2017</a:t>
            </a:r>
            <a:endParaRPr lang="en-ZA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077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638944"/>
          </a:xfr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AFROSAI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en-ZA" sz="3600" dirty="0">
                <a:solidFill>
                  <a:schemeClr val="tx2">
                    <a:lumMod val="50000"/>
                  </a:schemeClr>
                </a:solidFill>
              </a:rPr>
              <a:t>C</a:t>
            </a:r>
            <a:r>
              <a:rPr lang="en-ZA" sz="3600" dirty="0" smtClean="0">
                <a:solidFill>
                  <a:schemeClr val="tx2">
                    <a:lumMod val="50000"/>
                  </a:schemeClr>
                </a:solidFill>
              </a:rPr>
              <a:t>apacity development priorities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ZA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Implementation of ISSAI by SAIs and execution of SAI PMF evaluations in various contexts </a:t>
            </a:r>
            <a:endParaRPr lang="en-ZA" dirty="0" smtClean="0">
              <a:solidFill>
                <a:schemeClr val="tx2">
                  <a:lumMod val="50000"/>
                </a:schemeClr>
              </a:solidFill>
              <a:latin typeface="Calibri Light" panose="020F0302020204030204" pitchFamily="34" charset="0"/>
            </a:endParaRP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ZA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SDGs and Agenda 2063 of the African Union 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ZA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Illicit Financial Flows auditing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ZA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Professionalization </a:t>
            </a:r>
            <a:r>
              <a:rPr lang="en-ZA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 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ZA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Independence of SAIs  </a:t>
            </a:r>
            <a:endParaRPr lang="en-ZA" dirty="0">
              <a:solidFill>
                <a:schemeClr val="tx2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436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638944"/>
          </a:xfr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AFROSAI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05264"/>
          </a:xfr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en-ZA" dirty="0" smtClean="0">
                <a:solidFill>
                  <a:schemeClr val="tx2">
                    <a:lumMod val="50000"/>
                  </a:schemeClr>
                </a:solidFill>
              </a:rPr>
              <a:t>Key risks and mitigating measures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ZA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Insufficient tools and information to identify and address weaknesses in ISSAIs implementation: SAI PMF trainers program</a:t>
            </a:r>
            <a:endParaRPr lang="en-ZA" dirty="0" smtClean="0">
              <a:solidFill>
                <a:schemeClr val="tx2">
                  <a:lumMod val="50000"/>
                </a:schemeClr>
              </a:solidFill>
              <a:latin typeface="Calibri Light" panose="020F0302020204030204" pitchFamily="34" charset="0"/>
            </a:endParaRP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ZA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Two many uncoordinated initiatives on SDGs in the region : need for better focus </a:t>
            </a:r>
            <a:endParaRPr lang="en-ZA" dirty="0" smtClean="0">
              <a:solidFill>
                <a:schemeClr val="tx2">
                  <a:lumMod val="50000"/>
                </a:schemeClr>
              </a:solidFill>
              <a:latin typeface="Calibri Light" panose="020F0302020204030204" pitchFamily="34" charset="0"/>
            </a:endParaRP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ZA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SAIs in very difficult States  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ZA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Clear approach and tools in dealing with SAI independence issues in our region </a:t>
            </a:r>
            <a:endParaRPr lang="en-ZA" dirty="0">
              <a:solidFill>
                <a:schemeClr val="tx2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99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638944"/>
          </a:xfr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AFROSAI 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en-ZA" sz="3600" dirty="0" smtClean="0">
                <a:solidFill>
                  <a:schemeClr val="tx2">
                    <a:lumMod val="50000"/>
                  </a:schemeClr>
                </a:solidFill>
              </a:rPr>
              <a:t>Key support needs of the region</a:t>
            </a:r>
          </a:p>
          <a:p>
            <a:pPr marL="541338" indent="-541338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ZA" sz="28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Technical support: developing/ adapting approaches, methods and guidance in the specific contexts of our SAIs</a:t>
            </a:r>
          </a:p>
          <a:p>
            <a:pPr marL="541338" indent="-541338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ZA" sz="28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Training of a </a:t>
            </a:r>
            <a:r>
              <a:rPr lang="en-ZA" sz="28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critical number of </a:t>
            </a:r>
            <a:r>
              <a:rPr lang="en-ZA" sz="28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staffs on auditing and as well as soft skills and leadership to impact the implementation of ISSAI </a:t>
            </a:r>
          </a:p>
          <a:p>
            <a:pPr marL="541338" indent="-541338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ZA" sz="28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N</a:t>
            </a:r>
            <a:r>
              <a:rPr lang="en-ZA" sz="28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ew expertise relating to emerging issues  </a:t>
            </a:r>
            <a:endParaRPr lang="en-ZA" sz="2800" dirty="0" smtClean="0">
              <a:solidFill>
                <a:schemeClr val="tx2">
                  <a:lumMod val="50000"/>
                </a:schemeClr>
              </a:solidFill>
              <a:latin typeface="Calibri Light" panose="020F0302020204030204" pitchFamily="34" charset="0"/>
            </a:endParaRPr>
          </a:p>
          <a:p>
            <a:pPr marL="541338" indent="-541338">
              <a:spcBef>
                <a:spcPts val="1800"/>
              </a:spcBef>
              <a:buFont typeface="Wingdings" panose="05000000000000000000" pitchFamily="2" charset="2"/>
              <a:buChar char="q"/>
            </a:pPr>
            <a:endParaRPr lang="en-ZA" dirty="0" smtClean="0">
              <a:solidFill>
                <a:schemeClr val="tx2">
                  <a:lumMod val="50000"/>
                </a:schemeClr>
              </a:solidFill>
              <a:latin typeface="Calibri Light" panose="020F0302020204030204" pitchFamily="34" charset="0"/>
            </a:endParaRP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</a:pPr>
            <a:endParaRPr lang="en-ZA" dirty="0">
              <a:solidFill>
                <a:schemeClr val="tx2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014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2547</TotalTime>
  <Words>158</Words>
  <Application>Microsoft Office PowerPoint</Application>
  <PresentationFormat>Affichage à l'écran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Office Theme</vt:lpstr>
      <vt:lpstr>Priorities of AFROSAI in supporting the development of capacity of member SAIs</vt:lpstr>
      <vt:lpstr>AFROSAI</vt:lpstr>
      <vt:lpstr>AFROSAI</vt:lpstr>
      <vt:lpstr>AFROSAI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Cobus Botes</dc:creator>
  <cp:lastModifiedBy>BEKEMEN FR</cp:lastModifiedBy>
  <cp:revision>18</cp:revision>
  <dcterms:created xsi:type="dcterms:W3CDTF">2017-10-08T16:02:08Z</dcterms:created>
  <dcterms:modified xsi:type="dcterms:W3CDTF">2017-11-05T09:53:40Z</dcterms:modified>
</cp:coreProperties>
</file>