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224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667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373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482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848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3048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477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8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0811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83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682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6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D9B0-0757-49B0-A094-2F3A7D9C5164}" type="datetimeFigureOut">
              <a:rPr lang="en-ZA" smtClean="0"/>
              <a:pPr/>
              <a:t>2017/10/26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58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Priorities of (ARABOSAI) </a:t>
            </a:r>
            <a:br>
              <a:rPr lang="en-ZA" sz="3600" dirty="0" smtClean="0"/>
            </a:br>
            <a:r>
              <a:rPr lang="en-ZA" sz="3600" dirty="0" smtClean="0"/>
              <a:t>in supporting the development of capacity</a:t>
            </a:r>
            <a:br>
              <a:rPr lang="en-ZA" sz="3600" dirty="0" smtClean="0"/>
            </a:br>
            <a:r>
              <a:rPr lang="en-ZA" sz="3600" dirty="0" smtClean="0"/>
              <a:t>of member SAIs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Regional Forum for Capacity Development Graz, Austria, 5 November 2017</a:t>
            </a:r>
            <a:endParaRPr lang="en-Z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 3" descr="C:\Users\bureau\Desktop\شعار جديد\image-0-02-05-fe377c53f9452c5de4b92815e2c9081882185be9fa0d90345722a1ccdb26d4c7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913" y="286765"/>
            <a:ext cx="12287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07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ARABOSAI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apacity development priorities</a:t>
            </a:r>
          </a:p>
          <a:p>
            <a:pPr marL="0" indent="0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en-US" b="1" dirty="0" smtClean="0">
                <a:ea typeface="Calibri"/>
                <a:cs typeface="Arial"/>
              </a:rPr>
              <a:t>Enhance SAI’s ownership regarding independence requirements ; </a:t>
            </a:r>
          </a:p>
          <a:p>
            <a:pPr marL="0" indent="0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en-US" b="1" dirty="0" smtClean="0">
                <a:ea typeface="Calibri"/>
                <a:cs typeface="Arial"/>
              </a:rPr>
              <a:t>Enhance ability of SAI’s to respond to expectations resulting from SDG ‘s agenda; </a:t>
            </a:r>
          </a:p>
          <a:p>
            <a:pPr marL="0" indent="0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en-US" b="1" dirty="0" smtClean="0">
                <a:ea typeface="Calibri"/>
                <a:cs typeface="Arial"/>
              </a:rPr>
              <a:t>Provide support to SAI’s to achieve further progress in utilization of manuals and guidance materials by ARABOSAI members  </a:t>
            </a:r>
          </a:p>
          <a:p>
            <a:pPr marL="0" indent="0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100" b="1" dirty="0" smtClean="0">
                <a:ea typeface="Calibri"/>
                <a:cs typeface="Arial"/>
              </a:rPr>
              <a:t>Strengthen ownership of professionalization requirements by SAI’s </a:t>
            </a:r>
            <a:r>
              <a:rPr lang="en-US" b="1" dirty="0" smtClean="0">
                <a:ea typeface="Calibri"/>
                <a:cs typeface="Arial"/>
              </a:rPr>
              <a:t> </a:t>
            </a:r>
            <a:r>
              <a:rPr lang="en-US" dirty="0" smtClean="0">
                <a:ea typeface="Calibri"/>
                <a:cs typeface="Arial"/>
              </a:rPr>
              <a:t> </a:t>
            </a:r>
            <a:endParaRPr lang="fr-FR" dirty="0" smtClean="0">
              <a:ea typeface="Calibri"/>
              <a:cs typeface="Arial"/>
            </a:endParaRPr>
          </a:p>
          <a:p>
            <a:pPr marL="0" indent="0">
              <a:spcBef>
                <a:spcPts val="1800"/>
              </a:spcBef>
              <a:buNone/>
            </a:pPr>
            <a:endParaRPr lang="fr-FR" dirty="0" smtClean="0">
              <a:ea typeface="Calibri"/>
              <a:cs typeface="Arial"/>
            </a:endParaRPr>
          </a:p>
          <a:p>
            <a:pPr marL="0" indent="0">
              <a:spcBef>
                <a:spcPts val="1800"/>
              </a:spcBef>
              <a:buNone/>
            </a:pPr>
            <a:endParaRPr lang="en-ZA" dirty="0" smtClean="0">
              <a:solidFill>
                <a:srgbClr val="C00000"/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3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ARABOSAI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5264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</a:rPr>
              <a:t>Key risks and mitigating measures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b="1" dirty="0" smtClean="0"/>
              <a:t> </a:t>
            </a:r>
            <a:endParaRPr lang="en-ZA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14414" y="1571612"/>
          <a:ext cx="6643734" cy="4901183"/>
        </p:xfrm>
        <a:graphic>
          <a:graphicData uri="http://schemas.openxmlformats.org/drawingml/2006/table">
            <a:tbl>
              <a:tblPr/>
              <a:tblGrid>
                <a:gridCol w="3321867"/>
                <a:gridCol w="3321867"/>
              </a:tblGrid>
              <a:tr h="336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Risks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92" marR="48092" marT="24046" marB="2404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>
                          <a:latin typeface="Calibri"/>
                          <a:ea typeface="Calibri"/>
                          <a:cs typeface="Arial"/>
                        </a:rPr>
                        <a:t>mitigating measures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92" marR="48092" marT="24046" marB="2404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Insufficient SAI’s ownership regarding independence requirements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69" marR="36069" marT="40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Conduct peer reviews regarding members independence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Co-ordinate with INTOSAI structures to provide ARABOSAI’s members with assistance related to supporting the independence 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Encourage ARABOSAI members to undertake periodic peer reviews that provide vital external validations of an SAI’s quality assurance processes;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69" marR="36069" marT="40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11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Insufficient ability of ARABOSAI members to respond to expectations resulting from SDG ‘s agenda 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69" marR="36069" marT="40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Incorporate SDGs into regional perspective through the organs of ARABOSAI such as the capacity building and environmental auditing working groups,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Distributing lessons learnt and other material regarding SDG implementation;   </a:t>
                      </a:r>
                      <a:endParaRPr lang="fr-FR" sz="13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Undertake and/or facilitate peer reviews including issues relating to performance audit of SDG’s considerations;  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Conduct collaborative audits   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69" marR="36069" marT="40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9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ARABOSAI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5264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</a:rPr>
              <a:t>Key risks and mitigating measures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b="1" dirty="0" smtClean="0"/>
              <a:t> </a:t>
            </a:r>
            <a:endParaRPr lang="en-ZA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24000" y="1428735"/>
          <a:ext cx="6096000" cy="511265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14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Insufficient utilization of manuals and guidance materials by ARABOSAI members 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Identify capacity building needs  and co-ordinate capacity building interventions;   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Foster knowledge-sharing amongst SAI’s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Arial"/>
                        </a:rPr>
                        <a:t>Co-ordinate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SAI assessments (SAI PMF, peer reviews…etc)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Quality reviews, country training and support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211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Lack of ownership of professionalization requirements by SAI’s 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Provide professionalization support: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Facilitate/support/co-ordinate implementation of international standards for supreme audit institutions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Facilitate possible joint education, certification and/or qualification options </a:t>
                      </a:r>
                      <a:endParaRPr lang="en-US" sz="13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smtClean="0">
                          <a:latin typeface="Calibri"/>
                          <a:ea typeface="Calibri"/>
                          <a:cs typeface="Arial"/>
                        </a:rPr>
                        <a:t>Develop capacity </a:t>
                      </a:r>
                      <a:r>
                        <a:rPr lang="en-US" sz="1300" dirty="0" smtClean="0">
                          <a:latin typeface="Calibri"/>
                          <a:ea typeface="Calibri"/>
                          <a:cs typeface="Arial"/>
                        </a:rPr>
                        <a:t>for technical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support to increase the ability to handle technical queries and interpret ISSAI requirements in the context of </a:t>
                      </a:r>
                      <a:r>
                        <a:rPr lang="en-US" sz="1300">
                          <a:latin typeface="Calibri"/>
                          <a:ea typeface="Calibri"/>
                          <a:cs typeface="Arial"/>
                        </a:rPr>
                        <a:t>audit </a:t>
                      </a:r>
                      <a:r>
                        <a:rPr lang="en-US" sz="1300" smtClean="0">
                          <a:latin typeface="Calibri"/>
                          <a:ea typeface="Calibri"/>
                          <a:cs typeface="Arial"/>
                        </a:rPr>
                        <a:t>environment.  </a:t>
                      </a:r>
                      <a:endParaRPr lang="fr-FR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9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ARABOSAI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Key support needs of the region</a:t>
            </a:r>
          </a:p>
          <a:p>
            <a:pPr marL="0" indent="0" algn="ctr">
              <a:spcBef>
                <a:spcPts val="1800"/>
              </a:spcBef>
              <a:buNone/>
            </a:pPr>
            <a:endParaRPr lang="en-ZA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600" dirty="0" smtClean="0"/>
              <a:t>Supplementary funds raised through the INTOSAI-donors Secretariat </a:t>
            </a:r>
            <a:endParaRPr lang="fr-FR" sz="3600" dirty="0" smtClean="0"/>
          </a:p>
          <a:p>
            <a:r>
              <a:rPr lang="en-GB" sz="3600" dirty="0" smtClean="0"/>
              <a:t>Technical Support from IDI in using e-learning in order to reduce cost for external facilities </a:t>
            </a:r>
          </a:p>
          <a:p>
            <a:r>
              <a:rPr lang="en-GB" sz="3600" dirty="0" smtClean="0"/>
              <a:t>Support from SAI’s to hire regional experts as trainers and facilitators</a:t>
            </a:r>
            <a:endParaRPr lang="fr-FR" sz="3600" dirty="0" smtClean="0"/>
          </a:p>
          <a:p>
            <a:pPr lvl="0"/>
            <a:r>
              <a:rPr lang="en-GB" sz="3600" dirty="0" smtClean="0"/>
              <a:t>Support from the INTOSAI structures to perform regular review of the ARABOSAI General Secretariat's capacity; </a:t>
            </a:r>
            <a:endParaRPr lang="fr-FR" sz="3600" dirty="0" smtClean="0"/>
          </a:p>
          <a:p>
            <a:pPr lvl="0"/>
            <a:r>
              <a:rPr lang="en-GB" sz="3600" dirty="0" smtClean="0"/>
              <a:t>Exchange experiences with similar regions organizations ( AFROSAI-E)</a:t>
            </a:r>
            <a:endParaRPr lang="fr-FR" sz="3600" dirty="0" smtClean="0"/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sz="2800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356</Words>
  <Application>Microsoft Office PowerPoint</Application>
  <PresentationFormat>Affichage à l'écran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Priorities of (ARABOSAI)  in supporting the development of capacity of member SAIs</vt:lpstr>
      <vt:lpstr>ARABOSAI</vt:lpstr>
      <vt:lpstr>ARABOSAI</vt:lpstr>
      <vt:lpstr>ARABOSAI</vt:lpstr>
      <vt:lpstr>ARABOSAI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Cobus Botes</dc:creator>
  <cp:lastModifiedBy>user</cp:lastModifiedBy>
  <cp:revision>22</cp:revision>
  <dcterms:created xsi:type="dcterms:W3CDTF">2017-10-08T16:02:08Z</dcterms:created>
  <dcterms:modified xsi:type="dcterms:W3CDTF">2017-10-26T09:40:12Z</dcterms:modified>
</cp:coreProperties>
</file>