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2" r:id="rId2"/>
    <p:sldId id="285" r:id="rId3"/>
    <p:sldId id="275" r:id="rId4"/>
    <p:sldId id="284" r:id="rId5"/>
    <p:sldId id="261" r:id="rId6"/>
    <p:sldId id="276" r:id="rId7"/>
    <p:sldId id="277" r:id="rId8"/>
    <p:sldId id="278" r:id="rId9"/>
    <p:sldId id="280" r:id="rId10"/>
    <p:sldId id="286" r:id="rId11"/>
    <p:sldId id="287" r:id="rId12"/>
    <p:sldId id="279" r:id="rId13"/>
    <p:sldId id="283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ia Regina Caldas Ferreira Pinto" initials="SRCFP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092" autoAdjust="0"/>
    <p:restoredTop sz="92869" autoAdjust="0"/>
  </p:normalViewPr>
  <p:slideViewPr>
    <p:cSldViewPr>
      <p:cViewPr varScale="1">
        <p:scale>
          <a:sx n="118" d="100"/>
          <a:sy n="118" d="100"/>
        </p:scale>
        <p:origin x="1029" y="6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16"/>
    </p:cViewPr>
  </p:sorterViewPr>
  <p:notesViewPr>
    <p:cSldViewPr>
      <p:cViewPr>
        <p:scale>
          <a:sx n="88" d="100"/>
          <a:sy n="88" d="100"/>
        </p:scale>
        <p:origin x="-1188" y="199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9BB8D-A9D2-4974-8E44-5BE2B0E59303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0984-0B6D-4641-A841-AFF3A4AB5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21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CC461-80D4-48B2-BB01-49E2640C4FA1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DEC5B-6BFB-420B-AD09-1FD137E5C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2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DEC5B-6BFB-420B-AD09-1FD137E5C3A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396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DEC5B-6BFB-420B-AD09-1FD137E5C3A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20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3E69-4FD1-4840-91FC-BAAB7D73FC3F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648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DEC5B-6BFB-420B-AD09-1FD137E5C3A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79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DEC5B-6BFB-420B-AD09-1FD137E5C3A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7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DEC5B-6BFB-420B-AD09-1FD137E5C3A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43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3E69-4FD1-4840-91FC-BAAB7D73FC3F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673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19200"/>
            <a:ext cx="4464050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DEC5B-6BFB-420B-AD09-1FD137E5C3A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11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DEC5B-6BFB-420B-AD09-1FD137E5C3A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279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70CC-06EE-4DF8-BF10-358DFBD4357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40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70CC-06EE-4DF8-BF10-358DFBD4357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1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70CC-06EE-4DF8-BF10-358DFBD435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53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DEC5B-6BFB-420B-AD09-1FD137E5C3A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7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00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2700000">
            <a:off x="626361" y="626361"/>
            <a:ext cx="3024336" cy="30243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10372" y="5954267"/>
            <a:ext cx="8333629" cy="7810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2700000">
            <a:off x="523988" y="6068650"/>
            <a:ext cx="552292" cy="552292"/>
          </a:xfrm>
          <a:prstGeom prst="rect">
            <a:avLst/>
          </a:prstGeom>
          <a:solidFill>
            <a:srgbClr val="168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41622" y="6155081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28674" y="5095031"/>
            <a:ext cx="7515327" cy="7810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2700000">
            <a:off x="1370503" y="5209414"/>
            <a:ext cx="552292" cy="552292"/>
          </a:xfrm>
          <a:prstGeom prst="rect">
            <a:avLst/>
          </a:prstGeom>
          <a:solidFill>
            <a:srgbClr val="168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588137" y="5301208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46654" y="4235795"/>
            <a:ext cx="6697347" cy="7810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2196219" y="4350178"/>
            <a:ext cx="552292" cy="552292"/>
            <a:chOff x="2188264" y="4523773"/>
            <a:chExt cx="552292" cy="552292"/>
          </a:xfrm>
        </p:grpSpPr>
        <p:sp>
          <p:nvSpPr>
            <p:cNvPr id="23" name="Rectangle 22"/>
            <p:cNvSpPr/>
            <p:nvPr/>
          </p:nvSpPr>
          <p:spPr>
            <a:xfrm rot="2700000">
              <a:off x="2188264" y="4523773"/>
              <a:ext cx="552292" cy="552292"/>
            </a:xfrm>
            <a:prstGeom prst="rect">
              <a:avLst/>
            </a:prstGeom>
            <a:solidFill>
              <a:srgbClr val="168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05898" y="4610204"/>
              <a:ext cx="1170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319842" y="3359567"/>
            <a:ext cx="5824159" cy="79805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2700000">
            <a:off x="3061671" y="3473950"/>
            <a:ext cx="552292" cy="552292"/>
          </a:xfrm>
          <a:prstGeom prst="rect">
            <a:avLst/>
          </a:prstGeom>
          <a:solidFill>
            <a:srgbClr val="168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279305" y="3560381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03634" y="2500331"/>
            <a:ext cx="4940367" cy="7810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 rot="2700000">
            <a:off x="3945463" y="2614714"/>
            <a:ext cx="552292" cy="552292"/>
          </a:xfrm>
          <a:prstGeom prst="rect">
            <a:avLst/>
          </a:prstGeom>
          <a:solidFill>
            <a:srgbClr val="168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163097" y="2701145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52180" y="1641095"/>
            <a:ext cx="4091821" cy="7810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 rot="2700000">
            <a:off x="4794009" y="1755478"/>
            <a:ext cx="552292" cy="552292"/>
          </a:xfrm>
          <a:prstGeom prst="rect">
            <a:avLst/>
          </a:prstGeom>
          <a:solidFill>
            <a:srgbClr val="168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011643" y="1841909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78920" y="781859"/>
            <a:ext cx="3165082" cy="7810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 rot="2700000">
            <a:off x="5702775" y="896243"/>
            <a:ext cx="552292" cy="552292"/>
          </a:xfrm>
          <a:prstGeom prst="rect">
            <a:avLst/>
          </a:prstGeom>
          <a:solidFill>
            <a:srgbClr val="168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920409" y="982674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303" y="1562919"/>
            <a:ext cx="3313112" cy="115133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will go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67840" y="5984756"/>
            <a:ext cx="7876162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Step 1</a:t>
            </a:r>
            <a:endParaRPr lang="en-GB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107897" y="5125519"/>
            <a:ext cx="7036105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Step 2</a:t>
            </a:r>
            <a:endParaRPr lang="en-GB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15817" y="4266284"/>
            <a:ext cx="6228186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Step 3</a:t>
            </a:r>
            <a:endParaRPr lang="en-GB" dirty="0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31079" y="3398552"/>
            <a:ext cx="5312923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Step 4</a:t>
            </a:r>
            <a:endParaRPr lang="en-GB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22957" y="2530820"/>
            <a:ext cx="4521045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Step 5</a:t>
            </a:r>
            <a:endParaRPr lang="en-GB" dirty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460685" y="1671583"/>
            <a:ext cx="3683317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Step 6</a:t>
            </a:r>
            <a:endParaRPr lang="en-GB" dirty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387065" y="812348"/>
            <a:ext cx="2756935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Step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27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2700000">
            <a:off x="6200920" y="4066033"/>
            <a:ext cx="2302156" cy="2302156"/>
          </a:xfrm>
          <a:prstGeom prst="rect">
            <a:avLst/>
          </a:prstGeom>
          <a:solidFill>
            <a:srgbClr val="12657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 rot="2700000">
            <a:off x="3420923" y="4066033"/>
            <a:ext cx="2302156" cy="2302156"/>
          </a:xfrm>
          <a:prstGeom prst="rect">
            <a:avLst/>
          </a:prstGeom>
          <a:solidFill>
            <a:srgbClr val="16808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2700000">
            <a:off x="608476" y="4066033"/>
            <a:ext cx="2302156" cy="2302156"/>
          </a:xfrm>
          <a:prstGeom prst="rect">
            <a:avLst/>
          </a:prstGeom>
          <a:solidFill>
            <a:srgbClr val="198F9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rot="2700000">
            <a:off x="1605428" y="626360"/>
            <a:ext cx="3024336" cy="3024336"/>
          </a:xfrm>
          <a:prstGeom prst="rect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4519073" y="626360"/>
            <a:ext cx="3024336" cy="3024336"/>
          </a:xfrm>
          <a:prstGeom prst="rect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 rot="2700000">
            <a:off x="3059832" y="626360"/>
            <a:ext cx="3024336" cy="30243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013310"/>
            <a:ext cx="2087562" cy="40760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2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5773" y="5013310"/>
            <a:ext cx="2087562" cy="40760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372200" y="5013310"/>
            <a:ext cx="2087562" cy="40760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3</a:t>
            </a:r>
            <a:endParaRPr lang="en-GB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915816" y="1562861"/>
            <a:ext cx="3313112" cy="115133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will go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08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47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14474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195736" y="3060583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Thank</a:t>
            </a:r>
            <a:r>
              <a:rPr lang="en-GB" sz="40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you!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68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92251-BB8D-4A82-8723-9F6E1F830A75}" type="datetimeFigureOut">
              <a:rPr lang="da-DK" smtClean="0"/>
              <a:pPr/>
              <a:t>17-09-2017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42AEAB-3CE0-4577-BFDE-9D89FF867A6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597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13" y="2348880"/>
            <a:ext cx="6911975" cy="2232645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will go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059113" y="6237313"/>
            <a:ext cx="3025775" cy="620688"/>
          </a:xfrm>
        </p:spPr>
        <p:txBody>
          <a:bodyPr/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Date, Location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2555875" y="5085184"/>
            <a:ext cx="4032250" cy="936204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will go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8552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ex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rot="2700000">
            <a:off x="626360" y="634298"/>
            <a:ext cx="3024336" cy="30243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 rot="2700000">
            <a:off x="1510254" y="3833256"/>
            <a:ext cx="1256548" cy="12565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 rot="2700000">
            <a:off x="1736227" y="4978037"/>
            <a:ext cx="804604" cy="804604"/>
          </a:xfrm>
          <a:prstGeom prst="rect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973" y="1570799"/>
            <a:ext cx="3313112" cy="115133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will go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2124397"/>
            <a:ext cx="4392613" cy="800547"/>
          </a:xfrm>
          <a:prstGeom prst="rect">
            <a:avLst/>
          </a:prstGeom>
        </p:spPr>
        <p:txBody>
          <a:bodyPr/>
          <a:lstStyle>
            <a:lvl1pPr marL="432000" indent="-34290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>
              <a:spcBef>
                <a:spcPts val="0"/>
              </a:spcBef>
              <a:defRPr sz="2000"/>
            </a:lvl2pPr>
            <a:lvl3pPr marL="0">
              <a:spcBef>
                <a:spcPts val="0"/>
              </a:spcBef>
              <a:defRPr sz="1800"/>
            </a:lvl3pPr>
            <a:lvl4pPr marL="0">
              <a:spcBef>
                <a:spcPts val="0"/>
              </a:spcBef>
              <a:defRPr sz="1400"/>
            </a:lvl4pPr>
            <a:lvl5pPr marL="0">
              <a:spcBef>
                <a:spcPts val="0"/>
              </a:spcBef>
              <a:defRPr sz="1000"/>
            </a:lvl5pPr>
          </a:lstStyle>
          <a:p>
            <a:pPr marL="89100" indent="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Aliquam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pulvinar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lacus a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volutpat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efficitur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2996952"/>
            <a:ext cx="4392613" cy="800547"/>
          </a:xfrm>
          <a:prstGeom prst="rect">
            <a:avLst/>
          </a:prstGeom>
        </p:spPr>
        <p:txBody>
          <a:bodyPr/>
          <a:lstStyle>
            <a:lvl1pPr marL="432000" indent="-34290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>
              <a:spcBef>
                <a:spcPts val="0"/>
              </a:spcBef>
              <a:defRPr sz="2000"/>
            </a:lvl2pPr>
            <a:lvl3pPr marL="0">
              <a:spcBef>
                <a:spcPts val="0"/>
              </a:spcBef>
              <a:defRPr sz="1800"/>
            </a:lvl3pPr>
            <a:lvl4pPr marL="0">
              <a:spcBef>
                <a:spcPts val="0"/>
              </a:spcBef>
              <a:defRPr sz="1400"/>
            </a:lvl4pPr>
            <a:lvl5pPr marL="0">
              <a:spcBef>
                <a:spcPts val="0"/>
              </a:spcBef>
              <a:defRPr sz="1000"/>
            </a:lvl5pPr>
          </a:lstStyle>
          <a:p>
            <a:pPr marL="89100" indent="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Aliquam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pulvinar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lacus a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volutpat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efficitur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884721"/>
            <a:ext cx="4392613" cy="800547"/>
          </a:xfrm>
          <a:prstGeom prst="rect">
            <a:avLst/>
          </a:prstGeom>
        </p:spPr>
        <p:txBody>
          <a:bodyPr/>
          <a:lstStyle>
            <a:lvl1pPr marL="432000" indent="-34290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>
              <a:spcBef>
                <a:spcPts val="0"/>
              </a:spcBef>
              <a:defRPr sz="2000"/>
            </a:lvl2pPr>
            <a:lvl3pPr marL="0">
              <a:spcBef>
                <a:spcPts val="0"/>
              </a:spcBef>
              <a:defRPr sz="1800"/>
            </a:lvl3pPr>
            <a:lvl4pPr marL="0">
              <a:spcBef>
                <a:spcPts val="0"/>
              </a:spcBef>
              <a:defRPr sz="1400"/>
            </a:lvl4pPr>
            <a:lvl5pPr marL="0">
              <a:spcBef>
                <a:spcPts val="0"/>
              </a:spcBef>
              <a:defRPr sz="1000"/>
            </a:lvl5pPr>
          </a:lstStyle>
          <a:p>
            <a:pPr marL="89100" indent="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Aliquam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pulvinar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lacus a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volutpat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efficitur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4785442"/>
            <a:ext cx="4392613" cy="800547"/>
          </a:xfrm>
          <a:prstGeom prst="rect">
            <a:avLst/>
          </a:prstGeom>
        </p:spPr>
        <p:txBody>
          <a:bodyPr/>
          <a:lstStyle>
            <a:lvl1pPr marL="432000" indent="-34290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>
              <a:spcBef>
                <a:spcPts val="0"/>
              </a:spcBef>
              <a:defRPr sz="2000"/>
            </a:lvl2pPr>
            <a:lvl3pPr marL="0">
              <a:spcBef>
                <a:spcPts val="0"/>
              </a:spcBef>
              <a:defRPr sz="1800"/>
            </a:lvl3pPr>
            <a:lvl4pPr marL="0">
              <a:spcBef>
                <a:spcPts val="0"/>
              </a:spcBef>
              <a:defRPr sz="1400"/>
            </a:lvl4pPr>
            <a:lvl5pPr marL="0">
              <a:spcBef>
                <a:spcPts val="0"/>
              </a:spcBef>
              <a:defRPr sz="1000"/>
            </a:lvl5pPr>
          </a:lstStyle>
          <a:p>
            <a:pPr marL="89100" indent="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Aliquam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pulvinar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lacus a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volutpat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efficitur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2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5661248"/>
            <a:ext cx="4392613" cy="800547"/>
          </a:xfrm>
          <a:prstGeom prst="rect">
            <a:avLst/>
          </a:prstGeom>
        </p:spPr>
        <p:txBody>
          <a:bodyPr/>
          <a:lstStyle>
            <a:lvl1pPr marL="432000" indent="-34290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>
              <a:spcBef>
                <a:spcPts val="0"/>
              </a:spcBef>
              <a:defRPr sz="2000"/>
            </a:lvl2pPr>
            <a:lvl3pPr marL="0">
              <a:spcBef>
                <a:spcPts val="0"/>
              </a:spcBef>
              <a:defRPr sz="1800"/>
            </a:lvl3pPr>
            <a:lvl4pPr marL="0">
              <a:spcBef>
                <a:spcPts val="0"/>
              </a:spcBef>
              <a:defRPr sz="1400"/>
            </a:lvl4pPr>
            <a:lvl5pPr marL="0">
              <a:spcBef>
                <a:spcPts val="0"/>
              </a:spcBef>
              <a:defRPr sz="1000"/>
            </a:lvl5pPr>
          </a:lstStyle>
          <a:p>
            <a:pPr marL="89100" indent="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Aliquam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pulvinar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lacus a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volutpat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efficitur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124744"/>
            <a:ext cx="4464050" cy="648072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Here you can put some text with bullets: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64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2700000">
            <a:off x="3536210" y="424325"/>
            <a:ext cx="2071581" cy="2071581"/>
          </a:xfrm>
          <a:prstGeom prst="rect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 rot="2700000">
            <a:off x="398107" y="3742316"/>
            <a:ext cx="1922235" cy="1922235"/>
          </a:xfrm>
          <a:prstGeom prst="rect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 rot="2700000">
            <a:off x="6823658" y="3742316"/>
            <a:ext cx="1922235" cy="1922235"/>
          </a:xfrm>
          <a:prstGeom prst="rect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 rot="2700000">
            <a:off x="3059832" y="3191265"/>
            <a:ext cx="3024336" cy="30243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28219" y="1256314"/>
            <a:ext cx="2087562" cy="40760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2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99632"/>
            <a:ext cx="2087562" cy="40760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804248" y="4499632"/>
            <a:ext cx="2087562" cy="40760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3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915444" y="4127766"/>
            <a:ext cx="3313112" cy="115133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will go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74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4277057" y="908720"/>
            <a:ext cx="4866943" cy="5040560"/>
            <a:chOff x="4277057" y="980728"/>
            <a:chExt cx="4866943" cy="5400600"/>
          </a:xfrm>
        </p:grpSpPr>
        <p:sp>
          <p:nvSpPr>
            <p:cNvPr id="23" name="Rectangle 22"/>
            <p:cNvSpPr/>
            <p:nvPr/>
          </p:nvSpPr>
          <p:spPr>
            <a:xfrm>
              <a:off x="4277057" y="980728"/>
              <a:ext cx="4866943" cy="93610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77057" y="3068960"/>
              <a:ext cx="4866943" cy="10801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77057" y="5341180"/>
              <a:ext cx="4866943" cy="10401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-3457" y="-2250"/>
            <a:ext cx="4283968" cy="6860250"/>
          </a:xfrm>
          <a:prstGeom prst="rect">
            <a:avLst/>
          </a:prstGeom>
          <a:solidFill>
            <a:srgbClr val="1A9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2138528" y="4277056"/>
            <a:ext cx="0" cy="25809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 rot="2700000">
            <a:off x="626360" y="634297"/>
            <a:ext cx="3024336" cy="30243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973" y="1570799"/>
            <a:ext cx="3313112" cy="115133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will go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00563" y="1124744"/>
            <a:ext cx="4464050" cy="4320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Text 1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563" y="2060848"/>
            <a:ext cx="4464050" cy="4320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Text 2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563" y="3145769"/>
            <a:ext cx="4464050" cy="4320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Text 3</a:t>
            </a:r>
            <a:endParaRPr lang="en-GB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00563" y="4221088"/>
            <a:ext cx="4464050" cy="4320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Text 4</a:t>
            </a:r>
            <a:endParaRPr lang="en-GB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00563" y="5247853"/>
            <a:ext cx="4464050" cy="4320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Text 5</a:t>
            </a:r>
            <a:endParaRPr lang="en-GB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00563" y="6165304"/>
            <a:ext cx="4464050" cy="4320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Text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82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710528" y="3421450"/>
            <a:ext cx="24334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3421450"/>
            <a:ext cx="24334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0" y="0"/>
            <a:ext cx="0" cy="12944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0" y="5563561"/>
            <a:ext cx="0" cy="12944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 userDrawn="1"/>
        </p:nvSpPr>
        <p:spPr>
          <a:xfrm>
            <a:off x="1043608" y="3210126"/>
            <a:ext cx="360040" cy="211324"/>
          </a:xfrm>
          <a:prstGeom prst="triangle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4497662" y="593906"/>
            <a:ext cx="360000" cy="211324"/>
          </a:xfrm>
          <a:prstGeom prst="triangle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/>
          <p:cNvSpPr/>
          <p:nvPr userDrawn="1"/>
        </p:nvSpPr>
        <p:spPr>
          <a:xfrm rot="10800000">
            <a:off x="7695030" y="3421450"/>
            <a:ext cx="360000" cy="211324"/>
          </a:xfrm>
          <a:prstGeom prst="triangle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 userDrawn="1"/>
        </p:nvSpPr>
        <p:spPr>
          <a:xfrm rot="16200000">
            <a:off x="4286783" y="6047686"/>
            <a:ext cx="360000" cy="211324"/>
          </a:xfrm>
          <a:prstGeom prst="triangle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2700000">
            <a:off x="3059832" y="1920800"/>
            <a:ext cx="3024336" cy="30243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ontent Placeholder 2"/>
          <p:cNvSpPr txBox="1">
            <a:spLocks/>
          </p:cNvSpPr>
          <p:nvPr userDrawn="1"/>
        </p:nvSpPr>
        <p:spPr>
          <a:xfrm>
            <a:off x="4355976" y="4316268"/>
            <a:ext cx="4572001" cy="984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"/>
            </a:pPr>
            <a:endParaRPr lang="en-GB" sz="20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6794" y="764704"/>
            <a:ext cx="3311525" cy="1727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5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sit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amet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consectetur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adipiscing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elit</a:t>
            </a:r>
            <a:endParaRPr lang="en-GB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80112" y="764704"/>
            <a:ext cx="3311525" cy="1727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sit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amet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consectetur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adipiscing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elit</a:t>
            </a:r>
            <a:endParaRPr lang="en-GB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6794" y="4699961"/>
            <a:ext cx="3311525" cy="1727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sit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amet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consectetur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adipiscing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elit</a:t>
            </a:r>
            <a:endParaRPr lang="en-GB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80112" y="4699961"/>
            <a:ext cx="3311525" cy="1727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sit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amet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consectetur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adipiscing</a:t>
            </a:r>
            <a:r>
              <a:rPr lang="en-GB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elit</a:t>
            </a:r>
            <a:endParaRPr lang="en-GB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915889" y="2857301"/>
            <a:ext cx="3313112" cy="115133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will go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90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700000">
            <a:off x="2042671" y="2368712"/>
            <a:ext cx="2128511" cy="2128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rot="2700000">
            <a:off x="5469761" y="1920800"/>
            <a:ext cx="3024336" cy="3024336"/>
          </a:xfrm>
          <a:prstGeom prst="rect">
            <a:avLst/>
          </a:prstGeom>
          <a:solidFill>
            <a:srgbClr val="1A9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hevron 5"/>
          <p:cNvSpPr/>
          <p:nvPr userDrawn="1"/>
        </p:nvSpPr>
        <p:spPr>
          <a:xfrm rot="10800000">
            <a:off x="4993045" y="3124351"/>
            <a:ext cx="308616" cy="617232"/>
          </a:xfrm>
          <a:custGeom>
            <a:avLst/>
            <a:gdLst>
              <a:gd name="connsiteX0" fmla="*/ 0 w 683568"/>
              <a:gd name="connsiteY0" fmla="*/ 0 h 617232"/>
              <a:gd name="connsiteX1" fmla="*/ 374952 w 683568"/>
              <a:gd name="connsiteY1" fmla="*/ 0 h 617232"/>
              <a:gd name="connsiteX2" fmla="*/ 683568 w 683568"/>
              <a:gd name="connsiteY2" fmla="*/ 308616 h 617232"/>
              <a:gd name="connsiteX3" fmla="*/ 374952 w 683568"/>
              <a:gd name="connsiteY3" fmla="*/ 617232 h 617232"/>
              <a:gd name="connsiteX4" fmla="*/ 0 w 683568"/>
              <a:gd name="connsiteY4" fmla="*/ 617232 h 617232"/>
              <a:gd name="connsiteX5" fmla="*/ 308616 w 683568"/>
              <a:gd name="connsiteY5" fmla="*/ 308616 h 617232"/>
              <a:gd name="connsiteX6" fmla="*/ 0 w 683568"/>
              <a:gd name="connsiteY6" fmla="*/ 0 h 617232"/>
              <a:gd name="connsiteX0" fmla="*/ 0 w 683568"/>
              <a:gd name="connsiteY0" fmla="*/ 0 h 617232"/>
              <a:gd name="connsiteX1" fmla="*/ 374952 w 683568"/>
              <a:gd name="connsiteY1" fmla="*/ 0 h 617232"/>
              <a:gd name="connsiteX2" fmla="*/ 683568 w 683568"/>
              <a:gd name="connsiteY2" fmla="*/ 308616 h 617232"/>
              <a:gd name="connsiteX3" fmla="*/ 374952 w 683568"/>
              <a:gd name="connsiteY3" fmla="*/ 617232 h 617232"/>
              <a:gd name="connsiteX4" fmla="*/ 0 w 683568"/>
              <a:gd name="connsiteY4" fmla="*/ 617232 h 617232"/>
              <a:gd name="connsiteX5" fmla="*/ 0 w 683568"/>
              <a:gd name="connsiteY5" fmla="*/ 0 h 617232"/>
              <a:gd name="connsiteX0" fmla="*/ 0 w 683568"/>
              <a:gd name="connsiteY0" fmla="*/ 617232 h 617232"/>
              <a:gd name="connsiteX1" fmla="*/ 374952 w 683568"/>
              <a:gd name="connsiteY1" fmla="*/ 0 h 617232"/>
              <a:gd name="connsiteX2" fmla="*/ 683568 w 683568"/>
              <a:gd name="connsiteY2" fmla="*/ 308616 h 617232"/>
              <a:gd name="connsiteX3" fmla="*/ 374952 w 683568"/>
              <a:gd name="connsiteY3" fmla="*/ 617232 h 617232"/>
              <a:gd name="connsiteX4" fmla="*/ 0 w 683568"/>
              <a:gd name="connsiteY4" fmla="*/ 617232 h 617232"/>
              <a:gd name="connsiteX0" fmla="*/ 0 w 308616"/>
              <a:gd name="connsiteY0" fmla="*/ 617232 h 617232"/>
              <a:gd name="connsiteX1" fmla="*/ 0 w 308616"/>
              <a:gd name="connsiteY1" fmla="*/ 0 h 617232"/>
              <a:gd name="connsiteX2" fmla="*/ 308616 w 308616"/>
              <a:gd name="connsiteY2" fmla="*/ 308616 h 617232"/>
              <a:gd name="connsiteX3" fmla="*/ 0 w 308616"/>
              <a:gd name="connsiteY3" fmla="*/ 617232 h 61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616" h="617232">
                <a:moveTo>
                  <a:pt x="0" y="617232"/>
                </a:moveTo>
                <a:lnTo>
                  <a:pt x="0" y="0"/>
                </a:lnTo>
                <a:lnTo>
                  <a:pt x="308616" y="308616"/>
                </a:lnTo>
                <a:lnTo>
                  <a:pt x="0" y="6172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700000">
            <a:off x="440661" y="610404"/>
            <a:ext cx="2128511" cy="2128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2700000">
            <a:off x="440829" y="4127022"/>
            <a:ext cx="2128511" cy="2128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 rot="2700000">
            <a:off x="3644681" y="610405"/>
            <a:ext cx="2128511" cy="2128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 rot="2700000">
            <a:off x="3644679" y="4127022"/>
            <a:ext cx="2128511" cy="2128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25373" y="2924944"/>
            <a:ext cx="3313112" cy="115133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will go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077913"/>
            <a:ext cx="2154237" cy="1343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sit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amet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consectetur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adipiscing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elit</a:t>
            </a:r>
            <a:endParaRPr lang="en-GB" sz="18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1817" y="1077913"/>
            <a:ext cx="2154237" cy="1343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sit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amet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consectetur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adipiscing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elit</a:t>
            </a:r>
            <a:endParaRPr lang="en-GB" sz="18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519764"/>
            <a:ext cx="2154237" cy="1343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sit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amet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consectetur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adipiscing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elit</a:t>
            </a:r>
            <a:endParaRPr lang="en-GB" sz="18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631817" y="4519764"/>
            <a:ext cx="2154237" cy="1343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sit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amet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consectetur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adipiscing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elit</a:t>
            </a:r>
            <a:endParaRPr lang="en-GB" sz="18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029807" y="2761454"/>
            <a:ext cx="2154237" cy="1343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sit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amet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consectetur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adipiscing</a:t>
            </a:r>
            <a:r>
              <a: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elit</a:t>
            </a:r>
            <a:endParaRPr lang="en-GB" sz="18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22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ex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138528" y="-2"/>
            <a:ext cx="0" cy="6858002"/>
          </a:xfrm>
          <a:prstGeom prst="line">
            <a:avLst/>
          </a:prstGeom>
          <a:ln>
            <a:solidFill>
              <a:srgbClr val="1A9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631286" y="1920800"/>
            <a:ext cx="3024336" cy="3024336"/>
          </a:xfrm>
          <a:prstGeom prst="rect">
            <a:avLst/>
          </a:prstGeom>
          <a:solidFill>
            <a:srgbClr val="1A9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hevron 5"/>
          <p:cNvSpPr/>
          <p:nvPr/>
        </p:nvSpPr>
        <p:spPr>
          <a:xfrm>
            <a:off x="3851155" y="3124351"/>
            <a:ext cx="308616" cy="617232"/>
          </a:xfrm>
          <a:custGeom>
            <a:avLst/>
            <a:gdLst>
              <a:gd name="connsiteX0" fmla="*/ 0 w 683568"/>
              <a:gd name="connsiteY0" fmla="*/ 0 h 617232"/>
              <a:gd name="connsiteX1" fmla="*/ 374952 w 683568"/>
              <a:gd name="connsiteY1" fmla="*/ 0 h 617232"/>
              <a:gd name="connsiteX2" fmla="*/ 683568 w 683568"/>
              <a:gd name="connsiteY2" fmla="*/ 308616 h 617232"/>
              <a:gd name="connsiteX3" fmla="*/ 374952 w 683568"/>
              <a:gd name="connsiteY3" fmla="*/ 617232 h 617232"/>
              <a:gd name="connsiteX4" fmla="*/ 0 w 683568"/>
              <a:gd name="connsiteY4" fmla="*/ 617232 h 617232"/>
              <a:gd name="connsiteX5" fmla="*/ 308616 w 683568"/>
              <a:gd name="connsiteY5" fmla="*/ 308616 h 617232"/>
              <a:gd name="connsiteX6" fmla="*/ 0 w 683568"/>
              <a:gd name="connsiteY6" fmla="*/ 0 h 617232"/>
              <a:gd name="connsiteX0" fmla="*/ 0 w 683568"/>
              <a:gd name="connsiteY0" fmla="*/ 0 h 617232"/>
              <a:gd name="connsiteX1" fmla="*/ 374952 w 683568"/>
              <a:gd name="connsiteY1" fmla="*/ 0 h 617232"/>
              <a:gd name="connsiteX2" fmla="*/ 683568 w 683568"/>
              <a:gd name="connsiteY2" fmla="*/ 308616 h 617232"/>
              <a:gd name="connsiteX3" fmla="*/ 374952 w 683568"/>
              <a:gd name="connsiteY3" fmla="*/ 617232 h 617232"/>
              <a:gd name="connsiteX4" fmla="*/ 0 w 683568"/>
              <a:gd name="connsiteY4" fmla="*/ 617232 h 617232"/>
              <a:gd name="connsiteX5" fmla="*/ 0 w 683568"/>
              <a:gd name="connsiteY5" fmla="*/ 0 h 617232"/>
              <a:gd name="connsiteX0" fmla="*/ 0 w 683568"/>
              <a:gd name="connsiteY0" fmla="*/ 617232 h 617232"/>
              <a:gd name="connsiteX1" fmla="*/ 374952 w 683568"/>
              <a:gd name="connsiteY1" fmla="*/ 0 h 617232"/>
              <a:gd name="connsiteX2" fmla="*/ 683568 w 683568"/>
              <a:gd name="connsiteY2" fmla="*/ 308616 h 617232"/>
              <a:gd name="connsiteX3" fmla="*/ 374952 w 683568"/>
              <a:gd name="connsiteY3" fmla="*/ 617232 h 617232"/>
              <a:gd name="connsiteX4" fmla="*/ 0 w 683568"/>
              <a:gd name="connsiteY4" fmla="*/ 617232 h 617232"/>
              <a:gd name="connsiteX0" fmla="*/ 0 w 308616"/>
              <a:gd name="connsiteY0" fmla="*/ 617232 h 617232"/>
              <a:gd name="connsiteX1" fmla="*/ 0 w 308616"/>
              <a:gd name="connsiteY1" fmla="*/ 0 h 617232"/>
              <a:gd name="connsiteX2" fmla="*/ 308616 w 308616"/>
              <a:gd name="connsiteY2" fmla="*/ 308616 h 617232"/>
              <a:gd name="connsiteX3" fmla="*/ 0 w 308616"/>
              <a:gd name="connsiteY3" fmla="*/ 617232 h 61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616" h="617232">
                <a:moveTo>
                  <a:pt x="0" y="617232"/>
                </a:moveTo>
                <a:lnTo>
                  <a:pt x="0" y="0"/>
                </a:lnTo>
                <a:lnTo>
                  <a:pt x="308616" y="308616"/>
                </a:lnTo>
                <a:lnTo>
                  <a:pt x="0" y="6172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973" y="2853730"/>
            <a:ext cx="3313112" cy="115133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will go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2124397"/>
            <a:ext cx="4392613" cy="800547"/>
          </a:xfrm>
          <a:prstGeom prst="rect">
            <a:avLst/>
          </a:prstGeom>
        </p:spPr>
        <p:txBody>
          <a:bodyPr/>
          <a:lstStyle>
            <a:lvl1pPr marL="432000" indent="-34290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lvl1pPr>
            <a:lvl2pPr marL="0">
              <a:spcBef>
                <a:spcPts val="0"/>
              </a:spcBef>
              <a:defRPr sz="2000"/>
            </a:lvl2pPr>
            <a:lvl3pPr marL="0">
              <a:spcBef>
                <a:spcPts val="0"/>
              </a:spcBef>
              <a:defRPr sz="1800"/>
            </a:lvl3pPr>
            <a:lvl4pPr marL="0">
              <a:spcBef>
                <a:spcPts val="0"/>
              </a:spcBef>
              <a:defRPr sz="1400"/>
            </a:lvl4pPr>
            <a:lvl5pPr marL="0">
              <a:spcBef>
                <a:spcPts val="0"/>
              </a:spcBef>
              <a:defRPr sz="1000"/>
            </a:lvl5pPr>
          </a:lstStyle>
          <a:p>
            <a:pPr marL="89100" indent="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Aliquam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pulvinar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lacus a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volutpat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efficitur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2996952"/>
            <a:ext cx="4392613" cy="800547"/>
          </a:xfrm>
          <a:prstGeom prst="rect">
            <a:avLst/>
          </a:prstGeom>
        </p:spPr>
        <p:txBody>
          <a:bodyPr/>
          <a:lstStyle>
            <a:lvl1pPr marL="432000" indent="-34290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lvl1pPr>
            <a:lvl2pPr marL="0">
              <a:spcBef>
                <a:spcPts val="0"/>
              </a:spcBef>
              <a:defRPr sz="2000"/>
            </a:lvl2pPr>
            <a:lvl3pPr marL="0">
              <a:spcBef>
                <a:spcPts val="0"/>
              </a:spcBef>
              <a:defRPr sz="1800"/>
            </a:lvl3pPr>
            <a:lvl4pPr marL="0">
              <a:spcBef>
                <a:spcPts val="0"/>
              </a:spcBef>
              <a:defRPr sz="1400"/>
            </a:lvl4pPr>
            <a:lvl5pPr marL="0">
              <a:spcBef>
                <a:spcPts val="0"/>
              </a:spcBef>
              <a:defRPr sz="1000"/>
            </a:lvl5pPr>
          </a:lstStyle>
          <a:p>
            <a:pPr marL="89100" indent="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Aliquam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pulvinar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lacus a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volutpat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efficitur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884721"/>
            <a:ext cx="4392613" cy="800547"/>
          </a:xfrm>
          <a:prstGeom prst="rect">
            <a:avLst/>
          </a:prstGeom>
        </p:spPr>
        <p:txBody>
          <a:bodyPr/>
          <a:lstStyle>
            <a:lvl1pPr marL="432000" indent="-34290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lvl1pPr>
            <a:lvl2pPr marL="0">
              <a:spcBef>
                <a:spcPts val="0"/>
              </a:spcBef>
              <a:defRPr sz="2000"/>
            </a:lvl2pPr>
            <a:lvl3pPr marL="0">
              <a:spcBef>
                <a:spcPts val="0"/>
              </a:spcBef>
              <a:defRPr sz="1800"/>
            </a:lvl3pPr>
            <a:lvl4pPr marL="0">
              <a:spcBef>
                <a:spcPts val="0"/>
              </a:spcBef>
              <a:defRPr sz="1400"/>
            </a:lvl4pPr>
            <a:lvl5pPr marL="0">
              <a:spcBef>
                <a:spcPts val="0"/>
              </a:spcBef>
              <a:defRPr sz="1000"/>
            </a:lvl5pPr>
          </a:lstStyle>
          <a:p>
            <a:pPr marL="89100" indent="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Aliquam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pulvinar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lacus a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volutpat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efficitur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4785442"/>
            <a:ext cx="4392613" cy="800547"/>
          </a:xfrm>
          <a:prstGeom prst="rect">
            <a:avLst/>
          </a:prstGeom>
        </p:spPr>
        <p:txBody>
          <a:bodyPr/>
          <a:lstStyle>
            <a:lvl1pPr marL="432000" indent="-34290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lvl1pPr>
            <a:lvl2pPr marL="0">
              <a:spcBef>
                <a:spcPts val="0"/>
              </a:spcBef>
              <a:defRPr sz="2000"/>
            </a:lvl2pPr>
            <a:lvl3pPr marL="0">
              <a:spcBef>
                <a:spcPts val="0"/>
              </a:spcBef>
              <a:defRPr sz="1800"/>
            </a:lvl3pPr>
            <a:lvl4pPr marL="0">
              <a:spcBef>
                <a:spcPts val="0"/>
              </a:spcBef>
              <a:defRPr sz="1400"/>
            </a:lvl4pPr>
            <a:lvl5pPr marL="0">
              <a:spcBef>
                <a:spcPts val="0"/>
              </a:spcBef>
              <a:defRPr sz="1000"/>
            </a:lvl5pPr>
          </a:lstStyle>
          <a:p>
            <a:pPr marL="89100" indent="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Aliquam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pulvinar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lacus a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volutpat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efficitur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5661248"/>
            <a:ext cx="4392613" cy="800547"/>
          </a:xfrm>
          <a:prstGeom prst="rect">
            <a:avLst/>
          </a:prstGeom>
        </p:spPr>
        <p:txBody>
          <a:bodyPr/>
          <a:lstStyle>
            <a:lvl1pPr marL="432000" indent="-34290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lvl1pPr>
            <a:lvl2pPr marL="0">
              <a:spcBef>
                <a:spcPts val="0"/>
              </a:spcBef>
              <a:defRPr sz="2000"/>
            </a:lvl2pPr>
            <a:lvl3pPr marL="0">
              <a:spcBef>
                <a:spcPts val="0"/>
              </a:spcBef>
              <a:defRPr sz="1800"/>
            </a:lvl3pPr>
            <a:lvl4pPr marL="0">
              <a:spcBef>
                <a:spcPts val="0"/>
              </a:spcBef>
              <a:defRPr sz="1400"/>
            </a:lvl4pPr>
            <a:lvl5pPr marL="0">
              <a:spcBef>
                <a:spcPts val="0"/>
              </a:spcBef>
              <a:defRPr sz="1000"/>
            </a:lvl5pPr>
          </a:lstStyle>
          <a:p>
            <a:pPr marL="89100" indent="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Aliquam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pulvinar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lacus a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volutpat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efficitur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124744"/>
            <a:ext cx="4464050" cy="648072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Here you can put some text with bullets: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64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250"/>
            <a:ext cx="4283968" cy="6860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138528" y="33768"/>
            <a:ext cx="0" cy="2589575"/>
          </a:xfrm>
          <a:prstGeom prst="line">
            <a:avLst/>
          </a:prstGeom>
          <a:ln>
            <a:solidFill>
              <a:srgbClr val="1A9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626360" y="3235760"/>
            <a:ext cx="3024336" cy="3024336"/>
          </a:xfrm>
          <a:prstGeom prst="rect">
            <a:avLst/>
          </a:prstGeom>
          <a:noFill/>
          <a:ln>
            <a:solidFill>
              <a:srgbClr val="1A9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277056" y="1695170"/>
            <a:ext cx="48669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 rot="10800000">
            <a:off x="4470880" y="1695169"/>
            <a:ext cx="389152" cy="211325"/>
          </a:xfrm>
          <a:prstGeom prst="triangle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4277056" y="2481620"/>
            <a:ext cx="48669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 rot="10800000">
            <a:off x="4470880" y="2481619"/>
            <a:ext cx="389152" cy="211325"/>
          </a:xfrm>
          <a:prstGeom prst="triangle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>
            <a:off x="4277056" y="3268070"/>
            <a:ext cx="48669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10800000">
            <a:off x="4470880" y="3268069"/>
            <a:ext cx="389152" cy="211325"/>
          </a:xfrm>
          <a:prstGeom prst="triangle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4277056" y="4054520"/>
            <a:ext cx="48669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 rot="10800000">
            <a:off x="4470880" y="4054519"/>
            <a:ext cx="389152" cy="211325"/>
          </a:xfrm>
          <a:prstGeom prst="triangle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4277056" y="908720"/>
            <a:ext cx="48669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 rot="10800000">
            <a:off x="4470880" y="908719"/>
            <a:ext cx="389152" cy="211325"/>
          </a:xfrm>
          <a:prstGeom prst="triangle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4277056" y="4840970"/>
            <a:ext cx="48669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sosceles Triangle 37"/>
          <p:cNvSpPr/>
          <p:nvPr userDrawn="1"/>
        </p:nvSpPr>
        <p:spPr>
          <a:xfrm rot="10800000">
            <a:off x="4470880" y="4840969"/>
            <a:ext cx="389152" cy="211325"/>
          </a:xfrm>
          <a:prstGeom prst="triangle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4277056" y="5627418"/>
            <a:ext cx="48669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sosceles Triangle 39"/>
          <p:cNvSpPr/>
          <p:nvPr userDrawn="1"/>
        </p:nvSpPr>
        <p:spPr>
          <a:xfrm rot="10800000">
            <a:off x="4470880" y="5627417"/>
            <a:ext cx="389152" cy="211325"/>
          </a:xfrm>
          <a:prstGeom prst="triangle">
            <a:avLst/>
          </a:prstGeom>
          <a:solidFill>
            <a:srgbClr val="198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1973" y="4172261"/>
            <a:ext cx="3313112" cy="115133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will go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8" y="908719"/>
            <a:ext cx="4139952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Sample text 1;</a:t>
            </a:r>
            <a:endParaRPr lang="en-GB" dirty="0"/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04048" y="1695169"/>
            <a:ext cx="4139952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Sample text 2;</a:t>
            </a:r>
            <a:endParaRPr lang="en-GB" dirty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2491080"/>
            <a:ext cx="4139952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Sample text 3;</a:t>
            </a:r>
            <a:endParaRPr lang="en-GB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04048" y="3268070"/>
            <a:ext cx="4139952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Sample text 4;</a:t>
            </a:r>
            <a:endParaRPr lang="en-GB" dirty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004048" y="4088848"/>
            <a:ext cx="4139952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Sample text 5;</a:t>
            </a:r>
            <a:endParaRPr lang="en-GB" dirty="0"/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04048" y="4840970"/>
            <a:ext cx="4139952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Sample text 6;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4048" y="5661248"/>
            <a:ext cx="4139952" cy="720081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Sample text 7.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0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937"/>
            <a:ext cx="9144000" cy="685006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  <a:alpha val="0"/>
                </a:schemeClr>
              </a:gs>
              <a:gs pos="0">
                <a:schemeClr val="accent1">
                  <a:lumMod val="20000"/>
                  <a:lumOff val="80000"/>
                  <a:alpha val="52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6401"/>
            <a:ext cx="1899292" cy="5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7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49" r:id="rId3"/>
    <p:sldLayoutId id="2147483650" r:id="rId4"/>
    <p:sldLayoutId id="2147483651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1" r:id="rId11"/>
    <p:sldLayoutId id="2147483659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15616" y="2492896"/>
            <a:ext cx="6911975" cy="1733599"/>
          </a:xfrm>
        </p:spPr>
        <p:txBody>
          <a:bodyPr/>
          <a:lstStyle/>
          <a:p>
            <a:r>
              <a:rPr lang="en-GB" b="1" dirty="0">
                <a:solidFill>
                  <a:srgbClr val="31859C"/>
                </a:solidFill>
              </a:rPr>
              <a:t>Goal</a:t>
            </a:r>
            <a:r>
              <a:rPr lang="en-GB" b="1" dirty="0"/>
              <a:t> Chairs Collaboration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843809" y="5517232"/>
            <a:ext cx="3600400" cy="1340769"/>
          </a:xfrm>
        </p:spPr>
        <p:txBody>
          <a:bodyPr/>
          <a:lstStyle/>
          <a:p>
            <a:r>
              <a:rPr lang="en-GB" b="1" dirty="0">
                <a:solidFill>
                  <a:srgbClr val="31859C"/>
                </a:solidFill>
              </a:rPr>
              <a:t>Washington, USA</a:t>
            </a:r>
          </a:p>
          <a:p>
            <a:r>
              <a:rPr lang="en-GB" b="1" dirty="0">
                <a:solidFill>
                  <a:srgbClr val="31859C"/>
                </a:solidFill>
              </a:rPr>
              <a:t>September 2017</a:t>
            </a:r>
            <a:endParaRPr lang="en-GB" dirty="0">
              <a:solidFill>
                <a:srgbClr val="31859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555776" y="4591312"/>
            <a:ext cx="4032250" cy="1224236"/>
          </a:xfrm>
        </p:spPr>
        <p:txBody>
          <a:bodyPr/>
          <a:lstStyle/>
          <a:p>
            <a:r>
              <a:rPr lang="en-GB" b="1" dirty="0">
                <a:solidFill>
                  <a:srgbClr val="31859C"/>
                </a:solidFill>
              </a:rPr>
              <a:t>CBC Steering Committee Meeting</a:t>
            </a:r>
            <a:endParaRPr lang="en-GB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2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43608" y="2276872"/>
            <a:ext cx="6911975" cy="2232645"/>
          </a:xfrm>
        </p:spPr>
        <p:txBody>
          <a:bodyPr/>
          <a:lstStyle/>
          <a:p>
            <a:r>
              <a:rPr lang="en-GB" b="1" dirty="0">
                <a:solidFill>
                  <a:srgbClr val="31859C"/>
                </a:solidFill>
              </a:rPr>
              <a:t>Reporting at the level </a:t>
            </a:r>
            <a:r>
              <a:rPr lang="en-GB" b="1">
                <a:solidFill>
                  <a:srgbClr val="31859C"/>
                </a:solidFill>
              </a:rPr>
              <a:t>of strategic </a:t>
            </a:r>
            <a:r>
              <a:rPr lang="en-GB" b="1" dirty="0">
                <a:solidFill>
                  <a:srgbClr val="31859C"/>
                </a:solidFill>
              </a:rPr>
              <a:t>goal chairs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56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124744"/>
            <a:ext cx="8784976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497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973" y="1268760"/>
            <a:ext cx="3313112" cy="1453373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+mn-lt"/>
              </a:rPr>
              <a:t>Task Force for INTOSAI Auditor </a:t>
            </a:r>
            <a:r>
              <a:rPr lang="en-GB" sz="2800" b="1" dirty="0" err="1">
                <a:latin typeface="+mn-lt"/>
              </a:rPr>
              <a:t>Professionalisation</a:t>
            </a:r>
            <a:endParaRPr lang="en-GB" sz="2800" b="1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(TFIAP) </a:t>
            </a:r>
            <a:endParaRPr lang="en-GB" sz="2800" dirty="0">
              <a:latin typeface="+mn-lt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4500563" y="2996952"/>
            <a:ext cx="4464050" cy="792087"/>
          </a:xfrm>
        </p:spPr>
        <p:txBody>
          <a:bodyPr>
            <a:normAutofit/>
          </a:bodyPr>
          <a:lstStyle/>
          <a:p>
            <a:r>
              <a:rPr lang="en-GB" sz="1800" dirty="0"/>
              <a:t>xyz</a:t>
            </a:r>
            <a:endParaRPr lang="pt-BR" sz="1800" dirty="0"/>
          </a:p>
        </p:txBody>
      </p:sp>
      <p:pic>
        <p:nvPicPr>
          <p:cNvPr id="8" name="Picture 7" descr="C:\Users\AvishaR.AGSA\AppData\Local\Microsoft\Windows\Temporary Internet Files\Content.Outlook\ETAZS18O\4 fundamentals concept_5_Colour theme option_D_All Blue as Jan Request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392488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499992" y="939261"/>
            <a:ext cx="446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ZA" sz="1600" dirty="0"/>
              <a:t>Unpacking of professionalism clearly shows need for integration of efforts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ZA" sz="1600" dirty="0"/>
              <a:t>INTOSAI value chain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6420" y="5015733"/>
            <a:ext cx="446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ZA" sz="1600" dirty="0"/>
              <a:t>Clear interactive relationship with FIPP</a:t>
            </a:r>
          </a:p>
          <a:p>
            <a:pPr marL="285750" lvl="0" indent="-285750">
              <a:buFont typeface="Arial" charset="0"/>
              <a:buChar char="•"/>
            </a:pPr>
            <a:r>
              <a:rPr lang="en-ZA" sz="1600" dirty="0"/>
              <a:t>Coordinated relationship with key external stakeholders(IFAC, IAA, </a:t>
            </a:r>
            <a:r>
              <a:rPr lang="en-ZA" sz="1600" dirty="0" err="1"/>
              <a:t>etc</a:t>
            </a:r>
            <a:r>
              <a:rPr lang="en-ZA" sz="1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849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3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15616" y="1988840"/>
            <a:ext cx="6911975" cy="2232645"/>
          </a:xfrm>
        </p:spPr>
        <p:txBody>
          <a:bodyPr/>
          <a:lstStyle/>
          <a:p>
            <a:r>
              <a:rPr lang="en-GB" b="1" dirty="0">
                <a:solidFill>
                  <a:srgbClr val="31859C"/>
                </a:solidFill>
              </a:rPr>
              <a:t>INTOSAI Framework of Professional Pronouncements (IFPP)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30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945185" y="116632"/>
            <a:ext cx="1947295" cy="783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4932040" y="2746812"/>
            <a:ext cx="1122400" cy="9170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0B0F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953054" y="836712"/>
            <a:ext cx="729135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953055" y="2746853"/>
            <a:ext cx="1194408" cy="9170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2225464" y="2746854"/>
            <a:ext cx="1194408" cy="9170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0" name="Lige forbindelse 19"/>
          <p:cNvCxnSpPr/>
          <p:nvPr/>
        </p:nvCxnSpPr>
        <p:spPr>
          <a:xfrm>
            <a:off x="981876" y="3219009"/>
            <a:ext cx="11655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>
            <a:off x="2242723" y="3219009"/>
            <a:ext cx="116558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boks 29"/>
          <p:cNvSpPr txBox="1"/>
          <p:nvPr/>
        </p:nvSpPr>
        <p:spPr>
          <a:xfrm>
            <a:off x="805178" y="1302876"/>
            <a:ext cx="5089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F0000"/>
                </a:solidFill>
              </a:rPr>
              <a:t>International  Standards of Supreme Audit Organisations  (ISSAIs)</a:t>
            </a:r>
          </a:p>
        </p:txBody>
      </p:sp>
      <p:sp>
        <p:nvSpPr>
          <p:cNvPr id="50" name="Tekstboks 49"/>
          <p:cNvSpPr txBox="1"/>
          <p:nvPr/>
        </p:nvSpPr>
        <p:spPr>
          <a:xfrm>
            <a:off x="899591" y="2492896"/>
            <a:ext cx="1247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i="1" dirty="0">
                <a:solidFill>
                  <a:srgbClr val="FF0000"/>
                </a:solidFill>
              </a:rPr>
              <a:t>Financial audit:</a:t>
            </a:r>
          </a:p>
        </p:txBody>
      </p:sp>
      <p:sp>
        <p:nvSpPr>
          <p:cNvPr id="51" name="Tekstboks 50"/>
          <p:cNvSpPr txBox="1"/>
          <p:nvPr/>
        </p:nvSpPr>
        <p:spPr>
          <a:xfrm>
            <a:off x="2195736" y="2492896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i="1" dirty="0">
                <a:solidFill>
                  <a:srgbClr val="FF0000"/>
                </a:solidFill>
              </a:rPr>
              <a:t>Performance audit:</a:t>
            </a:r>
          </a:p>
        </p:txBody>
      </p:sp>
      <p:sp>
        <p:nvSpPr>
          <p:cNvPr id="52" name="Tekstboks 51"/>
          <p:cNvSpPr txBox="1"/>
          <p:nvPr/>
        </p:nvSpPr>
        <p:spPr>
          <a:xfrm>
            <a:off x="3419872" y="2492896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>
                <a:solidFill>
                  <a:srgbClr val="FF0000"/>
                </a:solidFill>
              </a:rPr>
              <a:t>Compliance audit:</a:t>
            </a:r>
          </a:p>
        </p:txBody>
      </p:sp>
      <p:sp>
        <p:nvSpPr>
          <p:cNvPr id="70" name="Tekstboks 69"/>
          <p:cNvSpPr txBox="1"/>
          <p:nvPr/>
        </p:nvSpPr>
        <p:spPr>
          <a:xfrm>
            <a:off x="1043608" y="170080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rgbClr val="9BBB59">
                    <a:lumMod val="75000"/>
                  </a:srgbClr>
                </a:solidFill>
              </a:rPr>
              <a:t>❸</a:t>
            </a:r>
            <a:endParaRPr lang="da-DK" dirty="0"/>
          </a:p>
        </p:txBody>
      </p:sp>
      <p:sp>
        <p:nvSpPr>
          <p:cNvPr id="71" name="Tekstboks 70"/>
          <p:cNvSpPr txBox="1"/>
          <p:nvPr/>
        </p:nvSpPr>
        <p:spPr>
          <a:xfrm>
            <a:off x="1043608" y="213285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rgbClr val="9BBB59">
                    <a:lumMod val="75000"/>
                  </a:srgbClr>
                </a:solidFill>
              </a:rPr>
              <a:t>❹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>
          <a:xfrm>
            <a:off x="827584" y="1340768"/>
            <a:ext cx="5400600" cy="24482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9" name="Rektangel 128"/>
          <p:cNvSpPr/>
          <p:nvPr/>
        </p:nvSpPr>
        <p:spPr>
          <a:xfrm>
            <a:off x="928766" y="4759675"/>
            <a:ext cx="1224136" cy="72008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3" name="Rektangel 112"/>
          <p:cNvSpPr/>
          <p:nvPr/>
        </p:nvSpPr>
        <p:spPr>
          <a:xfrm>
            <a:off x="953054" y="404664"/>
            <a:ext cx="729135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4" name="Tekstboks 113"/>
          <p:cNvSpPr txBox="1"/>
          <p:nvPr/>
        </p:nvSpPr>
        <p:spPr>
          <a:xfrm>
            <a:off x="1567945" y="900093"/>
            <a:ext cx="25532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>
                <a:solidFill>
                  <a:schemeClr val="accent3">
                    <a:lumMod val="75000"/>
                  </a:schemeClr>
                </a:solidFill>
              </a:rPr>
              <a:t>INTOSAI core principles</a:t>
            </a:r>
          </a:p>
        </p:txBody>
      </p:sp>
      <p:sp>
        <p:nvSpPr>
          <p:cNvPr id="116" name="Tekstboks 115"/>
          <p:cNvSpPr txBox="1"/>
          <p:nvPr/>
        </p:nvSpPr>
        <p:spPr>
          <a:xfrm>
            <a:off x="1567945" y="457726"/>
            <a:ext cx="5472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>
                <a:solidFill>
                  <a:schemeClr val="accent3">
                    <a:lumMod val="75000"/>
                  </a:schemeClr>
                </a:solidFill>
              </a:rPr>
              <a:t>INTOSAI founding principles</a:t>
            </a:r>
          </a:p>
        </p:txBody>
      </p:sp>
      <p:sp>
        <p:nvSpPr>
          <p:cNvPr id="119" name="Rektangel 118"/>
          <p:cNvSpPr/>
          <p:nvPr/>
        </p:nvSpPr>
        <p:spPr>
          <a:xfrm>
            <a:off x="953055" y="1628800"/>
            <a:ext cx="5131113" cy="3600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0" name="Rektangel 119"/>
          <p:cNvSpPr/>
          <p:nvPr/>
        </p:nvSpPr>
        <p:spPr>
          <a:xfrm>
            <a:off x="953055" y="2060848"/>
            <a:ext cx="5131113" cy="3600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4" name="Tekstboks 123"/>
          <p:cNvSpPr txBox="1"/>
          <p:nvPr/>
        </p:nvSpPr>
        <p:spPr>
          <a:xfrm>
            <a:off x="1475656" y="2113910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>
                <a:solidFill>
                  <a:srgbClr val="FF0000"/>
                </a:solidFill>
              </a:rPr>
              <a:t>SAI organisational requirements</a:t>
            </a:r>
          </a:p>
        </p:txBody>
      </p:sp>
      <p:sp>
        <p:nvSpPr>
          <p:cNvPr id="125" name="Tekstboks 124"/>
          <p:cNvSpPr txBox="1"/>
          <p:nvPr/>
        </p:nvSpPr>
        <p:spPr>
          <a:xfrm>
            <a:off x="1471762" y="1675368"/>
            <a:ext cx="4040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>
                <a:solidFill>
                  <a:srgbClr val="FF0000"/>
                </a:solidFill>
              </a:rPr>
              <a:t>Fundamental  principles of public sector auditing</a:t>
            </a:r>
          </a:p>
        </p:txBody>
      </p:sp>
      <p:sp>
        <p:nvSpPr>
          <p:cNvPr id="126" name="Tekstboks 125"/>
          <p:cNvSpPr txBox="1"/>
          <p:nvPr/>
        </p:nvSpPr>
        <p:spPr>
          <a:xfrm>
            <a:off x="1043608" y="2843643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i="1" dirty="0">
                <a:solidFill>
                  <a:srgbClr val="FF0000"/>
                </a:solidFill>
              </a:rPr>
              <a:t>FA principles</a:t>
            </a:r>
          </a:p>
        </p:txBody>
      </p:sp>
      <p:sp>
        <p:nvSpPr>
          <p:cNvPr id="133" name="Tekstboks 132"/>
          <p:cNvSpPr txBox="1"/>
          <p:nvPr/>
        </p:nvSpPr>
        <p:spPr>
          <a:xfrm>
            <a:off x="4860032" y="2492896"/>
            <a:ext cx="136815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b="1" i="1" dirty="0">
                <a:solidFill>
                  <a:schemeClr val="bg1">
                    <a:lumMod val="50000"/>
                  </a:schemeClr>
                </a:solidFill>
              </a:rPr>
              <a:t>Other  engagements:</a:t>
            </a:r>
          </a:p>
        </p:txBody>
      </p:sp>
      <p:sp>
        <p:nvSpPr>
          <p:cNvPr id="138" name="Rektangel 137"/>
          <p:cNvSpPr/>
          <p:nvPr/>
        </p:nvSpPr>
        <p:spPr>
          <a:xfrm>
            <a:off x="3491880" y="2746812"/>
            <a:ext cx="1194408" cy="91705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39" name="Lige forbindelse 138"/>
          <p:cNvCxnSpPr/>
          <p:nvPr/>
        </p:nvCxnSpPr>
        <p:spPr>
          <a:xfrm>
            <a:off x="3485050" y="3219009"/>
            <a:ext cx="11655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kstboks 145"/>
          <p:cNvSpPr txBox="1"/>
          <p:nvPr/>
        </p:nvSpPr>
        <p:spPr>
          <a:xfrm>
            <a:off x="1060474" y="3294533"/>
            <a:ext cx="1014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00" b="1" i="1" dirty="0">
                <a:solidFill>
                  <a:srgbClr val="FF0000"/>
                </a:solidFill>
              </a:rPr>
              <a:t>FA standards</a:t>
            </a:r>
          </a:p>
        </p:txBody>
      </p:sp>
      <p:sp>
        <p:nvSpPr>
          <p:cNvPr id="147" name="Tekstboks 146"/>
          <p:cNvSpPr txBox="1"/>
          <p:nvPr/>
        </p:nvSpPr>
        <p:spPr>
          <a:xfrm>
            <a:off x="2404929" y="2849952"/>
            <a:ext cx="9447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i="1" dirty="0">
                <a:solidFill>
                  <a:srgbClr val="FF0000"/>
                </a:solidFill>
              </a:rPr>
              <a:t>PA principles</a:t>
            </a:r>
          </a:p>
        </p:txBody>
      </p:sp>
      <p:sp>
        <p:nvSpPr>
          <p:cNvPr id="148" name="Tekstboks 147"/>
          <p:cNvSpPr txBox="1"/>
          <p:nvPr/>
        </p:nvSpPr>
        <p:spPr>
          <a:xfrm>
            <a:off x="2404930" y="3294532"/>
            <a:ext cx="870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i="1" dirty="0">
                <a:solidFill>
                  <a:srgbClr val="FF0000"/>
                </a:solidFill>
              </a:rPr>
              <a:t>PA standards</a:t>
            </a:r>
          </a:p>
        </p:txBody>
      </p:sp>
      <p:sp>
        <p:nvSpPr>
          <p:cNvPr id="149" name="Tekstboks 148"/>
          <p:cNvSpPr txBox="1"/>
          <p:nvPr/>
        </p:nvSpPr>
        <p:spPr>
          <a:xfrm>
            <a:off x="3635896" y="2837211"/>
            <a:ext cx="870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i="1" dirty="0">
                <a:solidFill>
                  <a:srgbClr val="FF0000"/>
                </a:solidFill>
              </a:rPr>
              <a:t>C A principles</a:t>
            </a:r>
          </a:p>
        </p:txBody>
      </p:sp>
      <p:sp>
        <p:nvSpPr>
          <p:cNvPr id="150" name="Tekstboks 149"/>
          <p:cNvSpPr txBox="1"/>
          <p:nvPr/>
        </p:nvSpPr>
        <p:spPr>
          <a:xfrm>
            <a:off x="3635896" y="3294532"/>
            <a:ext cx="936104" cy="2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i="1" dirty="0">
                <a:solidFill>
                  <a:srgbClr val="FF0000"/>
                </a:solidFill>
              </a:rPr>
              <a:t>CA standards</a:t>
            </a:r>
          </a:p>
        </p:txBody>
      </p:sp>
      <p:sp>
        <p:nvSpPr>
          <p:cNvPr id="153" name="Tekstboks 152"/>
          <p:cNvSpPr txBox="1"/>
          <p:nvPr/>
        </p:nvSpPr>
        <p:spPr>
          <a:xfrm>
            <a:off x="1072782" y="4788274"/>
            <a:ext cx="10081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rgbClr val="0070C0"/>
                </a:solidFill>
              </a:rPr>
              <a:t>Supplementary </a:t>
            </a:r>
          </a:p>
          <a:p>
            <a:r>
              <a:rPr lang="en-GB" sz="900" b="1" i="1" dirty="0">
                <a:solidFill>
                  <a:srgbClr val="0070C0"/>
                </a:solidFill>
              </a:rPr>
              <a:t>financial audit guidance</a:t>
            </a:r>
          </a:p>
        </p:txBody>
      </p:sp>
      <p:sp>
        <p:nvSpPr>
          <p:cNvPr id="154" name="Rektangel 153"/>
          <p:cNvSpPr/>
          <p:nvPr/>
        </p:nvSpPr>
        <p:spPr>
          <a:xfrm>
            <a:off x="2224910" y="4759675"/>
            <a:ext cx="1224136" cy="72008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5" name="Tekstboks 154"/>
          <p:cNvSpPr txBox="1"/>
          <p:nvPr/>
        </p:nvSpPr>
        <p:spPr>
          <a:xfrm>
            <a:off x="2311782" y="4759675"/>
            <a:ext cx="1080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rgbClr val="0070C0"/>
                </a:solidFill>
              </a:rPr>
              <a:t>Supplementary </a:t>
            </a:r>
          </a:p>
          <a:p>
            <a:r>
              <a:rPr lang="en-GB" sz="900" b="1" i="1" dirty="0">
                <a:solidFill>
                  <a:srgbClr val="0070C0"/>
                </a:solidFill>
              </a:rPr>
              <a:t>performance audit guidance</a:t>
            </a:r>
          </a:p>
        </p:txBody>
      </p:sp>
      <p:sp>
        <p:nvSpPr>
          <p:cNvPr id="156" name="Rektangel 155"/>
          <p:cNvSpPr/>
          <p:nvPr/>
        </p:nvSpPr>
        <p:spPr>
          <a:xfrm>
            <a:off x="3521054" y="4759675"/>
            <a:ext cx="1152128" cy="72008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7" name="Tekstboks 156"/>
          <p:cNvSpPr txBox="1"/>
          <p:nvPr/>
        </p:nvSpPr>
        <p:spPr>
          <a:xfrm>
            <a:off x="3557058" y="4756303"/>
            <a:ext cx="10149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rgbClr val="0070C0"/>
                </a:solidFill>
              </a:rPr>
              <a:t>Supplementary </a:t>
            </a:r>
          </a:p>
          <a:p>
            <a:r>
              <a:rPr lang="en-GB" sz="900" b="1" i="1" dirty="0">
                <a:solidFill>
                  <a:srgbClr val="0070C0"/>
                </a:solidFill>
              </a:rPr>
              <a:t>compliance audit guidance</a:t>
            </a:r>
          </a:p>
        </p:txBody>
      </p:sp>
      <p:sp>
        <p:nvSpPr>
          <p:cNvPr id="158" name="Rektangel 157"/>
          <p:cNvSpPr/>
          <p:nvPr/>
        </p:nvSpPr>
        <p:spPr>
          <a:xfrm>
            <a:off x="4961214" y="4759675"/>
            <a:ext cx="1152128" cy="71804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9" name="Tekstboks 158"/>
          <p:cNvSpPr txBox="1"/>
          <p:nvPr/>
        </p:nvSpPr>
        <p:spPr>
          <a:xfrm>
            <a:off x="4938171" y="4758271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>
                    <a:lumMod val="50000"/>
                  </a:schemeClr>
                </a:solidFill>
              </a:rPr>
              <a:t>(Reserved for future development based on ISSAI 100)</a:t>
            </a:r>
          </a:p>
        </p:txBody>
      </p:sp>
      <p:sp>
        <p:nvSpPr>
          <p:cNvPr id="167" name="Rektangel 166"/>
          <p:cNvSpPr/>
          <p:nvPr/>
        </p:nvSpPr>
        <p:spPr>
          <a:xfrm>
            <a:off x="6736703" y="4778622"/>
            <a:ext cx="1152128" cy="701133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8" name="Tekstboks 167"/>
          <p:cNvSpPr txBox="1"/>
          <p:nvPr/>
        </p:nvSpPr>
        <p:spPr>
          <a:xfrm>
            <a:off x="6844715" y="4753502"/>
            <a:ext cx="10081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>
                    <a:lumMod val="50000"/>
                  </a:schemeClr>
                </a:solidFill>
              </a:rPr>
              <a:t>Supplementary competency guidance </a:t>
            </a:r>
          </a:p>
        </p:txBody>
      </p:sp>
      <p:sp>
        <p:nvSpPr>
          <p:cNvPr id="169" name="Tekstboks 168"/>
          <p:cNvSpPr txBox="1"/>
          <p:nvPr/>
        </p:nvSpPr>
        <p:spPr>
          <a:xfrm>
            <a:off x="6424730" y="1316618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bg1">
                    <a:lumMod val="50000"/>
                  </a:schemeClr>
                </a:solidFill>
              </a:rPr>
              <a:t>Competency  Standards</a:t>
            </a:r>
            <a:br>
              <a:rPr lang="en-GB" sz="105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050" b="1" dirty="0">
                <a:solidFill>
                  <a:schemeClr val="bg1">
                    <a:lumMod val="50000"/>
                  </a:schemeClr>
                </a:solidFill>
              </a:rPr>
              <a:t>(COMP)</a:t>
            </a:r>
          </a:p>
        </p:txBody>
      </p:sp>
      <p:sp>
        <p:nvSpPr>
          <p:cNvPr id="170" name="Rektangel 169"/>
          <p:cNvSpPr/>
          <p:nvPr/>
        </p:nvSpPr>
        <p:spPr>
          <a:xfrm>
            <a:off x="827584" y="3861048"/>
            <a:ext cx="5400600" cy="223224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1" name="Rektangel 170"/>
          <p:cNvSpPr/>
          <p:nvPr/>
        </p:nvSpPr>
        <p:spPr>
          <a:xfrm>
            <a:off x="926323" y="5589240"/>
            <a:ext cx="5184576" cy="4228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3" name="Tekstboks 172"/>
          <p:cNvSpPr txBox="1"/>
          <p:nvPr/>
        </p:nvSpPr>
        <p:spPr>
          <a:xfrm>
            <a:off x="1144790" y="5685246"/>
            <a:ext cx="4824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i="1" dirty="0">
                <a:solidFill>
                  <a:srgbClr val="0070C0"/>
                </a:solidFill>
              </a:rPr>
              <a:t>Subject matter specific  guidance</a:t>
            </a:r>
          </a:p>
        </p:txBody>
      </p:sp>
      <p:sp>
        <p:nvSpPr>
          <p:cNvPr id="78" name="Rektangel 77"/>
          <p:cNvSpPr/>
          <p:nvPr/>
        </p:nvSpPr>
        <p:spPr>
          <a:xfrm>
            <a:off x="6751567" y="2746812"/>
            <a:ext cx="1122400" cy="9170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Tekstboks 80"/>
          <p:cNvSpPr txBox="1"/>
          <p:nvPr/>
        </p:nvSpPr>
        <p:spPr>
          <a:xfrm>
            <a:off x="6966353" y="2746812"/>
            <a:ext cx="7951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>
                    <a:lumMod val="50000"/>
                  </a:schemeClr>
                </a:solidFill>
              </a:rPr>
              <a:t>(Possibly) Competency principles</a:t>
            </a:r>
          </a:p>
        </p:txBody>
      </p:sp>
      <p:sp>
        <p:nvSpPr>
          <p:cNvPr id="82" name="Rektangel 81"/>
          <p:cNvSpPr/>
          <p:nvPr/>
        </p:nvSpPr>
        <p:spPr>
          <a:xfrm>
            <a:off x="6516216" y="1340768"/>
            <a:ext cx="1800200" cy="24482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Rektangel 82"/>
          <p:cNvSpPr/>
          <p:nvPr/>
        </p:nvSpPr>
        <p:spPr>
          <a:xfrm>
            <a:off x="827584" y="116632"/>
            <a:ext cx="7488832" cy="11521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4" name="Tekstboks 83"/>
          <p:cNvSpPr txBox="1"/>
          <p:nvPr/>
        </p:nvSpPr>
        <p:spPr>
          <a:xfrm>
            <a:off x="812008" y="78740"/>
            <a:ext cx="2784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>
                <a:solidFill>
                  <a:schemeClr val="accent3">
                    <a:lumMod val="75000"/>
                  </a:schemeClr>
                </a:solidFill>
              </a:rPr>
              <a:t>INTOSAI </a:t>
            </a:r>
            <a:r>
              <a:rPr lang="en-GB" sz="1050" b="1" dirty="0">
                <a:solidFill>
                  <a:schemeClr val="accent3">
                    <a:lumMod val="75000"/>
                  </a:schemeClr>
                </a:solidFill>
              </a:rPr>
              <a:t>Principles</a:t>
            </a:r>
            <a:r>
              <a:rPr lang="da-DK" sz="1050" b="1" dirty="0">
                <a:solidFill>
                  <a:schemeClr val="accent3">
                    <a:lumMod val="75000"/>
                  </a:schemeClr>
                </a:solidFill>
              </a:rPr>
              <a:t>  (INTOSAI-P)</a:t>
            </a:r>
          </a:p>
        </p:txBody>
      </p:sp>
      <p:sp>
        <p:nvSpPr>
          <p:cNvPr id="85" name="Tekstboks 84"/>
          <p:cNvSpPr txBox="1"/>
          <p:nvPr/>
        </p:nvSpPr>
        <p:spPr>
          <a:xfrm>
            <a:off x="890215" y="3861048"/>
            <a:ext cx="2784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>
                <a:solidFill>
                  <a:srgbClr val="0070C0"/>
                </a:solidFill>
              </a:rPr>
              <a:t>Guidance (GUID)</a:t>
            </a:r>
          </a:p>
        </p:txBody>
      </p:sp>
      <p:sp>
        <p:nvSpPr>
          <p:cNvPr id="88" name="Tekstboks 87"/>
          <p:cNvSpPr txBox="1"/>
          <p:nvPr/>
        </p:nvSpPr>
        <p:spPr>
          <a:xfrm>
            <a:off x="6772706" y="1802326"/>
            <a:ext cx="12829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(Reserved for future development based on ISSAI 100)</a:t>
            </a:r>
          </a:p>
        </p:txBody>
      </p:sp>
      <p:sp>
        <p:nvSpPr>
          <p:cNvPr id="89" name="Tekstboks 88"/>
          <p:cNvSpPr txBox="1"/>
          <p:nvPr/>
        </p:nvSpPr>
        <p:spPr>
          <a:xfrm>
            <a:off x="4896036" y="2850204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>
                    <a:lumMod val="50000"/>
                  </a:schemeClr>
                </a:solidFill>
              </a:rPr>
              <a:t>(Reserved for future development based on ISSAI 100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6" name="Tekstboks 84"/>
          <p:cNvSpPr txBox="1"/>
          <p:nvPr/>
        </p:nvSpPr>
        <p:spPr>
          <a:xfrm>
            <a:off x="886428" y="6245587"/>
            <a:ext cx="5224471" cy="41549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i="1" dirty="0">
                <a:solidFill>
                  <a:srgbClr val="0070C0"/>
                </a:solidFill>
              </a:rPr>
              <a:t>Other</a:t>
            </a:r>
            <a:r>
              <a:rPr lang="da-DK" sz="1050" b="1" i="1" dirty="0">
                <a:solidFill>
                  <a:srgbClr val="0070C0"/>
                </a:solidFill>
              </a:rPr>
              <a:t> Guidance</a:t>
            </a:r>
            <a:br>
              <a:rPr lang="da-DK" sz="1050" b="1" dirty="0">
                <a:solidFill>
                  <a:srgbClr val="0070C0"/>
                </a:solidFill>
              </a:rPr>
            </a:br>
            <a:endParaRPr lang="da-DK" sz="1050" b="1" dirty="0">
              <a:solidFill>
                <a:srgbClr val="0070C0"/>
              </a:solidFill>
            </a:endParaRPr>
          </a:p>
        </p:txBody>
      </p:sp>
      <p:sp>
        <p:nvSpPr>
          <p:cNvPr id="80" name="Tekstboks 84"/>
          <p:cNvSpPr txBox="1"/>
          <p:nvPr/>
        </p:nvSpPr>
        <p:spPr>
          <a:xfrm>
            <a:off x="6517676" y="3851687"/>
            <a:ext cx="17267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bg1">
                    <a:lumMod val="50000"/>
                  </a:schemeClr>
                </a:solidFill>
              </a:rPr>
              <a:t>Competency Guidance</a:t>
            </a:r>
          </a:p>
          <a:p>
            <a:pPr algn="ctr"/>
            <a:r>
              <a:rPr lang="en-GB" sz="1050" b="1" dirty="0">
                <a:solidFill>
                  <a:schemeClr val="bg1">
                    <a:lumMod val="50000"/>
                  </a:schemeClr>
                </a:solidFill>
              </a:rPr>
              <a:t>(COMP)</a:t>
            </a:r>
            <a:endParaRPr lang="da-DK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8740"/>
            <a:ext cx="492443" cy="65906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dirty="0"/>
              <a:t>INTOSAI FRAMEWORK OF PROFESSIONAL PRONOUNCEMENTS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6513" y="116632"/>
            <a:ext cx="615553" cy="112721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3">
                    <a:lumMod val="75000"/>
                  </a:schemeClr>
                </a:solidFill>
              </a:rPr>
              <a:t>INTOSAI</a:t>
            </a:r>
            <a:br>
              <a:rPr lang="en-GB" sz="1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</a:rPr>
              <a:t>Principles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6513" y="1340769"/>
            <a:ext cx="615553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INTOSAI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Standards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06513" y="3861048"/>
            <a:ext cx="615553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INTOSAI</a:t>
            </a:r>
            <a:br>
              <a:rPr lang="en-GB" sz="1400" b="1" dirty="0">
                <a:solidFill>
                  <a:srgbClr val="0070C0"/>
                </a:solidFill>
              </a:rPr>
            </a:br>
            <a:r>
              <a:rPr lang="en-GB" sz="1400" b="1" dirty="0">
                <a:solidFill>
                  <a:srgbClr val="0070C0"/>
                </a:solidFill>
              </a:rPr>
              <a:t>Guidance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7584" y="6165304"/>
            <a:ext cx="5400600" cy="57606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516216" y="3861048"/>
            <a:ext cx="1800200" cy="288032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64670" y="3294533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i="1" dirty="0">
                <a:solidFill>
                  <a:schemeClr val="bg1">
                    <a:lumMod val="50000"/>
                  </a:schemeClr>
                </a:solidFill>
              </a:rPr>
              <a:t>… and competency standards</a:t>
            </a:r>
          </a:p>
        </p:txBody>
      </p:sp>
      <p:cxnSp>
        <p:nvCxnSpPr>
          <p:cNvPr id="65" name="Lige forbindelse 138"/>
          <p:cNvCxnSpPr/>
          <p:nvPr/>
        </p:nvCxnSpPr>
        <p:spPr>
          <a:xfrm>
            <a:off x="6772707" y="3216321"/>
            <a:ext cx="1080119" cy="5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8766" y="4267185"/>
            <a:ext cx="5202948" cy="39241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i="1" dirty="0">
                <a:solidFill>
                  <a:srgbClr val="0070C0"/>
                </a:solidFill>
              </a:rPr>
              <a:t>SAI organisational guidance</a:t>
            </a:r>
            <a:br>
              <a:rPr lang="en-GB" sz="900" b="1" i="1" dirty="0">
                <a:solidFill>
                  <a:srgbClr val="0070C0"/>
                </a:solidFill>
              </a:rPr>
            </a:br>
            <a:endParaRPr lang="en-GB" sz="900" b="1" i="1" dirty="0">
              <a:solidFill>
                <a:srgbClr val="0070C0"/>
              </a:solidFill>
            </a:endParaRPr>
          </a:p>
        </p:txBody>
      </p:sp>
      <p:sp>
        <p:nvSpPr>
          <p:cNvPr id="96" name="Tekstboks 87"/>
          <p:cNvSpPr txBox="1"/>
          <p:nvPr/>
        </p:nvSpPr>
        <p:spPr>
          <a:xfrm>
            <a:off x="6772706" y="4209476"/>
            <a:ext cx="12829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(Reserved for future development based on ISSAI 100)</a:t>
            </a:r>
          </a:p>
        </p:txBody>
      </p:sp>
    </p:spTree>
    <p:extLst>
      <p:ext uri="{BB962C8B-B14F-4D97-AF65-F5344CB8AC3E}">
        <p14:creationId xmlns:p14="http://schemas.microsoft.com/office/powerpoint/2010/main" val="327187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973" y="1484784"/>
            <a:ext cx="3313112" cy="151216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Calibri"/>
                <a:ea typeface="Times New Roman"/>
                <a:cs typeface="Arial"/>
              </a:rPr>
              <a:t>Strategic Development Plan (SDP)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446" y="1956353"/>
            <a:ext cx="4464050" cy="936105"/>
          </a:xfrm>
        </p:spPr>
        <p:txBody>
          <a:bodyPr>
            <a:normAutofit/>
          </a:bodyPr>
          <a:lstStyle/>
          <a:p>
            <a:r>
              <a:rPr lang="en-GB" sz="1700" dirty="0"/>
              <a:t>Overall planning instrument for the development of INTOSAI professional pronouncements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438" y="3844964"/>
            <a:ext cx="4464050" cy="947988"/>
          </a:xfrm>
        </p:spPr>
        <p:txBody>
          <a:bodyPr>
            <a:noAutofit/>
          </a:bodyPr>
          <a:lstStyle/>
          <a:p>
            <a:r>
              <a:rPr lang="en-GB" sz="1800" dirty="0"/>
              <a:t>Shall be developed with the participation of the whole INTOSAI community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447" y="5949280"/>
            <a:ext cx="4464049" cy="443935"/>
          </a:xfrm>
        </p:spPr>
        <p:txBody>
          <a:bodyPr>
            <a:noAutofit/>
          </a:bodyPr>
          <a:lstStyle/>
          <a:p>
            <a:r>
              <a:rPr lang="en-GB" sz="1800" dirty="0"/>
              <a:t>Implementation/Revision of the SDP 2017-2019</a:t>
            </a:r>
          </a:p>
        </p:txBody>
      </p:sp>
    </p:spTree>
    <p:extLst>
      <p:ext uri="{BB962C8B-B14F-4D97-AF65-F5344CB8AC3E}">
        <p14:creationId xmlns:p14="http://schemas.microsoft.com/office/powerpoint/2010/main" val="17857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latin typeface="+mn-lt"/>
              </a:rPr>
              <a:t>Forum for INTOSAI professional pronouncements</a:t>
            </a:r>
          </a:p>
          <a:p>
            <a:r>
              <a:rPr lang="en-GB" sz="2800" b="1" dirty="0">
                <a:latin typeface="+mn-lt"/>
              </a:rPr>
              <a:t>(FIPP)</a:t>
            </a:r>
            <a:endParaRPr lang="en-GB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99992" y="1052736"/>
            <a:ext cx="4464050" cy="648072"/>
          </a:xfrm>
        </p:spPr>
        <p:txBody>
          <a:bodyPr>
            <a:normAutofit/>
          </a:bodyPr>
          <a:lstStyle/>
          <a:p>
            <a:pPr lvl="0" algn="just"/>
            <a:r>
              <a:rPr lang="pt-BR" sz="1800" dirty="0" err="1"/>
              <a:t>Responsible</a:t>
            </a:r>
            <a:r>
              <a:rPr lang="pt-BR" sz="1800" dirty="0"/>
              <a:t> for </a:t>
            </a:r>
            <a:r>
              <a:rPr lang="pt-BR" sz="1800" dirty="0" err="1"/>
              <a:t>the</a:t>
            </a:r>
            <a:r>
              <a:rPr lang="pt-BR" sz="1800" dirty="0"/>
              <a:t> </a:t>
            </a:r>
            <a:r>
              <a:rPr lang="pt-BR" sz="1800" dirty="0" err="1"/>
              <a:t>quality</a:t>
            </a:r>
            <a:r>
              <a:rPr lang="pt-BR" sz="1800" dirty="0"/>
              <a:t> and </a:t>
            </a:r>
            <a:r>
              <a:rPr lang="pt-BR" sz="1800" dirty="0" err="1"/>
              <a:t>the</a:t>
            </a:r>
            <a:r>
              <a:rPr lang="pt-BR" sz="1800" dirty="0"/>
              <a:t> </a:t>
            </a:r>
            <a:r>
              <a:rPr lang="pt-BR" sz="1800" dirty="0" err="1"/>
              <a:t>consistency</a:t>
            </a:r>
            <a:r>
              <a:rPr lang="pt-BR" sz="1800" dirty="0"/>
              <a:t> </a:t>
            </a:r>
            <a:r>
              <a:rPr lang="pt-BR" sz="1800" dirty="0" err="1"/>
              <a:t>of</a:t>
            </a:r>
            <a:r>
              <a:rPr lang="pt-BR" sz="1800" dirty="0"/>
              <a:t> </a:t>
            </a:r>
            <a:r>
              <a:rPr lang="pt-BR" sz="1800" dirty="0" err="1"/>
              <a:t>the</a:t>
            </a:r>
            <a:r>
              <a:rPr lang="pt-BR" sz="1800" dirty="0"/>
              <a:t> </a:t>
            </a:r>
            <a:r>
              <a:rPr lang="pt-BR" sz="1800" dirty="0" err="1"/>
              <a:t>pronouncements</a:t>
            </a:r>
            <a:endParaRPr lang="en-GB" sz="1800" dirty="0"/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499992" y="5157192"/>
            <a:ext cx="4464050" cy="792088"/>
          </a:xfrm>
        </p:spPr>
        <p:txBody>
          <a:bodyPr>
            <a:normAutofit/>
          </a:bodyPr>
          <a:lstStyle/>
          <a:p>
            <a:r>
              <a:rPr lang="en-GB" sz="1800" dirty="0"/>
              <a:t>Governed by the PSC Steering Committee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4500563" y="2996952"/>
            <a:ext cx="4464050" cy="792087"/>
          </a:xfrm>
        </p:spPr>
        <p:txBody>
          <a:bodyPr>
            <a:normAutofit/>
          </a:bodyPr>
          <a:lstStyle/>
          <a:p>
            <a:r>
              <a:rPr lang="en-GB" sz="1800" dirty="0"/>
              <a:t>Members selected by the 3 Goal Chairs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3090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973" y="2780928"/>
            <a:ext cx="3225932" cy="1728192"/>
          </a:xfrm>
        </p:spPr>
        <p:txBody>
          <a:bodyPr>
            <a:noAutofit/>
          </a:bodyPr>
          <a:lstStyle/>
          <a:p>
            <a:r>
              <a:rPr lang="en-GB" sz="2400" b="1" dirty="0"/>
              <a:t>Principles of quality system </a:t>
            </a:r>
            <a:r>
              <a:rPr lang="fr-CH" sz="2400" b="1" dirty="0"/>
              <a:t>for public </a:t>
            </a:r>
            <a:r>
              <a:rPr lang="en-GB" sz="2400" b="1" dirty="0"/>
              <a:t>goods outside </a:t>
            </a:r>
            <a:r>
              <a:rPr lang="fr-CH" sz="2400" b="1" dirty="0"/>
              <a:t>Due </a:t>
            </a:r>
            <a:r>
              <a:rPr lang="en-GB" sz="2400" b="1" dirty="0"/>
              <a:t>Process </a:t>
            </a:r>
            <a:endParaRPr lang="en-GB" sz="2400" dirty="0"/>
          </a:p>
          <a:p>
            <a:endParaRPr lang="en-GB" sz="1400" dirty="0">
              <a:solidFill>
                <a:srgbClr val="FF0000"/>
              </a:solidFill>
            </a:endParaRPr>
          </a:p>
          <a:p>
            <a:pPr lvl="0"/>
            <a:endParaRPr lang="en-GB" sz="1400" dirty="0"/>
          </a:p>
          <a:p>
            <a:r>
              <a:rPr lang="fr-CH" sz="1800" dirty="0"/>
              <a:t> </a:t>
            </a: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72000" y="1052736"/>
            <a:ext cx="4392613" cy="1296144"/>
          </a:xfrm>
        </p:spPr>
        <p:txBody>
          <a:bodyPr>
            <a:noAutofit/>
          </a:bodyPr>
          <a:lstStyle/>
          <a:p>
            <a:r>
              <a:rPr lang="en-GB" sz="2400" dirty="0"/>
              <a:t>Transparent, but neither excessively costly nor bureaucratic</a:t>
            </a:r>
          </a:p>
          <a:p>
            <a:r>
              <a:rPr lang="en-GB" sz="2400" dirty="0"/>
              <a:t>Contain revision or expiry clause</a:t>
            </a:r>
          </a:p>
          <a:p>
            <a:r>
              <a:rPr lang="en-GB" sz="2400" dirty="0"/>
              <a:t>Contain statement of quality assurance </a:t>
            </a:r>
          </a:p>
          <a:p>
            <a:r>
              <a:rPr lang="en-GB" sz="2400" dirty="0"/>
              <a:t>Recognise different levels of quality assurance for different public goods</a:t>
            </a:r>
          </a:p>
          <a:p>
            <a:pPr marL="89100" indent="0">
              <a:buNone/>
            </a:pPr>
            <a:endParaRPr lang="en-GB" sz="2400" dirty="0"/>
          </a:p>
          <a:p>
            <a:pPr marL="891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77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973" y="1570798"/>
            <a:ext cx="3313112" cy="1498161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Different levels of quality assurance for different goods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499992" y="1268760"/>
            <a:ext cx="4392613" cy="4320480"/>
          </a:xfrm>
        </p:spPr>
        <p:txBody>
          <a:bodyPr>
            <a:noAutofit/>
          </a:bodyPr>
          <a:lstStyle/>
          <a:p>
            <a:pPr marL="89100" indent="0">
              <a:buNone/>
            </a:pPr>
            <a:r>
              <a:rPr lang="en-GB" sz="2400" b="1" i="1" dirty="0"/>
              <a:t>Some examples</a:t>
            </a:r>
          </a:p>
          <a:p>
            <a:r>
              <a:rPr lang="en-GB" sz="2400" dirty="0"/>
              <a:t>Products subject to </a:t>
            </a:r>
            <a:r>
              <a:rPr lang="en-GB" sz="2400" b="1" i="1" dirty="0"/>
              <a:t>equivalent</a:t>
            </a:r>
            <a:r>
              <a:rPr lang="en-GB" sz="2400" dirty="0"/>
              <a:t> quality assurance</a:t>
            </a:r>
            <a:endParaRPr lang="fr-BE" sz="2400" dirty="0"/>
          </a:p>
          <a:p>
            <a:r>
              <a:rPr lang="en-GB" sz="2400" dirty="0"/>
              <a:t>Products subject to </a:t>
            </a:r>
            <a:r>
              <a:rPr lang="en-GB" sz="2400" b="1" i="1" dirty="0"/>
              <a:t>more limited </a:t>
            </a:r>
            <a:r>
              <a:rPr lang="en-GB" sz="2400" dirty="0"/>
              <a:t>quality control procedures by outside stakeholders</a:t>
            </a:r>
          </a:p>
          <a:p>
            <a:r>
              <a:rPr lang="en-GB" sz="2400" dirty="0"/>
              <a:t>Products subject to </a:t>
            </a:r>
            <a:r>
              <a:rPr lang="en-GB" sz="2400" b="1" i="1" dirty="0"/>
              <a:t>rigorous</a:t>
            </a:r>
            <a:r>
              <a:rPr lang="en-GB" sz="2400" dirty="0"/>
              <a:t> quality </a:t>
            </a:r>
            <a:r>
              <a:rPr lang="fr-BE" sz="2400" dirty="0"/>
              <a:t>control </a:t>
            </a:r>
            <a:r>
              <a:rPr lang="en-GB" sz="2400" dirty="0"/>
              <a:t>measures within body or working group</a:t>
            </a:r>
          </a:p>
        </p:txBody>
      </p:sp>
    </p:spTree>
    <p:extLst>
      <p:ext uri="{BB962C8B-B14F-4D97-AF65-F5344CB8AC3E}">
        <p14:creationId xmlns:p14="http://schemas.microsoft.com/office/powerpoint/2010/main" val="310370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BE" sz="3200" dirty="0" err="1"/>
              <a:t>Next</a:t>
            </a:r>
            <a:r>
              <a:rPr lang="fr-BE" sz="3200" dirty="0"/>
              <a:t> </a:t>
            </a:r>
            <a:r>
              <a:rPr lang="fr-BE" sz="3200" dirty="0" err="1"/>
              <a:t>steps</a:t>
            </a:r>
            <a:endParaRPr lang="en-GB" sz="3200" dirty="0">
              <a:solidFill>
                <a:srgbClr val="FF0000"/>
              </a:solidFill>
            </a:endParaRPr>
          </a:p>
          <a:p>
            <a:pPr lvl="0"/>
            <a:endParaRPr lang="en-GB" sz="1400" dirty="0"/>
          </a:p>
          <a:p>
            <a:r>
              <a:rPr lang="fr-CH" sz="1800" dirty="0"/>
              <a:t> </a:t>
            </a:r>
            <a:endParaRPr lang="en-GB" sz="18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355976" y="692696"/>
            <a:ext cx="4392613" cy="5976664"/>
          </a:xfrm>
        </p:spPr>
        <p:txBody>
          <a:bodyPr>
            <a:noAutofit/>
          </a:bodyPr>
          <a:lstStyle/>
          <a:p>
            <a:r>
              <a:rPr lang="en-GB" sz="2400" dirty="0"/>
              <a:t>Paper to be submitted to upcoming INTOSAI Governing Board </a:t>
            </a:r>
          </a:p>
          <a:p>
            <a:r>
              <a:rPr lang="en-GB" sz="2400" dirty="0"/>
              <a:t>All </a:t>
            </a:r>
            <a:r>
              <a:rPr lang="en-GB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public goods </a:t>
            </a:r>
            <a:r>
              <a:rPr lang="en-GB" sz="2400" dirty="0"/>
              <a:t>published on or after 1 December 2017 to conform to these principles and carry quality assurance statement</a:t>
            </a:r>
          </a:p>
          <a:p>
            <a:r>
              <a:rPr lang="en-GB" sz="2400" dirty="0"/>
              <a:t>Goal chairs and IDI to oversee  process for their own products </a:t>
            </a:r>
          </a:p>
        </p:txBody>
      </p:sp>
    </p:spTree>
    <p:extLst>
      <p:ext uri="{BB962C8B-B14F-4D97-AF65-F5344CB8AC3E}">
        <p14:creationId xmlns:p14="http://schemas.microsoft.com/office/powerpoint/2010/main" val="349832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latin typeface="+mn-lt"/>
              </a:rPr>
              <a:t>Reporting on       progress by Goal Committee</a:t>
            </a:r>
            <a:endParaRPr lang="en-GB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99992" y="1052735"/>
            <a:ext cx="4464050" cy="864096"/>
          </a:xfrm>
        </p:spPr>
        <p:txBody>
          <a:bodyPr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ZA" sz="1300" dirty="0"/>
              <a:t>Leading the implementation of INTOSAI’s goals and objectives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ZA" sz="1300" dirty="0"/>
              <a:t>Requires regular progress evaluation and reporting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499992" y="5013176"/>
            <a:ext cx="4464050" cy="792088"/>
          </a:xfrm>
        </p:spPr>
        <p:txBody>
          <a:bodyPr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ZA" sz="1300" dirty="0"/>
              <a:t>A convergence of views at GCC level on how to produce streamlined and consistent </a:t>
            </a:r>
            <a:r>
              <a:rPr lang="en-ZA" sz="1300"/>
              <a:t>reports with </a:t>
            </a:r>
            <a:r>
              <a:rPr lang="en-ZA" sz="1300" dirty="0"/>
              <a:t>appropriate levels of detail for effective assessment </a:t>
            </a:r>
            <a:endParaRPr lang="en-GB" sz="1300" dirty="0"/>
          </a:p>
          <a:p>
            <a:endParaRPr lang="en-GB" sz="13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4499992" y="2924944"/>
            <a:ext cx="4464050" cy="792087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ZA" sz="1300" dirty="0"/>
              <a:t>Part of INTOSAI’s commitment to assessing its own performance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ZA" sz="1300" dirty="0"/>
              <a:t>Feeds into processes at PFAC and Governing Board level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0448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" grpId="0" build="p"/>
    </p:bldLst>
  </p:timing>
</p:sld>
</file>

<file path=ppt/theme/theme1.xml><?xml version="1.0" encoding="utf-8"?>
<a:theme xmlns:a="http://schemas.openxmlformats.org/drawingml/2006/main" name="template Forum INTOSA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PSC-SC 2017 Item 12 presentation</Template>
  <TotalTime>1279</TotalTime>
  <Words>478</Words>
  <Application>Microsoft Office PowerPoint</Application>
  <PresentationFormat>Bildspel på skärmen (4:3)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template Forum INTOSAI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TCU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Lopes Torres</dc:creator>
  <cp:lastModifiedBy>Camilla Lindståhl</cp:lastModifiedBy>
  <cp:revision>82</cp:revision>
  <cp:lastPrinted>2017-08-18T06:37:45Z</cp:lastPrinted>
  <dcterms:created xsi:type="dcterms:W3CDTF">2017-05-18T17:41:47Z</dcterms:created>
  <dcterms:modified xsi:type="dcterms:W3CDTF">2017-09-17T21:59:12Z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40bbc-c5ce-4716-8e12-dbc90468519a_Enabled">
    <vt:lpwstr>True</vt:lpwstr>
  </property>
  <property fmtid="{D5CDD505-2E9C-101B-9397-08002B2CF9AE}" pid="3" name="MSIP_Label_1f940bbc-c5ce-4716-8e12-dbc90468519a_SiteId">
    <vt:lpwstr>7a5ed9c9-2a79-4f75-8e80-df195d9262b0</vt:lpwstr>
  </property>
  <property fmtid="{D5CDD505-2E9C-101B-9397-08002B2CF9AE}" pid="4" name="MSIP_Label_1f940bbc-c5ce-4716-8e12-dbc90468519a_Ref">
    <vt:lpwstr>https://api.informationprotection.azure.com/api/7a5ed9c9-2a79-4f75-8e80-df195d9262b0</vt:lpwstr>
  </property>
  <property fmtid="{D5CDD505-2E9C-101B-9397-08002B2CF9AE}" pid="5" name="MSIP_Label_1f940bbc-c5ce-4716-8e12-dbc90468519a_SetBy">
    <vt:lpwstr>camilla.broden@riksrevisionen.se</vt:lpwstr>
  </property>
  <property fmtid="{D5CDD505-2E9C-101B-9397-08002B2CF9AE}" pid="6" name="MSIP_Label_1f940bbc-c5ce-4716-8e12-dbc90468519a_SetDate">
    <vt:lpwstr>2017-09-17T23:59:01.3846768+02:00</vt:lpwstr>
  </property>
  <property fmtid="{D5CDD505-2E9C-101B-9397-08002B2CF9AE}" pid="7" name="MSIP_Label_1f940bbc-c5ce-4716-8e12-dbc90468519a_Name">
    <vt:lpwstr>Intern</vt:lpwstr>
  </property>
  <property fmtid="{D5CDD505-2E9C-101B-9397-08002B2CF9AE}" pid="8" name="MSIP_Label_1f940bbc-c5ce-4716-8e12-dbc90468519a_Application">
    <vt:lpwstr>Microsoft Azure Information Protection</vt:lpwstr>
  </property>
  <property fmtid="{D5CDD505-2E9C-101B-9397-08002B2CF9AE}" pid="9" name="MSIP_Label_1f940bbc-c5ce-4716-8e12-dbc90468519a_Extended_MSFT_Method">
    <vt:lpwstr>Automatic</vt:lpwstr>
  </property>
  <property fmtid="{D5CDD505-2E9C-101B-9397-08002B2CF9AE}" pid="10" name="Sensitivity">
    <vt:lpwstr>Intern</vt:lpwstr>
  </property>
</Properties>
</file>