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17"/>
  </p:notesMasterIdLst>
  <p:handoutMasterIdLst>
    <p:handoutMasterId r:id="rId18"/>
  </p:handoutMasterIdLst>
  <p:sldIdLst>
    <p:sldId id="283" r:id="rId2"/>
    <p:sldId id="288" r:id="rId3"/>
    <p:sldId id="354" r:id="rId4"/>
    <p:sldId id="334" r:id="rId5"/>
    <p:sldId id="296" r:id="rId6"/>
    <p:sldId id="340" r:id="rId7"/>
    <p:sldId id="349" r:id="rId8"/>
    <p:sldId id="299" r:id="rId9"/>
    <p:sldId id="302" r:id="rId10"/>
    <p:sldId id="331" r:id="rId11"/>
    <p:sldId id="350" r:id="rId12"/>
    <p:sldId id="355" r:id="rId13"/>
    <p:sldId id="357" r:id="rId14"/>
    <p:sldId id="356" r:id="rId15"/>
    <p:sldId id="353" r:id="rId16"/>
  </p:sldIdLst>
  <p:sldSz cx="9144000" cy="6858000" type="screen4x3"/>
  <p:notesSz cx="6710363" cy="98425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3A6598"/>
    <a:srgbClr val="009900"/>
    <a:srgbClr val="632B8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7" autoAdjust="0"/>
    <p:restoredTop sz="94624" autoAdjust="0"/>
  </p:normalViewPr>
  <p:slideViewPr>
    <p:cSldViewPr>
      <p:cViewPr varScale="1">
        <p:scale>
          <a:sx n="47" d="100"/>
          <a:sy n="47" d="100"/>
        </p:scale>
        <p:origin x="-133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GAL\Desktop\CBC%20SC%203\e-mail%20survey%202014\Peer%20review%20table%20-%20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AL\Desktop\CBC%20SC%203\e-mail%20survey%202014\Peer%20review%20table%20-%20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AL\Desktop\CBC%20SC%203\e-mail%20survey%202014\Peer%20review%20table%20-%20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r>
              <a:rPr lang="sk-SK" sz="1600" dirty="0" err="1"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sk-SK" sz="16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otal</a:t>
            </a:r>
            <a:r>
              <a:rPr lang="sk-SK" sz="1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k-SK" sz="1600" dirty="0" err="1">
                <a:latin typeface="+mn-lt"/>
                <a:ea typeface="Arial Unicode MS" pitchFamily="34" charset="-128"/>
                <a:cs typeface="Arial Unicode MS" pitchFamily="34" charset="-128"/>
              </a:rPr>
              <a:t>number</a:t>
            </a:r>
            <a:r>
              <a:rPr lang="sk-SK" sz="1600" baseline="0" dirty="0">
                <a:latin typeface="+mn-lt"/>
                <a:ea typeface="Arial Unicode MS" pitchFamily="34" charset="-128"/>
                <a:cs typeface="Arial Unicode MS" pitchFamily="34" charset="-128"/>
              </a:rPr>
              <a:t> of peer </a:t>
            </a:r>
            <a:r>
              <a:rPr lang="sk-SK" sz="1600" baseline="0" dirty="0" err="1">
                <a:latin typeface="+mn-lt"/>
                <a:ea typeface="Arial Unicode MS" pitchFamily="34" charset="-128"/>
                <a:cs typeface="Arial Unicode MS" pitchFamily="34" charset="-128"/>
              </a:rPr>
              <a:t>reviews</a:t>
            </a:r>
            <a:r>
              <a:rPr lang="sk-SK" sz="1600" baseline="0" dirty="0">
                <a:latin typeface="+mn-lt"/>
                <a:ea typeface="Arial Unicode MS" pitchFamily="34" charset="-128"/>
                <a:cs typeface="Arial Unicode MS" pitchFamily="34" charset="-128"/>
              </a:rPr>
              <a:t> (1999 - 2014)</a:t>
            </a:r>
          </a:p>
        </c:rich>
      </c:tx>
      <c:layout>
        <c:manualLayout>
          <c:xMode val="edge"/>
          <c:yMode val="edge"/>
          <c:x val="0.19346370766457491"/>
          <c:y val="2.1798365122615855E-2"/>
        </c:manualLayout>
      </c:layout>
      <c:overlay val="0"/>
      <c:spPr>
        <a:solidFill>
          <a:srgbClr val="FFFF00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4.2462845010615823E-3"/>
                  <c:y val="-1.816530426884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54281670205257E-3"/>
                  <c:y val="-1.089918256130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462845010615823E-3"/>
                  <c:y val="-1.45322434150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925690021231941E-3"/>
                  <c:y val="-3.2697547683924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462845010615823E-3"/>
                  <c:y val="-1.816530426884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308563340410427E-3"/>
                  <c:y val="-1.816530426884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462845010615823E-3"/>
                  <c:y val="-6.176203451407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2462845010615823E-3"/>
                  <c:y val="-5.812897366030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2462845010615823E-3"/>
                  <c:y val="-1.089918256130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6617126680820994E-3"/>
                  <c:y val="-1.089918256130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6617126680820994E-3"/>
                  <c:y val="-1.089918256130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6617126680820994E-3"/>
                  <c:y val="-1.089918256130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154281670206281E-3"/>
                  <c:y val="-5.0862851952770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8308563340411507E-3"/>
                  <c:y val="-1.089918256130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5.6617126680820994E-3"/>
                  <c:y val="-1.816530426884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2.8308563340410427E-3"/>
                  <c:y val="-2.9064486830154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'by year'!$A$1:$A$16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'by year'!$B$1:$B$16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7</c:v>
                </c:pt>
                <c:pt idx="10">
                  <c:v>1</c:v>
                </c:pt>
                <c:pt idx="11">
                  <c:v>5</c:v>
                </c:pt>
                <c:pt idx="12">
                  <c:v>6</c:v>
                </c:pt>
                <c:pt idx="13">
                  <c:v>12</c:v>
                </c:pt>
                <c:pt idx="14">
                  <c:v>6</c:v>
                </c:pt>
                <c:pt idx="1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184832"/>
        <c:axId val="102909056"/>
        <c:axId val="0"/>
      </c:bar3DChart>
      <c:catAx>
        <c:axId val="481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rgbClr val="FFFF00"/>
          </a:solidFill>
        </c:spPr>
        <c:txPr>
          <a:bodyPr/>
          <a:lstStyle/>
          <a:p>
            <a:pPr>
              <a:defRPr b="1">
                <a:latin typeface="+mn-lt"/>
                <a:ea typeface="Arial Unicode MS" pitchFamily="34" charset="-128"/>
                <a:cs typeface="Arial Unicode MS" pitchFamily="34" charset="-128"/>
              </a:defRPr>
            </a:pPr>
            <a:endParaRPr lang="sk-SK"/>
          </a:p>
        </c:txPr>
        <c:crossAx val="102909056"/>
        <c:crosses val="autoZero"/>
        <c:auto val="1"/>
        <c:lblAlgn val="ctr"/>
        <c:lblOffset val="100"/>
        <c:noMultiLvlLbl val="0"/>
      </c:catAx>
      <c:valAx>
        <c:axId val="10290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rgbClr val="FFFF00"/>
          </a:solidFill>
        </c:spPr>
        <c:txPr>
          <a:bodyPr/>
          <a:lstStyle/>
          <a:p>
            <a:pPr>
              <a:defRPr sz="1200" b="1">
                <a:latin typeface="+mn-lt"/>
                <a:ea typeface="Arial Unicode MS" pitchFamily="34" charset="-128"/>
                <a:cs typeface="Arial Unicode MS" pitchFamily="34" charset="-128"/>
              </a:defRPr>
            </a:pPr>
            <a:endParaRPr lang="sk-SK"/>
          </a:p>
        </c:txPr>
        <c:crossAx val="48184832"/>
        <c:crosses val="autoZero"/>
        <c:crossBetween val="between"/>
      </c:valAx>
    </c:plotArea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 w="28575" cmpd="sng">
      <a:solidFill>
        <a:srgbClr val="1F497D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546514642675862"/>
          <c:y val="3.697479500273531E-2"/>
          <c:w val="0.5747486114441609"/>
          <c:h val="0.9152702895849325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numFmt formatCode="#,##0" sourceLinked="0"/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'SAI engagement as reviewer  '!$A$1:$A$12</c:f>
              <c:strCache>
                <c:ptCount val="12"/>
                <c:pt idx="0">
                  <c:v>Sweden</c:v>
                </c:pt>
                <c:pt idx="1">
                  <c:v>Norway</c:v>
                </c:pt>
                <c:pt idx="2">
                  <c:v>Netherlands, UK</c:v>
                </c:pt>
                <c:pt idx="3">
                  <c:v>Denmark</c:v>
                </c:pt>
                <c:pt idx="4">
                  <c:v>Germany, France</c:v>
                </c:pt>
                <c:pt idx="5">
                  <c:v>ECA</c:v>
                </c:pt>
                <c:pt idx="6">
                  <c:v>Canada</c:v>
                </c:pt>
                <c:pt idx="7">
                  <c:v>Australia</c:v>
                </c:pt>
                <c:pt idx="8">
                  <c:v>Austria, Finland, Chile, RSA</c:v>
                </c:pt>
                <c:pt idx="9">
                  <c:v>New Zealand, Peru, USA, </c:v>
                </c:pt>
                <c:pt idx="10">
                  <c:v>Costa Rica and other 5 SAIs</c:v>
                </c:pt>
                <c:pt idx="11">
                  <c:v>Dominican Republic and other 10 SAIs</c:v>
                </c:pt>
              </c:strCache>
            </c:strRef>
          </c:cat>
          <c:val>
            <c:numRef>
              <c:f>'SAI engagement as reviewer  '!$B$1:$B$12</c:f>
              <c:numCache>
                <c:formatCode>General</c:formatCode>
                <c:ptCount val="12"/>
                <c:pt idx="0">
                  <c:v>18</c:v>
                </c:pt>
                <c:pt idx="1">
                  <c:v>17</c:v>
                </c:pt>
                <c:pt idx="2">
                  <c:v>14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860608"/>
        <c:axId val="102911936"/>
        <c:axId val="0"/>
      </c:bar3DChart>
      <c:catAx>
        <c:axId val="49860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 i="0" baseline="0"/>
            </a:pPr>
            <a:endParaRPr lang="sk-SK"/>
          </a:p>
        </c:txPr>
        <c:crossAx val="102911936"/>
        <c:crosses val="autoZero"/>
        <c:auto val="1"/>
        <c:lblAlgn val="ctr"/>
        <c:lblOffset val="100"/>
        <c:noMultiLvlLbl val="0"/>
      </c:catAx>
      <c:valAx>
        <c:axId val="102911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sk-SK"/>
          </a:p>
        </c:txPr>
        <c:crossAx val="4986060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cap="rnd" cmpd="sng">
          <a:solidFill>
            <a:srgbClr val="C00000"/>
          </a:solidFill>
          <a:bevel/>
        </a:ln>
      </c:spPr>
    </c:plotArea>
    <c:plotVisOnly val="1"/>
    <c:dispBlanksAs val="gap"/>
    <c:showDLblsOverMax val="0"/>
  </c:chart>
  <c:spPr>
    <a:ln w="38100" cmpd="sng">
      <a:solidFill>
        <a:srgbClr val="C0000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sk-S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k-SK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requency</a:t>
            </a:r>
            <a:r>
              <a:rPr lang="sk-SK" sz="2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peer review </a:t>
            </a:r>
            <a:endParaRPr lang="sk-SK" sz="20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sk-SK" sz="2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k-SK" sz="200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sk-SK" sz="2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</a:t>
            </a:r>
            <a:r>
              <a:rPr lang="sk-SK" sz="2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1999 - 2014</a:t>
            </a:r>
            <a:endParaRPr 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34897013933144"/>
          <c:y val="3.7185251546795826E-2"/>
        </c:manualLayout>
      </c:layout>
      <c:overlay val="0"/>
      <c:spPr>
        <a:solidFill>
          <a:srgbClr val="632B8D"/>
        </a:solidFill>
      </c:spPr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3600"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'frequency - pie'!$B$1:$B$4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0.1091</cdr:x>
      <cdr:y>0.55341</cdr:y>
    </cdr:from>
    <cdr:to>
      <cdr:x>0.99298</cdr:x>
      <cdr:y>0.78597</cdr:y>
    </cdr:to>
    <cdr:sp macro="" textlink="">
      <cdr:nvSpPr>
        <cdr:cNvPr id="2" name="Rovná spojovacia šípka 1"/>
        <cdr:cNvSpPr/>
      </cdr:nvSpPr>
      <cdr:spPr>
        <a:xfrm xmlns:a="http://schemas.openxmlformats.org/drawingml/2006/main" flipV="1">
          <a:off x="962284" y="1934526"/>
          <a:ext cx="7795984" cy="81298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headEnd type="oval" w="lg" len="lg"/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k-SK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555" cy="4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241" y="0"/>
            <a:ext cx="2908555" cy="4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sk-SK" smtClean="0"/>
              <a:t>21. 2. 2013</a:t>
            </a:r>
            <a:endParaRPr lang="sk-SK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251"/>
            <a:ext cx="2908555" cy="4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241" y="9348251"/>
            <a:ext cx="2908555" cy="4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3C2B97-AD22-4BE9-B2D4-7FF7FD0561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0916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555" cy="4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241" y="0"/>
            <a:ext cx="2908555" cy="4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sk-SK" smtClean="0"/>
              <a:t>21. 2. 2013</a:t>
            </a:r>
            <a:endParaRPr lang="sk-S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19663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0723" y="4674912"/>
            <a:ext cx="5368917" cy="442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251"/>
            <a:ext cx="2908555" cy="4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241" y="9348251"/>
            <a:ext cx="2908555" cy="4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7203D3-253D-45A2-BF6C-086C5EC7691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142357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203D3-253D-45A2-BF6C-086C5EC76911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21. 2. 2013</a:t>
            </a:r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21. 2. 2013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7203D3-253D-45A2-BF6C-086C5EC76911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948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lý trojuholní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Skupina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ľná forma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Voľná forma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11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2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3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AD462F6-946B-4B22-899B-4602ADAA29D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D496-3DCF-4776-8C7C-AC0E3302505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DC1A-74A9-4580-ACF8-7CEF7FB9E2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817A-AC77-4626-8854-9D16DC2DE4E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ložka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Výložka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BF5CA3-CF97-4E4C-A257-BAE3615E054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2C2011-D6BC-42AB-8F3E-7FC400EBFD0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ABF8C3-722F-4391-BE60-EC9DAEDC391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142796-C5A5-4245-ABBF-F3406217FEB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7CB-C842-4972-9D5B-2D623A8235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9B2CBA-B8EC-4F95-8EDA-7D92ECA21C0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ľná forma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Voľná forma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ýložka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Výložka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2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3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D7AB10-8D51-40D5-BEA1-F8A68A06C81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33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7303A0A-FA85-408F-8DC6-9ECEB857E9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1" r:id="rId2"/>
    <p:sldLayoutId id="2147483783" r:id="rId3"/>
    <p:sldLayoutId id="2147483784" r:id="rId4"/>
    <p:sldLayoutId id="2147483785" r:id="rId5"/>
    <p:sldLayoutId id="2147483786" r:id="rId6"/>
    <p:sldLayoutId id="2147483780" r:id="rId7"/>
    <p:sldLayoutId id="2147483787" r:id="rId8"/>
    <p:sldLayoutId id="2147483788" r:id="rId9"/>
    <p:sldLayoutId id="2147483779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www.oecd.org/" TargetMode="External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image" Target="../media/image19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5" Type="http://schemas.openxmlformats.org/officeDocument/2006/relationships/hyperlink" Target="http://www.idi.no/default.aspx" TargetMode="External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1287570"/>
            <a:ext cx="8286808" cy="2357454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sk-SK" dirty="0" smtClean="0">
                <a:solidFill>
                  <a:srgbClr val="C00000"/>
                </a:solidFill>
              </a:rPr>
              <a:t/>
            </a:r>
            <a:br>
              <a:rPr lang="sk-SK" dirty="0" smtClean="0">
                <a:solidFill>
                  <a:srgbClr val="C00000"/>
                </a:solidFill>
              </a:rPr>
            </a:br>
            <a:r>
              <a:rPr lang="sk-SK" dirty="0" smtClean="0">
                <a:solidFill>
                  <a:srgbClr val="C00000"/>
                </a:solidFill>
              </a:rPr>
              <a:t/>
            </a:r>
            <a:br>
              <a:rPr lang="sk-SK" dirty="0" smtClean="0">
                <a:solidFill>
                  <a:srgbClr val="C00000"/>
                </a:solidFill>
              </a:rPr>
            </a:br>
            <a:r>
              <a:rPr lang="en-GB" sz="4000" dirty="0" smtClean="0">
                <a:solidFill>
                  <a:srgbClr val="C00000"/>
                </a:solidFill>
              </a:rPr>
              <a:t> </a:t>
            </a:r>
            <a:r>
              <a:rPr lang="en-GB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dirty="0" smtClean="0">
                <a:solidFill>
                  <a:srgbClr val="632B8D"/>
                </a:solidFill>
                <a:effectLst/>
                <a:latin typeface="Arial" pitchFamily="34" charset="0"/>
                <a:cs typeface="Arial" pitchFamily="34" charset="0"/>
              </a:rPr>
              <a:t>PEER REVIEW</a:t>
            </a:r>
            <a:r>
              <a:rPr lang="sk-SK" sz="4000" dirty="0" smtClean="0">
                <a:solidFill>
                  <a:srgbClr val="632B8D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k-SK" sz="4000" dirty="0" smtClean="0">
                <a:solidFill>
                  <a:srgbClr val="632B8D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632B8D"/>
                </a:solidFill>
                <a:effectLst/>
                <a:latin typeface="Arial" pitchFamily="34" charset="0"/>
                <a:cs typeface="Arial" pitchFamily="34" charset="0"/>
              </a:rPr>
              <a:t>Quality Assurance Tool for SAIs</a:t>
            </a:r>
            <a:br>
              <a:rPr lang="en-US" sz="3600" dirty="0" smtClean="0">
                <a:solidFill>
                  <a:srgbClr val="632B8D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k-SK" sz="3600" dirty="0" smtClean="0">
                <a:solidFill>
                  <a:srgbClr val="632B8D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k-SK" sz="3600" dirty="0" smtClean="0">
                <a:solidFill>
                  <a:srgbClr val="632B8D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sz="3600" dirty="0" smtClean="0">
              <a:solidFill>
                <a:srgbClr val="632B8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5750" y="5572140"/>
            <a:ext cx="8858250" cy="1071547"/>
          </a:xfrm>
          <a:prstGeom prst="rect">
            <a:avLst/>
          </a:prstGeom>
        </p:spPr>
        <p:txBody>
          <a:bodyPr lIns="45720" rIns="45720">
            <a:no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Supreme </a:t>
            </a:r>
            <a:r>
              <a:rPr lang="en-GB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Audit Office of the Slovak 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Republic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sk-SK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Chair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the CBC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-C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ommittee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sk-SK" sz="2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Promote</a:t>
            </a:r>
            <a:r>
              <a:rPr lang="sk-SK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Peer </a:t>
            </a:r>
            <a:r>
              <a:rPr lang="sk-SK" sz="2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LOGO C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3" y="0"/>
            <a:ext cx="1500167" cy="13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logo male_RGB (4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rcRect l="15967" t="19034" r="35794" b="16013"/>
          <a:stretch>
            <a:fillRect/>
          </a:stretch>
        </p:blipFill>
        <p:spPr bwMode="auto">
          <a:xfrm>
            <a:off x="3491880" y="3107598"/>
            <a:ext cx="2088232" cy="183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10</a:t>
            </a:fld>
            <a:endParaRPr lang="sk-SK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Obrázok 10" descr="logo male_RGB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3397060334"/>
              </p:ext>
            </p:extLst>
          </p:nvPr>
        </p:nvGraphicFramePr>
        <p:xfrm>
          <a:off x="2676245" y="214290"/>
          <a:ext cx="3943910" cy="314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80855"/>
              </p:ext>
            </p:extLst>
          </p:nvPr>
        </p:nvGraphicFramePr>
        <p:xfrm>
          <a:off x="576234" y="3363684"/>
          <a:ext cx="8143932" cy="3139440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27682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sk-SK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times</a:t>
                      </a:r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USA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82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sk-SK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times</a:t>
                      </a:r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Lithuania, Poland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sk-SK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times</a:t>
                      </a:r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Bolivia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Botswana, ECA, Estonia, France,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Iceland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Indonesia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Mauritius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New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Zealand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Norway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Romania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Slovakia, Uganda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72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sk-SK" sz="20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nce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Austria, Belize,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BiH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Bulgaria,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Costa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Rica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Czech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Republic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b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Denmark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Ecuador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El Salvador,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Finland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FYROM, Honduras, Hungary, India, </a:t>
                      </a:r>
                      <a:r>
                        <a:rPr lang="sk-SK" sz="18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Iraq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sk-SK" sz="1800" b="0" i="0" u="none" strike="noStrike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sk-SK" sz="18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Latvia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Mexico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Mongolia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Montenegro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Netherlends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Paraguay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Peru, </a:t>
                      </a:r>
                      <a:r>
                        <a:rPr lang="sk-SK" sz="18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Sweden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ctr" fontAlgn="b"/>
                      <a:r>
                        <a:rPr lang="sk-SK" sz="18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sk-SK" sz="18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Tanzania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Imagen 6"/>
          <p:cNvPicPr/>
          <p:nvPr/>
        </p:nvPicPr>
        <p:blipFill>
          <a:blip r:embed="rId4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11</a:t>
            </a:fld>
            <a:endParaRPr lang="sk-SK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625" y="1357313"/>
            <a:ext cx="8258175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endParaRPr lang="sk-SK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>
              <a:spcAft>
                <a:spcPts val="600"/>
              </a:spcAft>
            </a:pPr>
            <a:endParaRPr lang="en-US" sz="2200" b="0" dirty="0" smtClean="0">
              <a:latin typeface="Arial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2200" b="0" dirty="0" smtClean="0">
              <a:latin typeface="Arial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2200" b="0" dirty="0" smtClean="0">
              <a:latin typeface="Arial"/>
              <a:ea typeface="+mj-ea"/>
              <a:cs typeface="+mj-cs"/>
            </a:endParaRP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sk-SK" sz="280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sk-SK" sz="280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sk-SK" sz="28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1" name="Obrázok 10" descr="logo male_RGB (4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88066" y="1700808"/>
            <a:ext cx="774437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size of the peer reviewing team: 5.7 people per team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number of days of the reviewing team spent at the reviewed SAI premises: 13.5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41 peer review reports available on the CBC web site: 35 in English, 4 in Spanish and 2 in German.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Topics and scope of the peer review varied widely according to </a:t>
            </a:r>
            <a:r>
              <a:rPr lang="sk-SK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peer review goal.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214546" y="692696"/>
            <a:ext cx="4929222" cy="461665"/>
          </a:xfrm>
          <a:prstGeom prst="rect">
            <a:avLst/>
          </a:prstGeom>
          <a:solidFill>
            <a:srgbClr val="632B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facts about peer reviews</a:t>
            </a:r>
          </a:p>
        </p:txBody>
      </p:sp>
      <p:pic>
        <p:nvPicPr>
          <p:cNvPr id="13" name="Imagen 6"/>
          <p:cNvPicPr/>
          <p:nvPr/>
        </p:nvPicPr>
        <p:blipFill>
          <a:blip r:embed="rId4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12</a:t>
            </a:fld>
            <a:endParaRPr lang="sk-SK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Obrázok 10" descr="logo male_RGB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83143" y="1711836"/>
            <a:ext cx="79653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+mj-lt"/>
              <a:buAutoNum type="arabicPeriod" startAt="5"/>
            </a:pP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Number and types of recommendations also varied widely according to the peer review goal and findings. </a:t>
            </a:r>
          </a:p>
          <a:p>
            <a:pPr marL="360363" indent="-360363">
              <a:spcBef>
                <a:spcPts val="1200"/>
              </a:spcBef>
              <a:buAutoNum type="arabicPeriod" startAt="5"/>
            </a:pP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peer review recommendations use and their fulfilment w</a:t>
            </a:r>
            <a:r>
              <a:rPr lang="sk-SK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ere</a:t>
            </a: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difficult to observe, as majority of the peer reviews weren't followed by the follow-up. </a:t>
            </a:r>
          </a:p>
          <a:p>
            <a:pPr marL="342900" indent="-342900">
              <a:spcBef>
                <a:spcPts val="1200"/>
              </a:spcBef>
              <a:buAutoNum type="arabicPeriod" startAt="5"/>
            </a:pP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ISSAI 5600 Guide and Checklist were used extensively especially in the peer review preparation stage.</a:t>
            </a:r>
          </a:p>
          <a:p>
            <a:pPr marL="342900" indent="-342900">
              <a:buAutoNum type="arabicPeriod" startAt="5"/>
            </a:pPr>
            <a:endParaRPr lang="en-GB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2214546" y="692696"/>
            <a:ext cx="4929222" cy="461665"/>
          </a:xfrm>
          <a:prstGeom prst="rect">
            <a:avLst/>
          </a:prstGeom>
          <a:solidFill>
            <a:srgbClr val="632B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facts about peer reviews</a:t>
            </a:r>
          </a:p>
        </p:txBody>
      </p:sp>
      <p:pic>
        <p:nvPicPr>
          <p:cNvPr id="13" name="Imagen 6"/>
          <p:cNvPicPr/>
          <p:nvPr/>
        </p:nvPicPr>
        <p:blipFill>
          <a:blip r:embed="rId3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0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13</a:t>
            </a:fld>
            <a:endParaRPr lang="sk-SK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Obrázok 10" descr="logo male_RGB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683568" y="1936571"/>
            <a:ext cx="830803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Peer reviews were judged as helping to provide benefits to all participants.</a:t>
            </a:r>
            <a:endParaRPr lang="sk-SK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Peer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review helps to hold a mirror to the given SAI audit processes and overall activities</a:t>
            </a: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sk-SK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eer</a:t>
            </a: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reviews are becoming more interesting as an assessment tool for the INTOSAI members.</a:t>
            </a:r>
            <a:endParaRPr lang="sk-SK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sk-SK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INTOSAI community should deal with peer review for the sake of its balanced and continuous development.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619672" y="628238"/>
            <a:ext cx="5976664" cy="830997"/>
          </a:xfrm>
          <a:prstGeom prst="rect">
            <a:avLst/>
          </a:prstGeom>
          <a:solidFill>
            <a:srgbClr val="632B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</a:t>
            </a:r>
            <a:r>
              <a:rPr lang="sk-SK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</a:t>
            </a:r>
            <a:r>
              <a:rPr lang="sk-SK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sk-SK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sk-SK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insights</a:t>
            </a:r>
            <a:r>
              <a:rPr lang="sk-SK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k-SK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k-SK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peer</a:t>
            </a:r>
            <a:r>
              <a:rPr lang="sk-SK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</a:t>
            </a:r>
            <a:r>
              <a:rPr lang="sk-SK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survey</a:t>
            </a:r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n 6"/>
          <p:cNvPicPr/>
          <p:nvPr/>
        </p:nvPicPr>
        <p:blipFill>
          <a:blip r:embed="rId3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4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14</a:t>
            </a:fld>
            <a:endParaRPr lang="sk-SK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Imagen 6"/>
          <p:cNvPicPr/>
          <p:nvPr/>
        </p:nvPicPr>
        <p:blipFill>
          <a:blip r:embed="rId2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logo male_RGB (4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611560" y="692696"/>
            <a:ext cx="792961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63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Peer review brings changes,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63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endParaRPr lang="en-GB" sz="3200" dirty="0">
              <a:solidFill>
                <a:srgbClr val="632B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majestictruth.files.wordpress.com/2012/10/be-the-change-you-want-to-see-in-the-world-mahatma-gand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73" y="2016827"/>
            <a:ext cx="6127471" cy="40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1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15</a:t>
            </a:fld>
            <a:endParaRPr lang="sk-SK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Imagen 6"/>
          <p:cNvPicPr/>
          <p:nvPr/>
        </p:nvPicPr>
        <p:blipFill>
          <a:blip r:embed="rId2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logo male_RGB (4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lokTextu 11"/>
          <p:cNvSpPr txBox="1"/>
          <p:nvPr/>
        </p:nvSpPr>
        <p:spPr>
          <a:xfrm>
            <a:off x="1259632" y="2361990"/>
            <a:ext cx="7027144" cy="207512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GB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2</a:t>
            </a:fld>
            <a:endParaRPr lang="sk-SK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12437" y="1714488"/>
            <a:ext cx="6852918" cy="46434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1200"/>
              </a:spcAft>
              <a:buClr>
                <a:srgbClr val="7030A0"/>
              </a:buClr>
              <a:buSzPct val="90000"/>
              <a:defRPr/>
            </a:pPr>
            <a:r>
              <a:rPr lang="en-GB" sz="3200" dirty="0" smtClean="0">
                <a:solidFill>
                  <a:srgbClr val="632B8D"/>
                </a:solidFill>
                <a:latin typeface="Arial" pitchFamily="34" charset="0"/>
                <a:ea typeface="+mj-ea"/>
                <a:cs typeface="Arial" pitchFamily="34" charset="0"/>
              </a:rPr>
              <a:t>Content of the presentation</a:t>
            </a:r>
          </a:p>
          <a:p>
            <a:pPr marL="609600" indent="-609600" fontAlgn="auto">
              <a:spcAft>
                <a:spcPts val="120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3200" dirty="0" smtClean="0">
                <a:solidFill>
                  <a:srgbClr val="632B8D"/>
                </a:solidFill>
                <a:latin typeface="Arial" pitchFamily="34" charset="0"/>
                <a:ea typeface="+mj-ea"/>
                <a:cs typeface="Arial" pitchFamily="34" charset="0"/>
              </a:rPr>
              <a:t>CBC Sub-Committee</a:t>
            </a:r>
            <a:endParaRPr lang="sk-SK" sz="3200" dirty="0">
              <a:solidFill>
                <a:srgbClr val="632B8D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609600" indent="-609600" fontAlgn="auto">
              <a:spcAft>
                <a:spcPts val="0"/>
              </a:spcAft>
              <a:buClr>
                <a:srgbClr val="7030A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3200" dirty="0" smtClean="0">
                <a:solidFill>
                  <a:srgbClr val="632B8D"/>
                </a:solidFill>
                <a:latin typeface="Arial" pitchFamily="34" charset="0"/>
                <a:ea typeface="+mj-ea"/>
                <a:cs typeface="Arial" pitchFamily="34" charset="0"/>
              </a:rPr>
              <a:t>E-mail </a:t>
            </a:r>
            <a:r>
              <a:rPr lang="en-GB" sz="3200" dirty="0" smtClean="0">
                <a:solidFill>
                  <a:srgbClr val="632B8D"/>
                </a:solidFill>
                <a:latin typeface="Arial" pitchFamily="34" charset="0"/>
                <a:ea typeface="+mj-ea"/>
                <a:cs typeface="Arial" pitchFamily="34" charset="0"/>
              </a:rPr>
              <a:t>survey 2014 on peer review  </a:t>
            </a:r>
          </a:p>
          <a:p>
            <a:pPr marL="609600" indent="-609600" fontAlgn="auto">
              <a:spcAft>
                <a:spcPts val="0"/>
              </a:spcAft>
              <a:buClr>
                <a:srgbClr val="663300"/>
              </a:buClr>
              <a:buFont typeface="Wingdings" pitchFamily="2" charset="2"/>
              <a:buNone/>
              <a:defRPr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 descr="logo male_RGB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869160"/>
            <a:ext cx="1784240" cy="1245602"/>
          </a:xfrm>
          <a:prstGeom prst="rect">
            <a:avLst/>
          </a:prstGeom>
        </p:spPr>
      </p:pic>
      <p:pic>
        <p:nvPicPr>
          <p:cNvPr id="14" name="Imagen 6"/>
          <p:cNvPicPr/>
          <p:nvPr/>
        </p:nvPicPr>
        <p:blipFill>
          <a:blip r:embed="rId4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3</a:t>
            </a:fld>
            <a:endParaRPr lang="sk-SK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625" y="1714488"/>
            <a:ext cx="8501093" cy="4643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1200"/>
              </a:spcAft>
              <a:buClr>
                <a:srgbClr val="663300"/>
              </a:buClr>
              <a:defRPr/>
            </a:pPr>
            <a:endParaRPr lang="en-US" sz="2400" b="0" dirty="0" smtClean="0">
              <a:latin typeface="Arial"/>
              <a:ea typeface="+mj-ea"/>
              <a:cs typeface="+mj-cs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rgbClr val="663300"/>
              </a:buClr>
              <a:buFont typeface="Wingdings" pitchFamily="2" charset="2"/>
              <a:buNone/>
              <a:defRPr/>
            </a:pPr>
            <a:r>
              <a:rPr lang="en-US" sz="2400" b="0" dirty="0" smtClean="0">
                <a:latin typeface="Arial"/>
                <a:ea typeface="+mj-ea"/>
                <a:cs typeface="+mj-cs"/>
              </a:rPr>
              <a:t>		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sk-SK" sz="280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sk-SK" sz="280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sk-SK" sz="28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0" name="Obrázok 9" descr="logo male_RGB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86950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i="0" u="none" strike="noStrike" cap="none" normalizeH="0" baseline="0" dirty="0" smtClean="0">
                <a:ln>
                  <a:noFill/>
                </a:ln>
                <a:solidFill>
                  <a:srgbClr val="632B8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Peer Review</a:t>
            </a:r>
            <a:r>
              <a:rPr lang="sk-SK" sz="3600" dirty="0" smtClean="0">
                <a:solidFill>
                  <a:srgbClr val="632B8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3600" i="0" u="none" strike="noStrike" cap="none" normalizeH="0" baseline="0" dirty="0" smtClean="0">
                <a:ln>
                  <a:noFill/>
                </a:ln>
                <a:solidFill>
                  <a:srgbClr val="632B8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benefits all</a:t>
            </a:r>
            <a:endParaRPr kumimoji="0" lang="sk-SK" sz="3600" i="0" u="none" strike="noStrike" cap="none" normalizeH="0" baseline="0" dirty="0" smtClean="0">
              <a:ln>
                <a:noFill/>
              </a:ln>
              <a:solidFill>
                <a:srgbClr val="632B8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rafik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3143248"/>
            <a:ext cx="3786214" cy="2643206"/>
          </a:xfrm>
          <a:prstGeom prst="rect">
            <a:avLst/>
          </a:prstGeom>
        </p:spPr>
      </p:pic>
      <p:pic>
        <p:nvPicPr>
          <p:cNvPr id="14" name="Imagen 6"/>
          <p:cNvPicPr/>
          <p:nvPr/>
        </p:nvPicPr>
        <p:blipFill>
          <a:blip r:embed="rId4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2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4</a:t>
            </a:fld>
            <a:endParaRPr lang="sk-SK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1500166" y="642918"/>
            <a:ext cx="6143668" cy="571504"/>
          </a:xfrm>
          <a:prstGeom prst="rect">
            <a:avLst/>
          </a:prstGeom>
          <a:solidFill>
            <a:srgbClr val="632B8D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CBC Subcommittee</a:t>
            </a:r>
            <a:r>
              <a:rPr lang="sk-SK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 13 </a:t>
            </a:r>
            <a:r>
              <a:rPr lang="sk-SK" sz="3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members</a:t>
            </a:r>
            <a:endParaRPr lang="sk-SK" sz="3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357298"/>
            <a:ext cx="9144000" cy="514353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GB" sz="2200" dirty="0" smtClean="0">
                <a:latin typeface="Arial"/>
                <a:ea typeface="+mj-ea"/>
                <a:cs typeface="+mj-cs"/>
              </a:rPr>
              <a:t>    </a:t>
            </a:r>
            <a:r>
              <a:rPr lang="en-GB" sz="2400" u="sng" dirty="0" smtClean="0">
                <a:solidFill>
                  <a:srgbClr val="7030A0"/>
                </a:solidFill>
                <a:latin typeface="Arial"/>
                <a:ea typeface="+mj-ea"/>
                <a:cs typeface="+mj-cs"/>
              </a:rPr>
              <a:t>Chair: Slovakia</a:t>
            </a:r>
            <a:r>
              <a:rPr lang="en-GB" sz="2400" dirty="0" smtClean="0">
                <a:solidFill>
                  <a:srgbClr val="7030A0"/>
                </a:solidFill>
                <a:latin typeface="Arial"/>
                <a:ea typeface="+mj-ea"/>
                <a:cs typeface="+mj-cs"/>
              </a:rPr>
              <a:t>                 </a:t>
            </a:r>
            <a:r>
              <a:rPr lang="en-GB" sz="2400" u="sng" dirty="0" smtClean="0">
                <a:solidFill>
                  <a:srgbClr val="7030A0"/>
                </a:solidFill>
                <a:latin typeface="Arial"/>
                <a:ea typeface="+mj-ea"/>
                <a:cs typeface="+mj-cs"/>
              </a:rPr>
              <a:t>Vice-Chair: Bangladesh </a:t>
            </a: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GB" sz="2800" dirty="0" smtClean="0">
                <a:solidFill>
                  <a:srgbClr val="C00000"/>
                </a:solidFill>
                <a:latin typeface="+mn-lt"/>
                <a:cs typeface="+mn-cs"/>
              </a:rPr>
              <a:t>              </a:t>
            </a:r>
          </a:p>
          <a:p>
            <a:pPr marL="342900" indent="-342900" algn="ctr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SAI members: </a:t>
            </a:r>
          </a:p>
          <a:p>
            <a:pPr marL="342900" indent="-342900" algn="ctr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GB" sz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GB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Austria        Croatia        Estonia      European Court of Audit      Germany</a:t>
            </a: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GB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GB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</a:t>
            </a: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Hungary      Indonesia      Morocco     Poland        Sweden        USA</a:t>
            </a:r>
            <a:endParaRPr lang="en-GB" sz="1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1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 smtClean="0"/>
              <a:t>                                                                                                       </a:t>
            </a: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 smtClean="0"/>
              <a:t>                                                                                                   </a:t>
            </a:r>
            <a:endParaRPr lang="en-GB" sz="20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GB" sz="20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ok 5" descr="C:\Users\GAL\Pictures\znaky NKI\austri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000373"/>
            <a:ext cx="1000132" cy="65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logo male_RGB (4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08372"/>
            <a:ext cx="802480" cy="62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C:\Users\GAL\AppData\Local\Microsoft\Windows\Temporary Internet Files\Content.Word\Logo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3178" y="1479939"/>
            <a:ext cx="652916" cy="6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/>
          <p:cNvPicPr/>
          <p:nvPr/>
        </p:nvPicPr>
        <p:blipFill>
          <a:blip r:embed="rId5"/>
          <a:srcRect l="14332" t="16083" r="69879" b="73565"/>
          <a:stretch>
            <a:fillRect/>
          </a:stretch>
        </p:blipFill>
        <p:spPr bwMode="auto">
          <a:xfrm>
            <a:off x="1400811" y="3071810"/>
            <a:ext cx="1247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/>
          <a:srcRect l="6331" t="14972" r="70950" b="72076"/>
          <a:stretch>
            <a:fillRect/>
          </a:stretch>
        </p:blipFill>
        <p:spPr bwMode="auto">
          <a:xfrm>
            <a:off x="2924366" y="3143248"/>
            <a:ext cx="107157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C:\Users\GAL\AppData\Local\Microsoft\Windows\Temporary Internet Files\Content.Outlook\Z1OMOO17\Web-address-ECA-logo (3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9193" y="3108877"/>
            <a:ext cx="1143007" cy="4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C:\Users\GAL\AppData\Local\Microsoft\Windows\Temporary Internet Files\Content.Outlook\Z1OMOO17\BRHLogo_1024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3140968"/>
            <a:ext cx="1175498" cy="34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ok 17" descr="C:\Users\GAL\Pictures\znaky NKI\Hungary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6290" y="4496445"/>
            <a:ext cx="901334" cy="80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ok 18" descr="C:\Users\GAL\Pictures\znaky NKI\morocc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30230" y="4429132"/>
            <a:ext cx="925274" cy="92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6016" y="4509120"/>
            <a:ext cx="906095" cy="7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9272" y="4581128"/>
            <a:ext cx="1143008" cy="69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BlokTextu 21"/>
          <p:cNvSpPr txBox="1"/>
          <p:nvPr/>
        </p:nvSpPr>
        <p:spPr>
          <a:xfrm>
            <a:off x="1691680" y="5517232"/>
            <a:ext cx="621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Cooperating  organisations and partners:</a:t>
            </a:r>
            <a:endParaRPr lang="en-GB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logoOecd" descr="Organisation for Economic Co-operation and Development">
            <a:hlinkClick r:id="rId13" tooltip="&quot;return to OECD Home&quot;"/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43632" y="6017298"/>
            <a:ext cx="1377272" cy="5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ctl00_ctl00_ctl00_ctl00_innhold_ucBildeTopp" descr="Go to start page">
            <a:hlinkClick r:id="rId15"/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57748" y="5945860"/>
            <a:ext cx="811484" cy="65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ázok 24" descr="C:\Users\GAL\Pictures\znaky NKI\indonesi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63688" y="4465420"/>
            <a:ext cx="907796" cy="90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15208" y="4572008"/>
            <a:ext cx="801208" cy="8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19"/>
          <a:srcRect l="7362" t="14453" r="68003" b="66797"/>
          <a:stretch>
            <a:fillRect/>
          </a:stretch>
        </p:blipFill>
        <p:spPr bwMode="auto">
          <a:xfrm>
            <a:off x="7472458" y="6017299"/>
            <a:ext cx="1028062" cy="47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n 6"/>
          <p:cNvPicPr/>
          <p:nvPr/>
        </p:nvPicPr>
        <p:blipFill>
          <a:blip r:embed="rId20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ázok 26"/>
          <p:cNvPicPr/>
          <p:nvPr/>
        </p:nvPicPr>
        <p:blipFill>
          <a:blip r:embed="rId5"/>
          <a:srcRect l="14332" t="16083" r="69879" b="73565"/>
          <a:stretch>
            <a:fillRect/>
          </a:stretch>
        </p:blipFill>
        <p:spPr bwMode="auto">
          <a:xfrm>
            <a:off x="1400811" y="3013819"/>
            <a:ext cx="1247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Obrázok 33"/>
          <p:cNvPicPr>
            <a:picLocks noChangeAspect="1"/>
          </p:cNvPicPr>
          <p:nvPr/>
        </p:nvPicPr>
        <p:blipFill>
          <a:blip r:embed="rId5"/>
          <a:srcRect l="14332" t="16083" r="69879" b="73565"/>
          <a:stretch>
            <a:fillRect/>
          </a:stretch>
        </p:blipFill>
        <p:spPr bwMode="auto">
          <a:xfrm>
            <a:off x="1400811" y="3049538"/>
            <a:ext cx="1247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5</a:t>
            </a:fld>
            <a:endParaRPr lang="sk-SK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625" y="1500174"/>
            <a:ext cx="8258175" cy="5072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endParaRPr lang="en-GB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algn="just">
              <a:spcAft>
                <a:spcPts val="600"/>
              </a:spcAft>
            </a:pPr>
            <a:endParaRPr lang="en-GB" sz="2400" b="0" dirty="0" smtClean="0">
              <a:latin typeface="Arial" pitchFamily="34" charset="0"/>
              <a:cs typeface="Arial" pitchFamily="34" charset="0"/>
            </a:endParaRPr>
          </a:p>
          <a:p>
            <a:pPr marL="0" lvl="1" algn="just">
              <a:spcAft>
                <a:spcPts val="600"/>
              </a:spcAft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CBC Subcommittee promotes best practices and quality assurance through voluntary peer reviews by:</a:t>
            </a:r>
          </a:p>
          <a:p>
            <a:pPr marL="0" lvl="1" algn="just">
              <a:spcAft>
                <a:spcPts val="600"/>
              </a:spcAft>
            </a:pPr>
            <a:endParaRPr lang="en-GB" sz="2400" b="0" dirty="0" smtClean="0">
              <a:latin typeface="Arial" pitchFamily="34" charset="0"/>
              <a:cs typeface="Arial" pitchFamily="34" charset="0"/>
            </a:endParaRPr>
          </a:p>
          <a:p>
            <a:pPr marL="441325" lvl="1" indent="-44132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Assessing and documenting existing peer reviews</a:t>
            </a:r>
          </a:p>
          <a:p>
            <a:pPr marL="441325" lvl="1" indent="-44132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Fostering environment where SAIs are aware of the benefits arising from voluntary peer reviews, </a:t>
            </a:r>
          </a:p>
          <a:p>
            <a:pPr marL="441325" lvl="1" indent="-44132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Updating the Peer Review guide and Checklist</a:t>
            </a:r>
          </a:p>
          <a:p>
            <a:pPr marL="441325" lvl="1" indent="-44132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Disseminating peer review results</a:t>
            </a:r>
          </a:p>
          <a:p>
            <a:pPr marL="441325" lvl="1" indent="-441325" algn="just">
              <a:spcAft>
                <a:spcPts val="600"/>
              </a:spcAft>
            </a:pPr>
            <a:r>
              <a:rPr lang="en-GB" sz="2000" b="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spcAft>
                <a:spcPts val="600"/>
              </a:spcAft>
            </a:pPr>
            <a:endParaRPr lang="en-GB" sz="2200" b="0" dirty="0" smtClean="0">
              <a:latin typeface="Arial"/>
              <a:ea typeface="+mj-ea"/>
              <a:cs typeface="+mj-cs"/>
            </a:endParaRPr>
          </a:p>
          <a:p>
            <a:pPr algn="just">
              <a:spcAft>
                <a:spcPts val="600"/>
              </a:spcAft>
            </a:pPr>
            <a:endParaRPr lang="en-GB" sz="2200" b="0" dirty="0" smtClean="0">
              <a:latin typeface="Arial"/>
              <a:ea typeface="+mj-ea"/>
              <a:cs typeface="+mj-cs"/>
            </a:endParaRP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GB" sz="2800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GB" sz="2800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algn="just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GB" sz="28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6" name="Obrázok 5" descr="logo male_RGB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1428728" y="1340768"/>
            <a:ext cx="6143668" cy="571504"/>
          </a:xfrm>
          <a:prstGeom prst="rect">
            <a:avLst/>
          </a:prstGeom>
          <a:solidFill>
            <a:srgbClr val="632B8D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CBC Subcommittee</a:t>
            </a:r>
            <a:r>
              <a:rPr lang="sk-SK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sk-SK" sz="3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ea typeface="+mj-ea"/>
              <a:cs typeface="+mj-cs"/>
            </a:endParaRPr>
          </a:p>
        </p:txBody>
      </p:sp>
      <p:pic>
        <p:nvPicPr>
          <p:cNvPr id="8" name="Imagen 6"/>
          <p:cNvPicPr/>
          <p:nvPr/>
        </p:nvPicPr>
        <p:blipFill>
          <a:blip r:embed="rId3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32B8D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6</a:t>
            </a:fld>
            <a:endParaRPr lang="sk-SK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79712" y="1556792"/>
            <a:ext cx="5112568" cy="26740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endParaRPr lang="sk-SK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1200"/>
              </a:spcAft>
              <a:buClr>
                <a:srgbClr val="663300"/>
              </a:buClr>
              <a:defRPr/>
            </a:pPr>
            <a:r>
              <a:rPr lang="sk-SK" sz="4400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</a:t>
            </a:r>
            <a:r>
              <a:rPr lang="sk-SK" sz="4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k-SK" sz="4400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</a:t>
            </a:r>
            <a:r>
              <a:rPr lang="sk-SK" sz="4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new </a:t>
            </a:r>
          </a:p>
          <a:p>
            <a:pPr algn="ctr" eaLnBrk="1" fontAlgn="auto" hangingPunct="1">
              <a:spcAft>
                <a:spcPts val="1200"/>
              </a:spcAft>
              <a:buClr>
                <a:srgbClr val="663300"/>
              </a:buClr>
              <a:defRPr/>
            </a:pPr>
            <a:r>
              <a:rPr lang="sk-SK" sz="4400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since</a:t>
            </a:r>
            <a:r>
              <a:rPr lang="sk-SK" sz="4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Aft>
                <a:spcPts val="1200"/>
              </a:spcAft>
              <a:buClr>
                <a:srgbClr val="663300"/>
              </a:buClr>
              <a:defRPr/>
            </a:pPr>
            <a:r>
              <a:rPr lang="sk-SK" sz="4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INCOSAI 2013?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sk-SK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sk-SK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sk-SK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 descr="logo male_RGB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/>
          <p:cNvPicPr/>
          <p:nvPr/>
        </p:nvPicPr>
        <p:blipFill>
          <a:blip r:embed="rId3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226282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7</a:t>
            </a:fld>
            <a:endParaRPr lang="sk-SK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85786" y="2669402"/>
            <a:ext cx="7572428" cy="40719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 algn="just"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0" dirty="0" smtClean="0">
                <a:latin typeface="Arial" pitchFamily="34" charset="0"/>
                <a:cs typeface="Arial" pitchFamily="34" charset="0"/>
              </a:rPr>
              <a:t>Execution: January 13</a:t>
            </a:r>
            <a:r>
              <a:rPr lang="en-GB" sz="2800" b="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800" b="0" dirty="0" smtClean="0">
                <a:latin typeface="Arial" pitchFamily="34" charset="0"/>
                <a:cs typeface="Arial" pitchFamily="34" charset="0"/>
              </a:rPr>
              <a:t> till March 31</a:t>
            </a:r>
            <a:r>
              <a:rPr lang="en-GB" sz="2800" b="0" baseline="30000" dirty="0" smtClean="0">
                <a:latin typeface="Arial" pitchFamily="34" charset="0"/>
                <a:cs typeface="Arial" pitchFamily="34" charset="0"/>
              </a:rPr>
              <a:t>st</a:t>
            </a:r>
            <a:endParaRPr lang="en-GB" sz="2800" b="0" dirty="0" smtClean="0">
              <a:latin typeface="Arial" pitchFamily="34" charset="0"/>
              <a:cs typeface="Arial" pitchFamily="34" charset="0"/>
            </a:endParaRPr>
          </a:p>
          <a:p>
            <a:pPr lvl="1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b="0" dirty="0" smtClean="0">
                <a:latin typeface="Arial" pitchFamily="34" charset="0"/>
                <a:cs typeface="Arial" pitchFamily="34" charset="0"/>
              </a:rPr>
              <a:t>Questionnaires sent to and received by 170 INTOSAI members</a:t>
            </a:r>
          </a:p>
          <a:p>
            <a:pPr marL="0" lvl="1" algn="ctr">
              <a:spcBef>
                <a:spcPts val="1200"/>
              </a:spcBef>
              <a:spcAft>
                <a:spcPts val="0"/>
              </a:spcAft>
            </a:pPr>
            <a:r>
              <a:rPr lang="sk-SK" sz="2800" b="0" dirty="0" smtClean="0">
                <a:latin typeface="Arial" pitchFamily="34" charset="0"/>
                <a:cs typeface="Arial" pitchFamily="34" charset="0"/>
              </a:rPr>
              <a:t>39</a:t>
            </a:r>
            <a:r>
              <a:rPr lang="en-GB" sz="2800" b="0" dirty="0" smtClean="0">
                <a:latin typeface="Arial" pitchFamily="34" charset="0"/>
                <a:cs typeface="Arial" pitchFamily="34" charset="0"/>
              </a:rPr>
              <a:t> SAIs have no web page</a:t>
            </a:r>
          </a:p>
          <a:p>
            <a:pPr lvl="1" indent="-4572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b="0" dirty="0" smtClean="0">
                <a:latin typeface="Arial" pitchFamily="34" charset="0"/>
                <a:cs typeface="Arial" pitchFamily="34" charset="0"/>
              </a:rPr>
              <a:t>4 members have no e-mail contacts</a:t>
            </a:r>
          </a:p>
          <a:p>
            <a:pPr lvl="1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b="0" dirty="0" smtClean="0">
                <a:latin typeface="Arial" pitchFamily="34" charset="0"/>
                <a:cs typeface="Arial" pitchFamily="34" charset="0"/>
              </a:rPr>
              <a:t>46 replies means rate of return was 28 %</a:t>
            </a:r>
            <a:endParaRPr lang="en-GB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ok 5" descr="logo male_RGB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6"/>
          <p:cNvPicPr/>
          <p:nvPr/>
        </p:nvPicPr>
        <p:blipFill>
          <a:blip r:embed="rId3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500034" y="1466781"/>
            <a:ext cx="8358246" cy="954107"/>
          </a:xfrm>
          <a:prstGeom prst="rect">
            <a:avLst/>
          </a:prstGeom>
          <a:solidFill>
            <a:srgbClr val="632B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E-mail survey 2014 on peer review 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within INTOSAI community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8</a:t>
            </a:fld>
            <a:endParaRPr lang="sk-SK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Obrázok 10" descr="logo male_RGB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285720" y="1380325"/>
            <a:ext cx="8643998" cy="707886"/>
          </a:xfrm>
          <a:prstGeom prst="rect">
            <a:avLst/>
          </a:prstGeom>
          <a:solidFill>
            <a:srgbClr val="632B8D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largest number of peer reviews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 – 12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peer </a:t>
            </a:r>
            <a:r>
              <a:rPr lang="sk-S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  <a:endParaRPr lang="sk-S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second richest year </a:t>
            </a:r>
            <a:r>
              <a:rPr lang="sk-S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014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peer reviews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k-SK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3761840206"/>
              </p:ext>
            </p:extLst>
          </p:nvPr>
        </p:nvGraphicFramePr>
        <p:xfrm>
          <a:off x="171450" y="2237581"/>
          <a:ext cx="882015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n 6"/>
          <p:cNvPicPr/>
          <p:nvPr/>
        </p:nvPicPr>
        <p:blipFill>
          <a:blip r:embed="rId4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8044C7-C7A7-40CC-8C7C-74763956221C}" type="slidenum">
              <a:rPr lang="sk-SK"/>
              <a:pPr/>
              <a:t>9</a:t>
            </a:fld>
            <a:endParaRPr lang="sk-SK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Obrázok 9" descr="logo male_RGB (4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4073092358"/>
              </p:ext>
            </p:extLst>
          </p:nvPr>
        </p:nvGraphicFramePr>
        <p:xfrm>
          <a:off x="1565251" y="1124744"/>
          <a:ext cx="6165898" cy="495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1785918" y="428604"/>
            <a:ext cx="5786478" cy="523220"/>
          </a:xfrm>
          <a:prstGeom prst="rect">
            <a:avLst/>
          </a:prstGeom>
          <a:solidFill>
            <a:srgbClr val="632B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 </a:t>
            </a:r>
            <a:r>
              <a:rPr lang="sk-SK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peer </a:t>
            </a:r>
            <a:r>
              <a:rPr lang="sk-SK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reviewer</a:t>
            </a:r>
            <a:endParaRPr lang="sk-SK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n 6"/>
          <p:cNvPicPr/>
          <p:nvPr/>
        </p:nvPicPr>
        <p:blipFill>
          <a:blip r:embed="rId4" cstate="print"/>
          <a:srcRect l="15967" t="19034" r="35794" b="16013"/>
          <a:stretch>
            <a:fillRect/>
          </a:stretch>
        </p:blipFill>
        <p:spPr bwMode="auto">
          <a:xfrm>
            <a:off x="7740352" y="14287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4085</TotalTime>
  <Words>539</Words>
  <Application>Microsoft Office PowerPoint</Application>
  <PresentationFormat>Prezentácia na obrazovke (4:3)</PresentationFormat>
  <Paragraphs>125</Paragraphs>
  <Slides>15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Hala</vt:lpstr>
      <vt:lpstr>      PEER REVIEW Quality Assurance Tool for SAIs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UNMS 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PHF EU v Košiciach – zlepšenia 2008 – 2010  Posúdenie na mieste v rámci súťaže NCSRK 2010</dc:title>
  <dc:creator>jurkovicova</dc:creator>
  <cp:lastModifiedBy>Ciho Igor</cp:lastModifiedBy>
  <cp:revision>539</cp:revision>
  <dcterms:created xsi:type="dcterms:W3CDTF">2010-06-15T07:59:09Z</dcterms:created>
  <dcterms:modified xsi:type="dcterms:W3CDTF">2014-09-05T16:54:30Z</dcterms:modified>
</cp:coreProperties>
</file>