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80" r:id="rId11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zanin.ratcliffe" initials="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63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5D1A9E-B4B2-42F0-9893-1A0258058B3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A6DDA6B-48FB-40D1-A9AC-58435214803A}">
      <dgm:prSet phldrT="[Text]" custT="1"/>
      <dgm:spPr/>
      <dgm:t>
        <a:bodyPr/>
        <a:lstStyle/>
        <a:p>
          <a:r>
            <a:rPr lang="en-GB" sz="1600" dirty="0" smtClean="0"/>
            <a:t>External Relationships / Leadership</a:t>
          </a:r>
          <a:endParaRPr lang="en-GB" sz="1600" dirty="0"/>
        </a:p>
      </dgm:t>
    </dgm:pt>
    <dgm:pt modelId="{1F691785-6620-4735-929D-4C9CCF1435DA}" type="parTrans" cxnId="{8CB31711-8A29-4921-B611-7E3A0F5F2856}">
      <dgm:prSet/>
      <dgm:spPr/>
      <dgm:t>
        <a:bodyPr/>
        <a:lstStyle/>
        <a:p>
          <a:endParaRPr lang="en-GB"/>
        </a:p>
      </dgm:t>
    </dgm:pt>
    <dgm:pt modelId="{803F8230-1F20-4F44-ACB4-1665BFFD28C8}" type="sibTrans" cxnId="{8CB31711-8A29-4921-B611-7E3A0F5F2856}">
      <dgm:prSet/>
      <dgm:spPr/>
      <dgm:t>
        <a:bodyPr/>
        <a:lstStyle/>
        <a:p>
          <a:endParaRPr lang="en-GB"/>
        </a:p>
      </dgm:t>
    </dgm:pt>
    <dgm:pt modelId="{3E59CA27-F96A-4FCD-9A24-304ECFC48B6D}">
      <dgm:prSet phldrT="[Text]" custT="1"/>
      <dgm:spPr/>
      <dgm:t>
        <a:bodyPr/>
        <a:lstStyle/>
        <a:p>
          <a:r>
            <a:rPr lang="en-GB" sz="1600" dirty="0" smtClean="0"/>
            <a:t>Corporate Supports</a:t>
          </a:r>
          <a:endParaRPr lang="en-GB" sz="1600" dirty="0"/>
        </a:p>
      </dgm:t>
    </dgm:pt>
    <dgm:pt modelId="{27C32DCF-6049-4FCD-A3C3-162B3FDAC22A}" type="parTrans" cxnId="{1AE26995-1C08-4B8E-863A-54432E0A8A9A}">
      <dgm:prSet/>
      <dgm:spPr/>
      <dgm:t>
        <a:bodyPr/>
        <a:lstStyle/>
        <a:p>
          <a:endParaRPr lang="en-GB"/>
        </a:p>
      </dgm:t>
    </dgm:pt>
    <dgm:pt modelId="{7BF3CCEC-16E9-4382-BD23-33EE7E014081}" type="sibTrans" cxnId="{1AE26995-1C08-4B8E-863A-54432E0A8A9A}">
      <dgm:prSet/>
      <dgm:spPr/>
      <dgm:t>
        <a:bodyPr/>
        <a:lstStyle/>
        <a:p>
          <a:endParaRPr lang="en-GB"/>
        </a:p>
      </dgm:t>
    </dgm:pt>
    <dgm:pt modelId="{91EAB995-D6C8-40CC-A036-1C815C818C67}">
      <dgm:prSet phldrT="[Text]" custT="1"/>
      <dgm:spPr/>
      <dgm:t>
        <a:bodyPr/>
        <a:lstStyle/>
        <a:p>
          <a:r>
            <a:rPr lang="en-GB" sz="1600" dirty="0" smtClean="0"/>
            <a:t>Technical Skills</a:t>
          </a:r>
          <a:endParaRPr lang="en-GB" sz="1600" dirty="0"/>
        </a:p>
      </dgm:t>
    </dgm:pt>
    <dgm:pt modelId="{32FC55B5-6DD7-413B-8064-044E2D158994}" type="parTrans" cxnId="{54936E01-CA83-487C-BD63-AB0A6D2AE386}">
      <dgm:prSet/>
      <dgm:spPr/>
      <dgm:t>
        <a:bodyPr/>
        <a:lstStyle/>
        <a:p>
          <a:endParaRPr lang="en-GB"/>
        </a:p>
      </dgm:t>
    </dgm:pt>
    <dgm:pt modelId="{246757B6-3A1D-485C-896F-76EF3F9595DE}" type="sibTrans" cxnId="{54936E01-CA83-487C-BD63-AB0A6D2AE386}">
      <dgm:prSet/>
      <dgm:spPr/>
      <dgm:t>
        <a:bodyPr/>
        <a:lstStyle/>
        <a:p>
          <a:endParaRPr lang="en-GB"/>
        </a:p>
      </dgm:t>
    </dgm:pt>
    <dgm:pt modelId="{579F9EC0-F60F-43E2-8806-4A915516B278}" type="pres">
      <dgm:prSet presAssocID="{155D1A9E-B4B2-42F0-9893-1A0258058B35}" presName="Name0" presStyleCnt="0">
        <dgm:presLayoutVars>
          <dgm:dir/>
          <dgm:animLvl val="lvl"/>
          <dgm:resizeHandles val="exact"/>
        </dgm:presLayoutVars>
      </dgm:prSet>
      <dgm:spPr/>
    </dgm:pt>
    <dgm:pt modelId="{16C3245E-E26D-41DB-B929-79EC3139CB1B}" type="pres">
      <dgm:prSet presAssocID="{6A6DDA6B-48FB-40D1-A9AC-58435214803A}" presName="Name8" presStyleCnt="0"/>
      <dgm:spPr/>
    </dgm:pt>
    <dgm:pt modelId="{4CBB41B0-EFE0-4F62-8879-7221113CD469}" type="pres">
      <dgm:prSet presAssocID="{6A6DDA6B-48FB-40D1-A9AC-58435214803A}" presName="level" presStyleLbl="node1" presStyleIdx="0" presStyleCnt="3" custLinFactNeighborX="-138" custLinFactNeighborY="-622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EC1003-4709-4AAA-9E0F-C30768A433D7}" type="pres">
      <dgm:prSet presAssocID="{6A6DDA6B-48FB-40D1-A9AC-5843521480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E04855-9193-4069-9D72-6F3738A7C4C3}" type="pres">
      <dgm:prSet presAssocID="{3E59CA27-F96A-4FCD-9A24-304ECFC48B6D}" presName="Name8" presStyleCnt="0"/>
      <dgm:spPr/>
    </dgm:pt>
    <dgm:pt modelId="{065E4C9E-E92B-4123-A54B-91416F3C7232}" type="pres">
      <dgm:prSet presAssocID="{3E59CA27-F96A-4FCD-9A24-304ECFC48B6D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844F79-824B-45F6-B91B-B76B1A5C43A7}" type="pres">
      <dgm:prSet presAssocID="{3E59CA27-F96A-4FCD-9A24-304ECFC48B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8E0C65-F454-425A-8548-E822BEBB9D9A}" type="pres">
      <dgm:prSet presAssocID="{91EAB995-D6C8-40CC-A036-1C815C818C67}" presName="Name8" presStyleCnt="0"/>
      <dgm:spPr/>
    </dgm:pt>
    <dgm:pt modelId="{987D5C90-F694-4CB2-B2BA-6B3BB137AAA5}" type="pres">
      <dgm:prSet presAssocID="{91EAB995-D6C8-40CC-A036-1C815C818C67}" presName="level" presStyleLbl="node1" presStyleIdx="2" presStyleCnt="3" custLinFactNeighborX="7281" custLinFactNeighborY="-270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A881B1-E5B4-42CF-B258-5B748A6CEB59}" type="pres">
      <dgm:prSet presAssocID="{91EAB995-D6C8-40CC-A036-1C815C818C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67D6356-1623-49B2-B110-9E6AFD85E29A}" type="presOf" srcId="{6A6DDA6B-48FB-40D1-A9AC-58435214803A}" destId="{17EC1003-4709-4AAA-9E0F-C30768A433D7}" srcOrd="1" destOrd="0" presId="urn:microsoft.com/office/officeart/2005/8/layout/pyramid1"/>
    <dgm:cxn modelId="{013BA339-C044-4FDE-9B59-21865BD79DF2}" type="presOf" srcId="{3E59CA27-F96A-4FCD-9A24-304ECFC48B6D}" destId="{065E4C9E-E92B-4123-A54B-91416F3C7232}" srcOrd="0" destOrd="0" presId="urn:microsoft.com/office/officeart/2005/8/layout/pyramid1"/>
    <dgm:cxn modelId="{8CB31711-8A29-4921-B611-7E3A0F5F2856}" srcId="{155D1A9E-B4B2-42F0-9893-1A0258058B35}" destId="{6A6DDA6B-48FB-40D1-A9AC-58435214803A}" srcOrd="0" destOrd="0" parTransId="{1F691785-6620-4735-929D-4C9CCF1435DA}" sibTransId="{803F8230-1F20-4F44-ACB4-1665BFFD28C8}"/>
    <dgm:cxn modelId="{1CBEC3CB-E701-4DFB-BE60-630B5FB23D5F}" type="presOf" srcId="{155D1A9E-B4B2-42F0-9893-1A0258058B35}" destId="{579F9EC0-F60F-43E2-8806-4A915516B278}" srcOrd="0" destOrd="0" presId="urn:microsoft.com/office/officeart/2005/8/layout/pyramid1"/>
    <dgm:cxn modelId="{25ACE12D-A942-4589-B474-DFF380DE1C3C}" type="presOf" srcId="{91EAB995-D6C8-40CC-A036-1C815C818C67}" destId="{DFA881B1-E5B4-42CF-B258-5B748A6CEB59}" srcOrd="1" destOrd="0" presId="urn:microsoft.com/office/officeart/2005/8/layout/pyramid1"/>
    <dgm:cxn modelId="{54936E01-CA83-487C-BD63-AB0A6D2AE386}" srcId="{155D1A9E-B4B2-42F0-9893-1A0258058B35}" destId="{91EAB995-D6C8-40CC-A036-1C815C818C67}" srcOrd="2" destOrd="0" parTransId="{32FC55B5-6DD7-413B-8064-044E2D158994}" sibTransId="{246757B6-3A1D-485C-896F-76EF3F9595DE}"/>
    <dgm:cxn modelId="{1AE26995-1C08-4B8E-863A-54432E0A8A9A}" srcId="{155D1A9E-B4B2-42F0-9893-1A0258058B35}" destId="{3E59CA27-F96A-4FCD-9A24-304ECFC48B6D}" srcOrd="1" destOrd="0" parTransId="{27C32DCF-6049-4FCD-A3C3-162B3FDAC22A}" sibTransId="{7BF3CCEC-16E9-4382-BD23-33EE7E014081}"/>
    <dgm:cxn modelId="{0E9053D4-5921-47D2-A5E1-214451FA4801}" type="presOf" srcId="{6A6DDA6B-48FB-40D1-A9AC-58435214803A}" destId="{4CBB41B0-EFE0-4F62-8879-7221113CD469}" srcOrd="0" destOrd="0" presId="urn:microsoft.com/office/officeart/2005/8/layout/pyramid1"/>
    <dgm:cxn modelId="{9D0C668C-3AFC-4959-8A64-382ACD504884}" type="presOf" srcId="{3E59CA27-F96A-4FCD-9A24-304ECFC48B6D}" destId="{D8844F79-824B-45F6-B91B-B76B1A5C43A7}" srcOrd="1" destOrd="0" presId="urn:microsoft.com/office/officeart/2005/8/layout/pyramid1"/>
    <dgm:cxn modelId="{F5817BCA-B25A-422B-A50D-DAD4AC187C9C}" type="presOf" srcId="{91EAB995-D6C8-40CC-A036-1C815C818C67}" destId="{987D5C90-F694-4CB2-B2BA-6B3BB137AAA5}" srcOrd="0" destOrd="0" presId="urn:microsoft.com/office/officeart/2005/8/layout/pyramid1"/>
    <dgm:cxn modelId="{3F65292C-F193-4EC6-8DE6-C468CBB30835}" type="presParOf" srcId="{579F9EC0-F60F-43E2-8806-4A915516B278}" destId="{16C3245E-E26D-41DB-B929-79EC3139CB1B}" srcOrd="0" destOrd="0" presId="urn:microsoft.com/office/officeart/2005/8/layout/pyramid1"/>
    <dgm:cxn modelId="{5AB5471F-93B3-49F3-84B5-E5E35F9E701B}" type="presParOf" srcId="{16C3245E-E26D-41DB-B929-79EC3139CB1B}" destId="{4CBB41B0-EFE0-4F62-8879-7221113CD469}" srcOrd="0" destOrd="0" presId="urn:microsoft.com/office/officeart/2005/8/layout/pyramid1"/>
    <dgm:cxn modelId="{DAB44A6D-1C21-4DF4-8844-B0EC1E2B3027}" type="presParOf" srcId="{16C3245E-E26D-41DB-B929-79EC3139CB1B}" destId="{17EC1003-4709-4AAA-9E0F-C30768A433D7}" srcOrd="1" destOrd="0" presId="urn:microsoft.com/office/officeart/2005/8/layout/pyramid1"/>
    <dgm:cxn modelId="{E5E35BA6-51BE-448E-802A-22A5FD8B3BC6}" type="presParOf" srcId="{579F9EC0-F60F-43E2-8806-4A915516B278}" destId="{1BE04855-9193-4069-9D72-6F3738A7C4C3}" srcOrd="1" destOrd="0" presId="urn:microsoft.com/office/officeart/2005/8/layout/pyramid1"/>
    <dgm:cxn modelId="{6C29C3AF-32ED-4DA2-B9FF-389869EE1130}" type="presParOf" srcId="{1BE04855-9193-4069-9D72-6F3738A7C4C3}" destId="{065E4C9E-E92B-4123-A54B-91416F3C7232}" srcOrd="0" destOrd="0" presId="urn:microsoft.com/office/officeart/2005/8/layout/pyramid1"/>
    <dgm:cxn modelId="{A2F97F0E-D872-46D0-A0C7-A2CCA0BEC8E0}" type="presParOf" srcId="{1BE04855-9193-4069-9D72-6F3738A7C4C3}" destId="{D8844F79-824B-45F6-B91B-B76B1A5C43A7}" srcOrd="1" destOrd="0" presId="urn:microsoft.com/office/officeart/2005/8/layout/pyramid1"/>
    <dgm:cxn modelId="{8447E368-98FD-4366-AD11-0DEA5EF3E664}" type="presParOf" srcId="{579F9EC0-F60F-43E2-8806-4A915516B278}" destId="{D38E0C65-F454-425A-8548-E822BEBB9D9A}" srcOrd="2" destOrd="0" presId="urn:microsoft.com/office/officeart/2005/8/layout/pyramid1"/>
    <dgm:cxn modelId="{6AAF7827-2171-41F8-A401-0040A65D1EED}" type="presParOf" srcId="{D38E0C65-F454-425A-8548-E822BEBB9D9A}" destId="{987D5C90-F694-4CB2-B2BA-6B3BB137AAA5}" srcOrd="0" destOrd="0" presId="urn:microsoft.com/office/officeart/2005/8/layout/pyramid1"/>
    <dgm:cxn modelId="{2D04D359-B024-406A-BF08-BBCA0017EA10}" type="presParOf" srcId="{D38E0C65-F454-425A-8548-E822BEBB9D9A}" destId="{DFA881B1-E5B4-42CF-B258-5B748A6CEB59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B41B0-EFE0-4F62-8879-7221113CD469}">
      <dsp:nvSpPr>
        <dsp:cNvPr id="0" name=""/>
        <dsp:cNvSpPr/>
      </dsp:nvSpPr>
      <dsp:spPr>
        <a:xfrm>
          <a:off x="1685887" y="0"/>
          <a:ext cx="1688217" cy="1296144"/>
        </a:xfrm>
        <a:prstGeom prst="trapezoid">
          <a:avLst>
            <a:gd name="adj" fmla="val 651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External Relationships / Leadership</a:t>
          </a:r>
          <a:endParaRPr lang="en-GB" sz="1600" kern="1200" dirty="0"/>
        </a:p>
      </dsp:txBody>
      <dsp:txXfrm>
        <a:off x="1685887" y="0"/>
        <a:ext cx="1688217" cy="1296144"/>
      </dsp:txXfrm>
    </dsp:sp>
    <dsp:sp modelId="{065E4C9E-E92B-4123-A54B-91416F3C7232}">
      <dsp:nvSpPr>
        <dsp:cNvPr id="0" name=""/>
        <dsp:cNvSpPr/>
      </dsp:nvSpPr>
      <dsp:spPr>
        <a:xfrm>
          <a:off x="844108" y="1296144"/>
          <a:ext cx="3376434" cy="1296144"/>
        </a:xfrm>
        <a:prstGeom prst="trapezoid">
          <a:avLst>
            <a:gd name="adj" fmla="val 651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Corporate Supports</a:t>
          </a:r>
          <a:endParaRPr lang="en-GB" sz="1600" kern="1200" dirty="0"/>
        </a:p>
      </dsp:txBody>
      <dsp:txXfrm>
        <a:off x="1434984" y="1296144"/>
        <a:ext cx="2194682" cy="1296144"/>
      </dsp:txXfrm>
    </dsp:sp>
    <dsp:sp modelId="{987D5C90-F694-4CB2-B2BA-6B3BB137AAA5}">
      <dsp:nvSpPr>
        <dsp:cNvPr id="0" name=""/>
        <dsp:cNvSpPr/>
      </dsp:nvSpPr>
      <dsp:spPr>
        <a:xfrm>
          <a:off x="0" y="2557266"/>
          <a:ext cx="5064652" cy="1296144"/>
        </a:xfrm>
        <a:prstGeom prst="trapezoid">
          <a:avLst>
            <a:gd name="adj" fmla="val 651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Technical Skills</a:t>
          </a:r>
          <a:endParaRPr lang="en-GB" sz="1600" kern="1200" dirty="0"/>
        </a:p>
      </dsp:txBody>
      <dsp:txXfrm>
        <a:off x="886314" y="2557266"/>
        <a:ext cx="3292023" cy="129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r>
              <a:rPr lang="en-GB" smtClean="0"/>
              <a:t>Confidential Working Paper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fld id="{E064ECF3-D262-4797-BF1D-6C4C577AF1D8}" type="datetimeFigureOut">
              <a:rPr lang="en-GB" smtClean="0"/>
              <a:pPr/>
              <a:t>09/09/2014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3712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3712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075849E0-F4C6-4C01-A396-50816A4861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43839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r>
              <a:rPr lang="en-GB" smtClean="0"/>
              <a:t>Confidential Working Paper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fld id="{4CCAAA84-DCC4-4E72-BE26-54DD230B4C57}" type="datetimeFigureOut">
              <a:rPr lang="en-GB" smtClean="0"/>
              <a:pPr/>
              <a:t>09/09/2014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1" rIns="91423" bIns="4571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91423" tIns="45711" rIns="91423" bIns="457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3712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3712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2EAA5D89-B3C4-426F-84D1-955FF378AE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52271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A5D89-B3C4-426F-84D1-955FF378AED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A36E40C-9E7C-4A1D-86B3-C3790B484CCF}" type="datetime1">
              <a:rPr lang="en-GB" smtClean="0"/>
              <a:pPr/>
              <a:t>09/09/2014</a:t>
            </a:fld>
            <a:endParaRPr lang="en-GB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GB" smtClean="0"/>
              <a:t>Confidential Working Paper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4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791-73D3-44C3-A9CE-36B4AC8F6D6B}" type="datetimeFigureOut">
              <a:rPr lang="en-GB" smtClean="0"/>
              <a:pPr/>
              <a:t>09/09/2014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989B-8103-4EEE-8567-F0D7857DF2C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90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791-73D3-44C3-A9CE-36B4AC8F6D6B}" type="datetimeFigureOut">
              <a:rPr lang="en-GB" smtClean="0"/>
              <a:pPr/>
              <a:t>09/09/2014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989B-8103-4EEE-8567-F0D7857DF2C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70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791-73D3-44C3-A9CE-36B4AC8F6D6B}" type="datetimeFigureOut">
              <a:rPr lang="en-GB" smtClean="0"/>
              <a:pPr/>
              <a:t>09/09/2014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989B-8103-4EEE-8567-F0D7857DF2C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03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791-73D3-44C3-A9CE-36B4AC8F6D6B}" type="datetimeFigureOut">
              <a:rPr lang="en-GB" smtClean="0"/>
              <a:pPr/>
              <a:t>09/09/2014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989B-8103-4EEE-8567-F0D7857DF2C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39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791-73D3-44C3-A9CE-36B4AC8F6D6B}" type="datetimeFigureOut">
              <a:rPr lang="en-GB" smtClean="0"/>
              <a:pPr/>
              <a:t>09/09/2014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989B-8103-4EEE-8567-F0D7857DF2C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791-73D3-44C3-A9CE-36B4AC8F6D6B}" type="datetimeFigureOut">
              <a:rPr lang="en-GB" smtClean="0"/>
              <a:pPr/>
              <a:t>09/09/2014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989B-8103-4EEE-8567-F0D7857DF2C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22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791-73D3-44C3-A9CE-36B4AC8F6D6B}" type="datetimeFigureOut">
              <a:rPr lang="en-GB" smtClean="0"/>
              <a:pPr/>
              <a:t>09/09/2014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989B-8103-4EEE-8567-F0D7857DF2C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33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791-73D3-44C3-A9CE-36B4AC8F6D6B}" type="datetimeFigureOut">
              <a:rPr lang="en-GB" smtClean="0"/>
              <a:pPr/>
              <a:t>09/09/2014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989B-8103-4EEE-8567-F0D7857DF2C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73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791-73D3-44C3-A9CE-36B4AC8F6D6B}" type="datetimeFigureOut">
              <a:rPr lang="en-GB" smtClean="0"/>
              <a:pPr/>
              <a:t>09/09/2014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989B-8103-4EEE-8567-F0D7857DF2C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5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791-73D3-44C3-A9CE-36B4AC8F6D6B}" type="datetimeFigureOut">
              <a:rPr lang="en-GB" smtClean="0"/>
              <a:pPr/>
              <a:t>09/09/2014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989B-8103-4EEE-8567-F0D7857DF2C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62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791-73D3-44C3-A9CE-36B4AC8F6D6B}" type="datetimeFigureOut">
              <a:rPr lang="en-GB" smtClean="0"/>
              <a:pPr/>
              <a:t>09/09/2014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C989B-8103-4EEE-8567-F0D7857DF2C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62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34791-73D3-44C3-A9CE-36B4AC8F6D6B}" type="datetimeFigureOut">
              <a:rPr lang="en-GB" smtClean="0"/>
              <a:pPr/>
              <a:t>09/09/2014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C989B-8103-4EEE-8567-F0D7857DF2C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96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15455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Strengthening SAIs: Forging strategic partnerships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A way forward</a:t>
            </a:r>
          </a:p>
          <a:p>
            <a:endParaRPr lang="en-GB" b="1" dirty="0" smtClean="0"/>
          </a:p>
          <a:p>
            <a:pPr algn="l"/>
            <a:r>
              <a:rPr lang="en-GB" sz="2200" b="1" dirty="0" smtClean="0"/>
              <a:t>David Goldsworthy, UK National Audit Office</a:t>
            </a:r>
          </a:p>
          <a:p>
            <a:pPr algn="l"/>
            <a:endParaRPr lang="en-GB" sz="2200" b="1" dirty="0" smtClean="0"/>
          </a:p>
          <a:p>
            <a:pPr algn="l"/>
            <a:r>
              <a:rPr lang="en-GB" sz="2200" b="1" dirty="0" smtClean="0"/>
              <a:t>September 2014</a:t>
            </a:r>
            <a:endParaRPr lang="en-GB" sz="2200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290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Other partners 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they want from SAIs</a:t>
            </a:r>
          </a:p>
          <a:p>
            <a:pPr lvl="1"/>
            <a:r>
              <a:rPr lang="en-GB" dirty="0"/>
              <a:t>?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What SAIs want from them</a:t>
            </a:r>
            <a:endParaRPr lang="en-GB" dirty="0"/>
          </a:p>
          <a:p>
            <a:pPr lvl="1"/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4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34085" y="131994"/>
            <a:ext cx="7106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Strengthening SAIs: Forging strategic partnerships</a:t>
            </a:r>
            <a:endParaRPr lang="en-GB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60466" y="719421"/>
            <a:ext cx="849839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Progress is being made in the fight to tackle global poverty – but further progress needs greater transparency and accountability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Audit </a:t>
            </a:r>
            <a:r>
              <a:rPr lang="en-GB" sz="1600" dirty="0"/>
              <a:t>offices </a:t>
            </a:r>
            <a:r>
              <a:rPr lang="en-GB" sz="1600" dirty="0" smtClean="0"/>
              <a:t>can play a role in this fight but they do </a:t>
            </a:r>
            <a:r>
              <a:rPr lang="en-GB" sz="1600" dirty="0"/>
              <a:t>not exist in isolation – </a:t>
            </a:r>
            <a:r>
              <a:rPr lang="en-GB" sz="1600" dirty="0" smtClean="0"/>
              <a:t>they need to be more effective at forging partnerships with others at the global, regional and national levels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INTOSAI Values and Benefits paper provides a new basis for wider engagement</a:t>
            </a:r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1595248" y="2050299"/>
            <a:ext cx="6192688" cy="48965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467378726"/>
              </p:ext>
            </p:extLst>
          </p:nvPr>
        </p:nvGraphicFramePr>
        <p:xfrm>
          <a:off x="2051721" y="2060848"/>
          <a:ext cx="506465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555776" y="3140968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Parliament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220072" y="233831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Media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764027" y="291547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Ministry of Finance</a:t>
            </a:r>
            <a:endParaRPr lang="en-GB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234547" y="6112325"/>
            <a:ext cx="1248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Civil society </a:t>
            </a:r>
          </a:p>
          <a:p>
            <a:r>
              <a:rPr lang="en-GB" sz="1400" dirty="0" smtClean="0"/>
              <a:t>organisations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796048" y="369496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Accounting profession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13484" y="2169730"/>
            <a:ext cx="20354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SAI organisations </a:t>
            </a:r>
            <a:r>
              <a:rPr lang="en-GB" sz="1600" b="1" dirty="0" smtClean="0"/>
              <a:t>(</a:t>
            </a:r>
            <a:r>
              <a:rPr lang="en-GB" sz="1600" dirty="0" smtClean="0"/>
              <a:t>INTOSAI, IDI) </a:t>
            </a:r>
            <a:endParaRPr lang="en-GB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499061" y="1909861"/>
            <a:ext cx="23502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Accounting profession </a:t>
            </a:r>
            <a:r>
              <a:rPr lang="en-GB" sz="1600" dirty="0" smtClean="0"/>
              <a:t>(MOSAIC/ IFAC, IIA</a:t>
            </a:r>
            <a:endParaRPr lang="en-GB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6141171" y="3541077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Donors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1870650" y="2050299"/>
            <a:ext cx="107493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Media</a:t>
            </a:r>
            <a:r>
              <a:rPr lang="en-GB" dirty="0" smtClean="0"/>
              <a:t> </a:t>
            </a:r>
            <a:r>
              <a:rPr lang="en-GB" sz="1600" dirty="0" smtClean="0"/>
              <a:t>(Reuters)</a:t>
            </a:r>
            <a:endParaRPr lang="en-GB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477" y="5155450"/>
            <a:ext cx="18205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International</a:t>
            </a:r>
            <a:r>
              <a:rPr lang="en-GB" dirty="0" smtClean="0"/>
              <a:t> </a:t>
            </a:r>
            <a:r>
              <a:rPr lang="en-GB" b="1" dirty="0" smtClean="0"/>
              <a:t>organisations</a:t>
            </a:r>
            <a:r>
              <a:rPr lang="en-GB" dirty="0" smtClean="0"/>
              <a:t> </a:t>
            </a:r>
            <a:r>
              <a:rPr lang="en-GB" sz="1600" dirty="0" smtClean="0"/>
              <a:t>(Commonwealth  Secretariat, OECD, UN)</a:t>
            </a:r>
            <a:endParaRPr lang="en-GB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7829237" y="3664188"/>
            <a:ext cx="12296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Donors</a:t>
            </a:r>
            <a:r>
              <a:rPr lang="en-GB" dirty="0" smtClean="0"/>
              <a:t> (</a:t>
            </a:r>
            <a:r>
              <a:rPr lang="en-GB" sz="1600" dirty="0" smtClean="0"/>
              <a:t>WB, IADB, DFID, USAID)</a:t>
            </a:r>
            <a:endParaRPr lang="en-GB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10344" y="4109194"/>
            <a:ext cx="14036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Parliaments </a:t>
            </a:r>
            <a:r>
              <a:rPr lang="en-GB" sz="1600" dirty="0" smtClean="0"/>
              <a:t>(CPA, IPU, GOPAC)</a:t>
            </a:r>
            <a:endParaRPr lang="en-GB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1115616" y="450912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1758817" y="4498571"/>
            <a:ext cx="9884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Anti-corruption agencies</a:t>
            </a:r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308304" y="4867903"/>
            <a:ext cx="181062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     Civil Society </a:t>
            </a:r>
          </a:p>
          <a:p>
            <a:r>
              <a:rPr lang="en-GB" b="1" dirty="0" smtClean="0"/>
              <a:t>       </a:t>
            </a:r>
            <a:r>
              <a:rPr lang="en-GB" sz="1600" dirty="0" smtClean="0"/>
              <a:t>(Open     </a:t>
            </a:r>
          </a:p>
          <a:p>
            <a:r>
              <a:rPr lang="en-GB" sz="1600" dirty="0" smtClean="0"/>
              <a:t>   Government Partnership,</a:t>
            </a:r>
          </a:p>
          <a:p>
            <a:r>
              <a:rPr lang="en-GB" sz="1600" dirty="0" smtClean="0"/>
              <a:t>Revenue</a:t>
            </a:r>
            <a:r>
              <a:rPr lang="en-GB" sz="1600" dirty="0"/>
              <a:t> </a:t>
            </a:r>
            <a:r>
              <a:rPr lang="en-GB" sz="1600" dirty="0" smtClean="0"/>
              <a:t>Watch, </a:t>
            </a:r>
            <a:r>
              <a:rPr lang="en-GB" sz="1600" dirty="0"/>
              <a:t>IBP, Transparency International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42714" y="2556192"/>
            <a:ext cx="14925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Business</a:t>
            </a:r>
            <a:r>
              <a:rPr lang="en-GB" dirty="0"/>
              <a:t> </a:t>
            </a:r>
            <a:r>
              <a:rPr lang="en-GB" sz="1600" dirty="0" smtClean="0"/>
              <a:t>(Chambers of Commerce and industry)</a:t>
            </a:r>
            <a:endParaRPr lang="en-GB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7894" y="2887428"/>
            <a:ext cx="16509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Governments </a:t>
            </a:r>
            <a:r>
              <a:rPr lang="en-GB" sz="1600" dirty="0" smtClean="0"/>
              <a:t>(Ministries of Finance, internal audit)</a:t>
            </a:r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318123" y="3959335"/>
            <a:ext cx="1122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Business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787122" y="5998936"/>
            <a:ext cx="12811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Academic institutions/ think tanks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444208" y="4498571"/>
            <a:ext cx="1175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Judiciary / prosecutors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7507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International donor community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 smtClean="0"/>
              <a:t>What donors want from SAIs:</a:t>
            </a:r>
          </a:p>
          <a:p>
            <a:r>
              <a:rPr lang="en-GB" sz="1800" dirty="0" smtClean="0"/>
              <a:t>Access to progressively improving audit reports</a:t>
            </a:r>
          </a:p>
          <a:p>
            <a:r>
              <a:rPr lang="en-GB" sz="1800" dirty="0" smtClean="0"/>
              <a:t>Audits of development programme expenditure</a:t>
            </a:r>
          </a:p>
          <a:p>
            <a:r>
              <a:rPr lang="en-GB" sz="1800" dirty="0" smtClean="0"/>
              <a:t>The adoption of international standards and best audit and management practices</a:t>
            </a:r>
          </a:p>
          <a:p>
            <a:r>
              <a:rPr lang="en-GB" sz="1800" dirty="0" smtClean="0"/>
              <a:t>Willingness to meet with  them regularly  to discuss their audits reports</a:t>
            </a:r>
          </a:p>
          <a:p>
            <a:r>
              <a:rPr lang="en-GB" sz="1800" dirty="0" smtClean="0"/>
              <a:t>Evidence of their contribution to improving  a country’s PFM and combatting fraud, corruption and waste</a:t>
            </a:r>
          </a:p>
          <a:p>
            <a:pPr marL="0" indent="0">
              <a:buNone/>
            </a:pPr>
            <a:endParaRPr lang="en-GB" sz="1800" b="1" dirty="0" smtClean="0"/>
          </a:p>
          <a:p>
            <a:pPr marL="0" indent="0">
              <a:buNone/>
            </a:pPr>
            <a:r>
              <a:rPr lang="en-GB" sz="1800" b="1" dirty="0" smtClean="0"/>
              <a:t>What SAIs want from donors</a:t>
            </a:r>
            <a:r>
              <a:rPr lang="en-GB" sz="1800" dirty="0" smtClean="0"/>
              <a:t>:</a:t>
            </a:r>
          </a:p>
          <a:p>
            <a:r>
              <a:rPr lang="en-GB" sz="1800" dirty="0" smtClean="0"/>
              <a:t>Long-term capacity development support linked to the SAI’s institutional development plan</a:t>
            </a:r>
          </a:p>
          <a:p>
            <a:r>
              <a:rPr lang="en-GB" sz="1800" dirty="0" smtClean="0"/>
              <a:t>A willingness to act as advocates supporting SAI independence and proper resourcing</a:t>
            </a:r>
          </a:p>
          <a:p>
            <a:r>
              <a:rPr lang="en-GB" sz="1800" dirty="0" smtClean="0"/>
              <a:t>A preparedness to engage with parliaments, governments and others to encourage them to act promptly on their SAI recommendations </a:t>
            </a:r>
          </a:p>
          <a:p>
            <a:r>
              <a:rPr lang="en-GB" sz="1800" dirty="0" smtClean="0"/>
              <a:t>Governance advisers and other staff who understand SAIs and stay in post long enough to make a difference</a:t>
            </a:r>
          </a:p>
          <a:p>
            <a:r>
              <a:rPr lang="en-GB" sz="1800" dirty="0" smtClean="0"/>
              <a:t>Donor co-ordination in country in reality and not just rhetoric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6777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Parliamentary Associations </a:t>
            </a:r>
            <a:br>
              <a:rPr lang="en-GB" sz="2800" b="1" dirty="0" smtClean="0"/>
            </a:br>
            <a:r>
              <a:rPr lang="en-GB" sz="2800" b="1" dirty="0" smtClean="0"/>
              <a:t>(CPA and IPU)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6699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/>
              <a:t>What </a:t>
            </a:r>
            <a:r>
              <a:rPr lang="en-GB" sz="1800" b="1" dirty="0" smtClean="0"/>
              <a:t>parliaments want from SAIs:</a:t>
            </a:r>
            <a:endParaRPr lang="en-GB" sz="1800" b="1" dirty="0"/>
          </a:p>
          <a:p>
            <a:r>
              <a:rPr lang="en-GB" sz="1800" dirty="0" smtClean="0"/>
              <a:t>High quality and timely audit reports providing parliaments with reliable information on how the budgets they approve are being used</a:t>
            </a:r>
          </a:p>
          <a:p>
            <a:r>
              <a:rPr lang="en-GB" sz="1800" dirty="0" smtClean="0"/>
              <a:t>Strategically useful audit reports which address their concerns</a:t>
            </a:r>
          </a:p>
          <a:p>
            <a:r>
              <a:rPr lang="en-GB" sz="1800" dirty="0" smtClean="0"/>
              <a:t>An opportunity to be consulted about areas where SAI audits are most needed</a:t>
            </a:r>
          </a:p>
          <a:p>
            <a:r>
              <a:rPr lang="en-GB" sz="1800" dirty="0" smtClean="0"/>
              <a:t>Pre-briefing before a public hearing on an audit report</a:t>
            </a:r>
          </a:p>
          <a:p>
            <a:r>
              <a:rPr lang="en-GB" sz="1800" dirty="0" smtClean="0"/>
              <a:t>Assistance with writing the PAC report following a hearing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What </a:t>
            </a:r>
            <a:r>
              <a:rPr lang="en-GB" sz="1800" b="1" dirty="0"/>
              <a:t>SAIs want from </a:t>
            </a:r>
            <a:r>
              <a:rPr lang="en-GB" sz="1800" b="1" dirty="0" smtClean="0"/>
              <a:t>parliaments:</a:t>
            </a:r>
            <a:endParaRPr lang="en-GB" sz="1800" b="1" dirty="0"/>
          </a:p>
          <a:p>
            <a:r>
              <a:rPr lang="en-GB" sz="1800" dirty="0" smtClean="0"/>
              <a:t>A genuine partnership and recognition of the different but complementary roles</a:t>
            </a:r>
          </a:p>
          <a:p>
            <a:r>
              <a:rPr lang="en-GB" sz="1800" dirty="0" smtClean="0"/>
              <a:t>A willingness to work a-politically , receive the SAI audit reports and use these to demand accountability from governments</a:t>
            </a:r>
          </a:p>
          <a:p>
            <a:r>
              <a:rPr lang="en-GB" sz="1800" dirty="0" smtClean="0"/>
              <a:t>A willingness to use their status and powers to continue to enhance the independence of the SAI </a:t>
            </a:r>
          </a:p>
          <a:p>
            <a:r>
              <a:rPr lang="en-GB" sz="1800" dirty="0" smtClean="0"/>
              <a:t>To appoint the SAI’s external auditor</a:t>
            </a:r>
          </a:p>
          <a:p>
            <a:r>
              <a:rPr lang="en-GB" sz="1800" dirty="0" smtClean="0"/>
              <a:t>Hold PAC hearings in public.</a:t>
            </a:r>
          </a:p>
        </p:txBody>
      </p:sp>
    </p:spTree>
    <p:extLst>
      <p:ext uri="{BB962C8B-B14F-4D97-AF65-F5344CB8AC3E}">
        <p14:creationId xmlns:p14="http://schemas.microsoft.com/office/powerpoint/2010/main" val="8621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Civil Society Organisations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/>
              <a:t>What civil society </a:t>
            </a:r>
            <a:r>
              <a:rPr lang="en-GB" b="1" dirty="0" smtClean="0"/>
              <a:t>organisations want from SAIs: </a:t>
            </a:r>
          </a:p>
          <a:p>
            <a:r>
              <a:rPr lang="en-GB" dirty="0" smtClean="0"/>
              <a:t>A commitment to improving accountability and transparency – including ensuring that clear and concise audit reports are produced and made publicly available in a timely manner</a:t>
            </a:r>
          </a:p>
          <a:p>
            <a:r>
              <a:rPr lang="en-GB" dirty="0" smtClean="0"/>
              <a:t>An opportunity to share their concerns</a:t>
            </a:r>
          </a:p>
          <a:p>
            <a:r>
              <a:rPr lang="en-GB" dirty="0" smtClean="0"/>
              <a:t>Evidence of SAIs having an impact</a:t>
            </a:r>
          </a:p>
          <a:p>
            <a:r>
              <a:rPr lang="en-GB" dirty="0" smtClean="0"/>
              <a:t>Clear reports with findings  and recommendations tailored to their members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What SAIs want from </a:t>
            </a:r>
            <a:r>
              <a:rPr lang="en-GB" b="1" dirty="0" smtClean="0"/>
              <a:t>civil society organisations:</a:t>
            </a:r>
            <a:endParaRPr lang="en-GB" b="1" dirty="0"/>
          </a:p>
          <a:p>
            <a:r>
              <a:rPr lang="en-GB" dirty="0" smtClean="0"/>
              <a:t>A willingness to bring to the attention of SAIs concerns about the ways public bodies raise and/or use public monies</a:t>
            </a:r>
          </a:p>
          <a:p>
            <a:r>
              <a:rPr lang="en-GB" dirty="0" smtClean="0"/>
              <a:t>A willingness to help ensure that SAI audit report findings and recommendations are disseminated among civil society organisations</a:t>
            </a:r>
          </a:p>
          <a:p>
            <a:r>
              <a:rPr lang="en-GB" dirty="0" smtClean="0"/>
              <a:t>A willingness to support efforts to ensure that SAIs are independent and properly resources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2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Professional accounting bodies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/>
              <a:t>What professional accounting </a:t>
            </a:r>
            <a:r>
              <a:rPr lang="en-GB" sz="1800" b="1" dirty="0" smtClean="0"/>
              <a:t>bodies want from SAIs:</a:t>
            </a:r>
          </a:p>
          <a:p>
            <a:r>
              <a:rPr lang="en-GB" sz="1800" dirty="0" smtClean="0"/>
              <a:t>High-level support for the professionalisation</a:t>
            </a:r>
            <a:r>
              <a:rPr lang="en-GB" sz="1800" dirty="0"/>
              <a:t> </a:t>
            </a:r>
            <a:r>
              <a:rPr lang="en-GB" sz="1800" dirty="0" smtClean="0"/>
              <a:t>of financial management in the public service</a:t>
            </a:r>
          </a:p>
          <a:p>
            <a:r>
              <a:rPr lang="en-GB" sz="1800" dirty="0" smtClean="0"/>
              <a:t>Supply of trainees</a:t>
            </a:r>
          </a:p>
          <a:p>
            <a:r>
              <a:rPr lang="en-GB" sz="1800" dirty="0" smtClean="0"/>
              <a:t>Experienced auditors as lecturers</a:t>
            </a:r>
          </a:p>
          <a:p>
            <a:r>
              <a:rPr lang="en-GB" sz="1800" dirty="0" smtClean="0"/>
              <a:t>Fees from members and funding for trainees</a:t>
            </a:r>
            <a:endParaRPr lang="en-GB" sz="1800" dirty="0"/>
          </a:p>
          <a:p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What SAIs want from professional accounting </a:t>
            </a:r>
            <a:r>
              <a:rPr lang="en-GB" sz="1800" b="1" dirty="0" smtClean="0"/>
              <a:t>bodies:</a:t>
            </a:r>
            <a:endParaRPr lang="en-GB" sz="1800" b="1" dirty="0"/>
          </a:p>
          <a:p>
            <a:r>
              <a:rPr lang="en-GB" sz="1800" dirty="0" smtClean="0"/>
              <a:t>Delivery or supervision of high quality internationally recognised accountancy/audit training tailored to needs of SAI</a:t>
            </a:r>
          </a:p>
          <a:p>
            <a:r>
              <a:rPr lang="en-GB" sz="1800" dirty="0" smtClean="0"/>
              <a:t>Support for the independence of SAIs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007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Media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/>
              <a:t>What the </a:t>
            </a:r>
            <a:r>
              <a:rPr lang="en-GB" sz="1600" b="1" dirty="0" smtClean="0"/>
              <a:t>media wants from SAIs:</a:t>
            </a:r>
          </a:p>
          <a:p>
            <a:r>
              <a:rPr lang="en-GB" sz="1600" dirty="0" smtClean="0"/>
              <a:t>Clear concise well-written short audit reports such that the media can:</a:t>
            </a:r>
          </a:p>
          <a:p>
            <a:pPr lvl="1"/>
            <a:r>
              <a:rPr lang="en-GB" sz="1600" dirty="0" smtClean="0"/>
              <a:t>access interesting facts </a:t>
            </a:r>
            <a:r>
              <a:rPr lang="en-GB" sz="1600" dirty="0"/>
              <a:t>n</a:t>
            </a:r>
            <a:r>
              <a:rPr lang="en-GB" sz="1600" dirty="0" smtClean="0"/>
              <a:t>ot previously in public domain;</a:t>
            </a:r>
          </a:p>
          <a:p>
            <a:pPr lvl="1"/>
            <a:r>
              <a:rPr lang="en-GB" sz="1600" dirty="0" smtClean="0"/>
              <a:t>understand the significance of findings/ numbers in accounts/ budget – in other words, what is the bigger story; and </a:t>
            </a:r>
          </a:p>
          <a:p>
            <a:pPr lvl="1"/>
            <a:r>
              <a:rPr lang="en-GB" sz="1600" dirty="0" smtClean="0"/>
              <a:t>be provided with interesting ways of presenting data, e.g. </a:t>
            </a:r>
            <a:r>
              <a:rPr lang="en-GB" sz="1600" dirty="0" err="1" smtClean="0"/>
              <a:t>infographics</a:t>
            </a:r>
            <a:r>
              <a:rPr lang="en-GB" sz="1600" dirty="0" smtClean="0"/>
              <a:t>, multimedia</a:t>
            </a:r>
          </a:p>
          <a:p>
            <a:r>
              <a:rPr lang="en-GB" sz="1600" dirty="0" smtClean="0"/>
              <a:t>Press briefs and conferences at the time audit reports are published</a:t>
            </a:r>
          </a:p>
          <a:p>
            <a:r>
              <a:rPr lang="en-GB" sz="1600" dirty="0" smtClean="0"/>
              <a:t>Accessibility - for interviews, providing information on request</a:t>
            </a:r>
          </a:p>
          <a:p>
            <a:r>
              <a:rPr lang="en-GB" sz="1600" dirty="0" smtClean="0"/>
              <a:t>Professional accuracy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b="1" dirty="0" smtClean="0"/>
              <a:t>What </a:t>
            </a:r>
            <a:r>
              <a:rPr lang="en-GB" sz="1600" b="1" dirty="0"/>
              <a:t>SAIs want from </a:t>
            </a:r>
            <a:r>
              <a:rPr lang="en-GB" sz="1600" b="1" dirty="0" smtClean="0"/>
              <a:t>the media: </a:t>
            </a:r>
          </a:p>
          <a:p>
            <a:r>
              <a:rPr lang="en-GB" sz="1600" dirty="0" smtClean="0"/>
              <a:t>Ethical and a-political use of the audit reports</a:t>
            </a:r>
          </a:p>
          <a:p>
            <a:r>
              <a:rPr lang="en-GB" sz="1600" dirty="0" smtClean="0"/>
              <a:t>Journalists that understand public financial management and the role of the SAIs</a:t>
            </a:r>
          </a:p>
          <a:p>
            <a:r>
              <a:rPr lang="en-GB" sz="1600" dirty="0" smtClean="0"/>
              <a:t>Journalist who will follow stories to ensure that audit recommendations are implemented  </a:t>
            </a:r>
          </a:p>
          <a:p>
            <a:r>
              <a:rPr lang="en-GB" sz="1600" dirty="0"/>
              <a:t>A</a:t>
            </a:r>
            <a:r>
              <a:rPr lang="en-GB" sz="1600" dirty="0" smtClean="0"/>
              <a:t>ccuracy </a:t>
            </a:r>
          </a:p>
          <a:p>
            <a:r>
              <a:rPr lang="en-GB" sz="1600" dirty="0" smtClean="0"/>
              <a:t>Media’s </a:t>
            </a:r>
            <a:r>
              <a:rPr lang="en-GB" sz="1600" dirty="0"/>
              <a:t>role needs to be: </a:t>
            </a:r>
          </a:p>
          <a:p>
            <a:pPr lvl="1"/>
            <a:r>
              <a:rPr lang="en-GB" sz="1600" dirty="0"/>
              <a:t>Reactive </a:t>
            </a:r>
            <a:r>
              <a:rPr lang="en-GB" sz="1600" dirty="0">
                <a:sym typeface="Wingdings" pitchFamily="2" charset="2"/>
              </a:rPr>
              <a:t> preparing audit reports as a source of news, </a:t>
            </a:r>
          </a:p>
          <a:p>
            <a:pPr lvl="1"/>
            <a:r>
              <a:rPr lang="en-GB" sz="1600" dirty="0">
                <a:sym typeface="Wingdings" pitchFamily="2" charset="2"/>
              </a:rPr>
              <a:t>Proactive  access rights, i.e. to investigate issues and put facts into public domain, </a:t>
            </a:r>
          </a:p>
          <a:p>
            <a:pPr lvl="1"/>
            <a:r>
              <a:rPr lang="en-GB" sz="1600" dirty="0">
                <a:sym typeface="Wingdings" pitchFamily="2" charset="2"/>
              </a:rPr>
              <a:t>Reciprocal  conducting media training for SAIs as well  </a:t>
            </a:r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272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Ministries of Finance/Internal Auditors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/>
              <a:t>What Ministries of </a:t>
            </a:r>
            <a:r>
              <a:rPr lang="en-GB" sz="1800" b="1" dirty="0" smtClean="0"/>
              <a:t>Finances want from SAIs:</a:t>
            </a:r>
          </a:p>
          <a:p>
            <a:r>
              <a:rPr lang="en-GB" sz="1800" dirty="0" smtClean="0"/>
              <a:t>High quality audit reports which are balanced and fair and recognise good work as well as failings</a:t>
            </a:r>
          </a:p>
          <a:p>
            <a:r>
              <a:rPr lang="en-GB" sz="1800" dirty="0" smtClean="0"/>
              <a:t>Limited duplication of internal audit efforts</a:t>
            </a:r>
          </a:p>
          <a:p>
            <a:r>
              <a:rPr lang="en-GB" sz="1800" dirty="0" smtClean="0"/>
              <a:t>Support for the Ministries’ PFM reforms</a:t>
            </a:r>
          </a:p>
          <a:p>
            <a:endParaRPr lang="en-GB" sz="1800" dirty="0" smtClean="0"/>
          </a:p>
          <a:p>
            <a:pPr marL="0" indent="0">
              <a:buNone/>
            </a:pPr>
            <a:r>
              <a:rPr lang="en-GB" sz="1800" b="1" dirty="0" smtClean="0"/>
              <a:t>What </a:t>
            </a:r>
            <a:r>
              <a:rPr lang="en-GB" sz="1800" b="1" dirty="0"/>
              <a:t>SAIs want from </a:t>
            </a:r>
            <a:r>
              <a:rPr lang="en-GB" sz="1800" b="1" dirty="0" smtClean="0"/>
              <a:t>Ministries of Finance:</a:t>
            </a:r>
            <a:endParaRPr lang="en-GB" sz="1800" b="1" dirty="0"/>
          </a:p>
          <a:p>
            <a:r>
              <a:rPr lang="en-GB" sz="1800" dirty="0" smtClean="0"/>
              <a:t>Progressive improvements to the production of timely annual accounts and improvements in public internal financial controls</a:t>
            </a:r>
          </a:p>
          <a:p>
            <a:r>
              <a:rPr lang="en-GB" sz="1800" dirty="0" smtClean="0"/>
              <a:t>A willingness to act promptly on audit findings and recommendations</a:t>
            </a:r>
          </a:p>
          <a:p>
            <a:r>
              <a:rPr lang="en-GB" sz="1800" dirty="0" smtClean="0"/>
              <a:t>A willingness to monitor implementation of agreed recommendations</a:t>
            </a:r>
          </a:p>
          <a:p>
            <a:r>
              <a:rPr lang="en-GB" sz="1800" dirty="0" smtClean="0"/>
              <a:t>Not being defensive</a:t>
            </a: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674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Business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/>
              <a:t>What business wants from SAIs</a:t>
            </a:r>
          </a:p>
          <a:p>
            <a:r>
              <a:rPr lang="en-GB" sz="1800" dirty="0" smtClean="0"/>
              <a:t>Assurance that public finances are well managed</a:t>
            </a:r>
          </a:p>
          <a:p>
            <a:r>
              <a:rPr lang="en-GB" sz="1800" dirty="0" smtClean="0"/>
              <a:t>Reduced corruption and bribe seeking</a:t>
            </a:r>
          </a:p>
          <a:p>
            <a:r>
              <a:rPr lang="en-GB" sz="1800" dirty="0" smtClean="0"/>
              <a:t>Audits which help reduce the regulatory and transactional cost of business</a:t>
            </a:r>
          </a:p>
          <a:p>
            <a:pPr marL="0" indent="0">
              <a:buNone/>
            </a:pPr>
            <a:endParaRPr lang="en-GB" sz="1800" b="1" dirty="0" smtClean="0"/>
          </a:p>
          <a:p>
            <a:pPr marL="0" indent="0">
              <a:buNone/>
            </a:pPr>
            <a:r>
              <a:rPr lang="en-GB" sz="1800" b="1" dirty="0" smtClean="0"/>
              <a:t>What SAIs want from business</a:t>
            </a:r>
          </a:p>
          <a:p>
            <a:r>
              <a:rPr lang="en-GB" sz="1800" dirty="0" smtClean="0"/>
              <a:t>Support in high places</a:t>
            </a:r>
          </a:p>
          <a:p>
            <a:r>
              <a:rPr lang="en-GB" sz="1800" dirty="0" smtClean="0"/>
              <a:t>Access to staff and other expertise</a:t>
            </a:r>
          </a:p>
          <a:p>
            <a:r>
              <a:rPr lang="en-GB" sz="1800" dirty="0" smtClean="0"/>
              <a:t>Access rights when businesses deliver public services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668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985</Words>
  <Application>Microsoft Office PowerPoint</Application>
  <PresentationFormat>Bildspel på skärmen (4:3)</PresentationFormat>
  <Paragraphs>137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Office Theme</vt:lpstr>
      <vt:lpstr>Strengthening SAIs: Forging strategic partnerships </vt:lpstr>
      <vt:lpstr>PowerPoint-presentation</vt:lpstr>
      <vt:lpstr>International donor community</vt:lpstr>
      <vt:lpstr>Parliamentary Associations  (CPA and IPU)</vt:lpstr>
      <vt:lpstr>Civil Society Organisations</vt:lpstr>
      <vt:lpstr>Professional accounting bodies</vt:lpstr>
      <vt:lpstr>Media</vt:lpstr>
      <vt:lpstr>Ministries of Finance/Internal Auditors</vt:lpstr>
      <vt:lpstr>Business</vt:lpstr>
      <vt:lpstr>Other partners ?</vt:lpstr>
    </vt:vector>
  </TitlesOfParts>
  <Company>National Audit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GOLDSWORTHY, David</dc:creator>
  <cp:lastModifiedBy>Gårdmark, Johanna</cp:lastModifiedBy>
  <cp:revision>63</cp:revision>
  <cp:lastPrinted>2014-04-29T13:11:09Z</cp:lastPrinted>
  <dcterms:created xsi:type="dcterms:W3CDTF">2013-03-14T09:21:30Z</dcterms:created>
  <dcterms:modified xsi:type="dcterms:W3CDTF">2014-09-08T23:40:57Z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