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21"/>
  </p:notesMasterIdLst>
  <p:handoutMasterIdLst>
    <p:handoutMasterId r:id="rId22"/>
  </p:handoutMasterIdLst>
  <p:sldIdLst>
    <p:sldId id="283" r:id="rId2"/>
    <p:sldId id="340" r:id="rId3"/>
    <p:sldId id="299" r:id="rId4"/>
    <p:sldId id="373" r:id="rId5"/>
    <p:sldId id="302" r:id="rId6"/>
    <p:sldId id="374" r:id="rId7"/>
    <p:sldId id="353" r:id="rId8"/>
    <p:sldId id="331" r:id="rId9"/>
    <p:sldId id="354" r:id="rId10"/>
    <p:sldId id="355" r:id="rId11"/>
    <p:sldId id="358" r:id="rId12"/>
    <p:sldId id="357" r:id="rId13"/>
    <p:sldId id="356" r:id="rId14"/>
    <p:sldId id="361" r:id="rId15"/>
    <p:sldId id="362" r:id="rId16"/>
    <p:sldId id="363" r:id="rId17"/>
    <p:sldId id="360" r:id="rId18"/>
    <p:sldId id="359" r:id="rId19"/>
    <p:sldId id="364" r:id="rId20"/>
  </p:sldIdLst>
  <p:sldSz cx="9144000" cy="6858000" type="screen4x3"/>
  <p:notesSz cx="6808788" cy="99409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3296"/>
    <a:srgbClr val="904090"/>
    <a:srgbClr val="CC3399"/>
    <a:srgbClr val="7C2F89"/>
    <a:srgbClr val="009900"/>
    <a:srgbClr val="632B8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7" autoAdjust="0"/>
    <p:restoredTop sz="94624" autoAdjust="0"/>
  </p:normalViewPr>
  <p:slideViewPr>
    <p:cSldViewPr>
      <p:cViewPr varScale="1">
        <p:scale>
          <a:sx n="66" d="100"/>
          <a:sy n="66" d="100"/>
        </p:scale>
        <p:origin x="17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GAL\Desktop\CBC%20SC%203\e-mail%20survey%202015\Peer%20review%20table%20-%20stats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GAL\Desktop\CBC%20SC%203\e-mail%20survey%202014\Peer%20review%20table%20-%20stat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GAL\Desktop\CBC%20SC%203\e-mail%20survey%202015\Peer%20review%20table%20-%20stats%20by%20reg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pPr>
            <a:r>
              <a:rPr lang="sk-SK" sz="2400" baseline="0" dirty="0">
                <a:latin typeface="+mn-lt"/>
                <a:ea typeface="Arial Unicode MS" pitchFamily="34" charset="-128"/>
                <a:cs typeface="Arial Unicode MS" pitchFamily="34" charset="-128"/>
              </a:rPr>
              <a:t>peer </a:t>
            </a:r>
            <a:r>
              <a:rPr lang="sk-SK" sz="2400" baseline="0" dirty="0" err="1">
                <a:latin typeface="+mn-lt"/>
                <a:ea typeface="Arial Unicode MS" pitchFamily="34" charset="-128"/>
                <a:cs typeface="Arial Unicode MS" pitchFamily="34" charset="-128"/>
              </a:rPr>
              <a:t>reviews</a:t>
            </a:r>
            <a:r>
              <a:rPr lang="sk-SK" sz="2400" baseline="0" dirty="0">
                <a:latin typeface="+mn-lt"/>
                <a:ea typeface="Arial Unicode MS" pitchFamily="34" charset="-128"/>
                <a:cs typeface="Arial Unicode MS" pitchFamily="34" charset="-128"/>
              </a:rPr>
              <a:t> 1999 - 2015</a:t>
            </a:r>
          </a:p>
        </c:rich>
      </c:tx>
      <c:layout>
        <c:manualLayout>
          <c:xMode val="edge"/>
          <c:yMode val="edge"/>
          <c:x val="9.5593910618118463E-2"/>
          <c:y val="0.22521709823818345"/>
        </c:manualLayout>
      </c:layout>
      <c:overlay val="0"/>
      <c:spPr>
        <a:solidFill>
          <a:srgbClr val="FFFF00"/>
        </a:solidFill>
        <a:ln w="25400">
          <a:solidFill>
            <a:schemeClr val="accent2">
              <a:lumMod val="75000"/>
            </a:schemeClr>
          </a:solidFill>
          <a:prstDash val="solid"/>
        </a:ln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rgbClr val="92D050"/>
        </a:solidFill>
      </c:spPr>
    </c:backWall>
    <c:plotArea>
      <c:layout>
        <c:manualLayout>
          <c:layoutTarget val="inner"/>
          <c:xMode val="edge"/>
          <c:yMode val="edge"/>
          <c:x val="6.3786123287024694E-3"/>
          <c:y val="4.1221512797061675E-4"/>
          <c:w val="0.98724277534259508"/>
          <c:h val="0.90774784119006469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6.3724178757848431E-3"/>
                  <c:y val="-0.109768596925012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415528924244706E-3"/>
                  <c:y val="-0.102502719249400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2462137662173677E-3"/>
                  <c:y val="-0.10155530967706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4925949500811743E-3"/>
                  <c:y val="-8.3079560765487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1198422390034167E-3"/>
                  <c:y val="-7.7707420305075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8306975657139493E-3"/>
                  <c:y val="-8.6867756482200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1944529176375523E-6"/>
                  <c:y val="-0.125884297019933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2462137662173582E-3"/>
                  <c:y val="-0.12683134594911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4.2462137662173582E-3"/>
                  <c:y val="-0.107082887337962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5355258571532458E-3"/>
                  <c:y val="-0.16662507248927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4093217475858318E-3"/>
                  <c:y val="-0.107082887337962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7.1688236198173144E-4"/>
                  <c:y val="-0.162044904400712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4153487828569701E-3"/>
                  <c:y val="-0.174527485336250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7.0466087379288242E-4"/>
                  <c:y val="-0.395633476917395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3.5355258571532458E-3"/>
                  <c:y val="-0.228852967227635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5477473453421212E-3"/>
                  <c:y val="-0.381737535451222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2.1262041095674892E-3"/>
                  <c:y val="-0.206107563985308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'by year'!$A$2:$A$18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'by year'!$B$2:$B$18</c:f>
              <c:numCache>
                <c:formatCode>General</c:formatCode>
                <c:ptCount val="17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6</c:v>
                </c:pt>
                <c:pt idx="10">
                  <c:v>2</c:v>
                </c:pt>
                <c:pt idx="11">
                  <c:v>5</c:v>
                </c:pt>
                <c:pt idx="12">
                  <c:v>6</c:v>
                </c:pt>
                <c:pt idx="13">
                  <c:v>16</c:v>
                </c:pt>
                <c:pt idx="14">
                  <c:v>8</c:v>
                </c:pt>
                <c:pt idx="15">
                  <c:v>15</c:v>
                </c:pt>
                <c:pt idx="1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57597384"/>
        <c:axId val="257597776"/>
        <c:axId val="0"/>
      </c:bar3DChart>
      <c:catAx>
        <c:axId val="257597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 b="1">
                <a:latin typeface="+mn-lt"/>
                <a:ea typeface="Arial Unicode MS" pitchFamily="34" charset="-128"/>
                <a:cs typeface="Arial Unicode MS" pitchFamily="34" charset="-128"/>
              </a:defRPr>
            </a:pPr>
            <a:endParaRPr lang="sv-SE"/>
          </a:p>
        </c:txPr>
        <c:crossAx val="257597776"/>
        <c:crosses val="autoZero"/>
        <c:auto val="1"/>
        <c:lblAlgn val="ctr"/>
        <c:lblOffset val="100"/>
        <c:noMultiLvlLbl val="0"/>
      </c:catAx>
      <c:valAx>
        <c:axId val="257597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57597384"/>
        <c:crosses val="autoZero"/>
        <c:crossBetween val="between"/>
      </c:valAx>
      <c:spPr>
        <a:solidFill>
          <a:srgbClr val="92D050"/>
        </a:solidFill>
      </c:spPr>
    </c:plotArea>
    <c:plotVisOnly val="1"/>
    <c:dispBlanksAs val="gap"/>
    <c:showDLblsOverMax val="0"/>
  </c:chart>
  <c:spPr>
    <a:solidFill>
      <a:srgbClr val="FFC000"/>
    </a:solidFill>
    <a:ln w="28575" cmpd="sng">
      <a:solidFill>
        <a:srgbClr val="1F497D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024284008126081E-2"/>
          <c:y val="1.5997800014193462E-2"/>
          <c:w val="0.9581623867189345"/>
          <c:h val="0.91480067064083592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9.7071869412625501E-3"/>
                  <c:y val="-3.3987706562003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8216519128610223E-7"/>
                  <c:y val="-4.2771769139261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267489646667261E-3"/>
                  <c:y val="-4.5340487229485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427131129858027E-3"/>
                  <c:y val="-6.7094767205974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8216519128610223E-7"/>
                  <c:y val="-6.8585576989615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8538800945248624E-3"/>
                  <c:y val="-4.5627910302178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7.280629059191507E-3"/>
                  <c:y val="-2.5238961704967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8536890119291196E-3"/>
                  <c:y val="-1.6329133587410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2000" b="1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'SAI engagement as reviewer  '!$A$1:$A$8</c:f>
              <c:strCache>
                <c:ptCount val="8"/>
                <c:pt idx="0">
                  <c:v>Sweden</c:v>
                </c:pt>
                <c:pt idx="1">
                  <c:v>Netherlands</c:v>
                </c:pt>
                <c:pt idx="2">
                  <c:v>Norway</c:v>
                </c:pt>
                <c:pt idx="3">
                  <c:v>UK</c:v>
                </c:pt>
                <c:pt idx="4">
                  <c:v>Denmark</c:v>
                </c:pt>
                <c:pt idx="5">
                  <c:v>ECA</c:v>
                </c:pt>
                <c:pt idx="6">
                  <c:v>Germany, Canada</c:v>
                </c:pt>
                <c:pt idx="7">
                  <c:v>France, RSA</c:v>
                </c:pt>
              </c:strCache>
            </c:strRef>
          </c:cat>
          <c:val>
            <c:numRef>
              <c:f>'SAI engagement as reviewer  '!$B$1:$B$8</c:f>
              <c:numCache>
                <c:formatCode>General</c:formatCode>
                <c:ptCount val="8"/>
                <c:pt idx="0">
                  <c:v>22</c:v>
                </c:pt>
                <c:pt idx="1">
                  <c:v>21</c:v>
                </c:pt>
                <c:pt idx="2">
                  <c:v>20</c:v>
                </c:pt>
                <c:pt idx="3">
                  <c:v>16</c:v>
                </c:pt>
                <c:pt idx="4">
                  <c:v>11</c:v>
                </c:pt>
                <c:pt idx="5">
                  <c:v>9</c:v>
                </c:pt>
                <c:pt idx="6">
                  <c:v>8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57601696"/>
        <c:axId val="257598952"/>
        <c:axId val="258051016"/>
      </c:bar3DChart>
      <c:catAx>
        <c:axId val="257601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 i="0" baseline="0">
                <a:solidFill>
                  <a:schemeClr val="bg1"/>
                </a:solidFill>
              </a:defRPr>
            </a:pPr>
            <a:endParaRPr lang="sv-SE"/>
          </a:p>
        </c:txPr>
        <c:crossAx val="257598952"/>
        <c:crosses val="autoZero"/>
        <c:auto val="1"/>
        <c:lblAlgn val="ctr"/>
        <c:lblOffset val="100"/>
        <c:noMultiLvlLbl val="0"/>
      </c:catAx>
      <c:valAx>
        <c:axId val="257598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sv-SE"/>
          </a:p>
        </c:txPr>
        <c:crossAx val="257601696"/>
        <c:crosses val="autoZero"/>
        <c:crossBetween val="between"/>
      </c:valAx>
      <c:serAx>
        <c:axId val="258051016"/>
        <c:scaling>
          <c:orientation val="minMax"/>
        </c:scaling>
        <c:delete val="1"/>
        <c:axPos val="b"/>
        <c:majorTickMark val="out"/>
        <c:minorTickMark val="none"/>
        <c:tickLblPos val="none"/>
        <c:crossAx val="257598952"/>
        <c:crosses val="autoZero"/>
      </c:serAx>
      <c:spPr>
        <a:solidFill>
          <a:srgbClr val="92D050"/>
        </a:solidFill>
      </c:spPr>
    </c:plotArea>
    <c:plotVisOnly val="1"/>
    <c:dispBlanksAs val="gap"/>
    <c:showDLblsOverMax val="0"/>
  </c:chart>
  <c:spPr>
    <a:ln w="38100" cmpd="sng">
      <a:solidFill>
        <a:srgbClr val="C00000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ln w="28575"/>
      </c:spPr>
    </c:sideWall>
    <c:backWall>
      <c:thickness val="0"/>
      <c:spPr>
        <a:ln w="28575"/>
      </c:spPr>
    </c:backWall>
    <c:plotArea>
      <c:layout>
        <c:manualLayout>
          <c:layoutTarget val="inner"/>
          <c:xMode val="edge"/>
          <c:yMode val="edge"/>
          <c:x val="5.2752080349102108E-2"/>
          <c:y val="6.6911987967546507E-2"/>
          <c:w val="0.94724791965090005"/>
          <c:h val="0.72736029808097424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6.7595115399517423E-3"/>
                  <c:y val="-0.37675914614770828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3</a:t>
                    </a:r>
                    <a:r>
                      <a:rPr lang="en-US" b="1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6206851778177808E-3"/>
                  <c:y val="-0.197402148047198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3350538434131893E-3"/>
                  <c:y val="-0.17179258139912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7717697847407095E-3"/>
                  <c:y val="-0.14508969026788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8982080588013503E-3"/>
                  <c:y val="-9.9156822038786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1962274812791679E-3"/>
                  <c:y val="-9.9703484280371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4614921174738935E-3"/>
                  <c:y val="-7.3000593149127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6206851778177808E-3"/>
                  <c:y val="-0.14025946743681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6206886798931258E-3"/>
                  <c:y val="-2.8708133971291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regions'!$A$1:$A$8</c:f>
              <c:strCache>
                <c:ptCount val="8"/>
                <c:pt idx="0">
                  <c:v>EUROSAI 
</c:v>
                </c:pt>
                <c:pt idx="1">
                  <c:v>AFROSAI </c:v>
                </c:pt>
                <c:pt idx="2">
                  <c:v>OLACEF</c:v>
                </c:pt>
                <c:pt idx="3">
                  <c:v>ASOSAI </c:v>
                </c:pt>
                <c:pt idx="4">
                  <c:v>PASAI</c:v>
                </c:pt>
                <c:pt idx="5">
                  <c:v>ARABOSAI</c:v>
                </c:pt>
                <c:pt idx="6">
                  <c:v>CAROSAI</c:v>
                </c:pt>
                <c:pt idx="7">
                  <c:v>unassignable
(Canada, USA, ECA)</c:v>
                </c:pt>
              </c:strCache>
            </c:strRef>
          </c:cat>
          <c:val>
            <c:numRef>
              <c:f>'by regions'!$B$1:$B$8</c:f>
              <c:numCache>
                <c:formatCode>General</c:formatCode>
                <c:ptCount val="8"/>
                <c:pt idx="0">
                  <c:v>34</c:v>
                </c:pt>
                <c:pt idx="1">
                  <c:v>14</c:v>
                </c:pt>
                <c:pt idx="2">
                  <c:v>13</c:v>
                </c:pt>
                <c:pt idx="3">
                  <c:v>9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  <c:pt idx="7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57599344"/>
        <c:axId val="257596992"/>
        <c:axId val="0"/>
      </c:bar3DChart>
      <c:catAx>
        <c:axId val="257599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solidFill>
            <a:srgbClr val="FFFF00"/>
          </a:solidFill>
        </c:spPr>
        <c:txPr>
          <a:bodyPr/>
          <a:lstStyle/>
          <a:p>
            <a:pPr>
              <a:defRPr sz="900" b="1" i="0"/>
            </a:pPr>
            <a:endParaRPr lang="sv-SE"/>
          </a:p>
        </c:txPr>
        <c:crossAx val="257596992"/>
        <c:crosses val="autoZero"/>
        <c:auto val="1"/>
        <c:lblAlgn val="ctr"/>
        <c:lblOffset val="100"/>
        <c:noMultiLvlLbl val="0"/>
      </c:catAx>
      <c:valAx>
        <c:axId val="25759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7599344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31750">
      <a:solidFill>
        <a:srgbClr val="FF3300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0.31092</cdr:x>
      <cdr:y>0.15385</cdr:y>
    </cdr:from>
    <cdr:to>
      <cdr:x>0.8436</cdr:x>
      <cdr:y>0.30769</cdr:y>
    </cdr:to>
    <cdr:sp macro="" textlink="">
      <cdr:nvSpPr>
        <cdr:cNvPr id="3" name="BlokTextu 2"/>
        <cdr:cNvSpPr txBox="1"/>
      </cdr:nvSpPr>
      <cdr:spPr>
        <a:xfrm xmlns:a="http://schemas.openxmlformats.org/drawingml/2006/main">
          <a:off x="2664296" y="576064"/>
          <a:ext cx="4564509" cy="576064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8575">
          <a:solidFill>
            <a:srgbClr val="CC33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sk-SK" sz="1600" b="1" dirty="0" err="1"/>
            <a:t>number</a:t>
          </a:r>
          <a:r>
            <a:rPr lang="sk-SK" sz="1600" b="1" dirty="0"/>
            <a:t> of peer </a:t>
          </a:r>
          <a:r>
            <a:rPr lang="sk-SK" sz="1600" b="1" dirty="0" err="1"/>
            <a:t>reviewed</a:t>
          </a:r>
          <a:r>
            <a:rPr lang="sk-SK" sz="1600" b="1" dirty="0"/>
            <a:t> </a:t>
          </a:r>
          <a:r>
            <a:rPr lang="sk-SK" sz="1600" b="1" dirty="0" err="1"/>
            <a:t>SAIs</a:t>
          </a:r>
          <a:r>
            <a:rPr lang="sk-SK" sz="1600" b="1" dirty="0"/>
            <a:t> by INTOSAI  </a:t>
          </a:r>
          <a:r>
            <a:rPr lang="sk-SK" sz="1600" b="1" dirty="0" err="1"/>
            <a:t>regional</a:t>
          </a:r>
          <a:r>
            <a:rPr lang="sk-SK" sz="1600" b="1" baseline="0" dirty="0"/>
            <a:t> </a:t>
          </a:r>
          <a:r>
            <a:rPr lang="sk-SK" sz="1600" b="1" baseline="0" dirty="0" err="1"/>
            <a:t>groups</a:t>
          </a:r>
          <a:endParaRPr lang="sk-SK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82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sk-SK" smtClean="0"/>
              <a:t>21. 2. 2013</a:t>
            </a:r>
            <a:endParaRPr lang="sk-SK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82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3C2B97-AD22-4BE9-B2D4-7FF7FD0561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0916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82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sk-SK" smtClean="0"/>
              <a:t>21. 2. 2013</a:t>
            </a:r>
            <a:endParaRPr lang="sk-S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661"/>
            <a:ext cx="5447666" cy="447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82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7203D3-253D-45A2-BF6C-086C5EC7691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142357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203D3-253D-45A2-BF6C-086C5EC76911}" type="slidenum">
              <a:rPr lang="sk-SK" smtClean="0"/>
              <a:pPr>
                <a:defRPr/>
              </a:pPr>
              <a:t>1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21. 2. 2013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8792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uhlý trojuho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ľná forma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ľná forma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11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D462F6-946B-4B22-899B-4602ADAA29D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1D496-3DCF-4776-8C7C-AC0E3302505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1DC1A-74A9-4580-ACF8-7CEF7FB9E22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5817A-AC77-4626-8854-9D16DC2DE4E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lož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Výlož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BF5CA3-CF97-4E4C-A257-BAE3615E05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2C2011-D6BC-42AB-8F3E-7FC400EBFD0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ABF8C3-722F-4391-BE60-EC9DAEDC391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142796-C5A5-4245-ABBF-F3406217FEB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27CB-C842-4972-9D5B-2D623A8235D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9B2CBA-B8EC-4F95-8EDA-7D92ECA21C0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ľná forma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ľná forma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ýlož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Výlož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D7AB10-8D51-40D5-BEA1-F8A68A06C8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33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303A0A-FA85-408F-8DC6-9ECEB857E9F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3" r:id="rId3"/>
    <p:sldLayoutId id="2147483784" r:id="rId4"/>
    <p:sldLayoutId id="2147483785" r:id="rId5"/>
    <p:sldLayoutId id="2147483786" r:id="rId6"/>
    <p:sldLayoutId id="2147483780" r:id="rId7"/>
    <p:sldLayoutId id="2147483787" r:id="rId8"/>
    <p:sldLayoutId id="2147483788" r:id="rId9"/>
    <p:sldLayoutId id="2147483779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ntosaicbc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hyperlink" Target="http://www.intosaicbc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cid:image003.jpg@01CF4D1D.8FDB7BB0" TargetMode="Externa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4744"/>
            <a:ext cx="9144000" cy="3005526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sk-SK" dirty="0" smtClean="0">
                <a:solidFill>
                  <a:srgbClr val="C00000"/>
                </a:solidFill>
              </a:rPr>
              <a:t/>
            </a:r>
            <a:br>
              <a:rPr lang="sk-SK" dirty="0" smtClean="0">
                <a:solidFill>
                  <a:srgbClr val="C00000"/>
                </a:solidFill>
              </a:rPr>
            </a:br>
            <a:r>
              <a:rPr lang="sk-SK" dirty="0" smtClean="0">
                <a:solidFill>
                  <a:srgbClr val="C00000"/>
                </a:solidFill>
              </a:rPr>
              <a:t/>
            </a:r>
            <a:br>
              <a:rPr lang="sk-SK" dirty="0" smtClean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> </a:t>
            </a:r>
            <a:r>
              <a:rPr lang="en-GB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700" dirty="0" smtClean="0">
                <a:solidFill>
                  <a:srgbClr val="963296"/>
                </a:solidFill>
                <a:effectLst/>
                <a:latin typeface="Arial" pitchFamily="34" charset="0"/>
                <a:cs typeface="Arial" pitchFamily="34" charset="0"/>
              </a:rPr>
              <a:t>PEER REVIEW</a:t>
            </a:r>
            <a:r>
              <a:rPr lang="sk-SK" sz="6700" dirty="0" smtClean="0">
                <a:solidFill>
                  <a:srgbClr val="96329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lang="sk-SK" sz="6700" dirty="0" smtClean="0">
                <a:solidFill>
                  <a:srgbClr val="96329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k-SK" sz="6700" dirty="0" smtClean="0">
                <a:solidFill>
                  <a:srgbClr val="963296"/>
                </a:solidFill>
                <a:effectLst/>
                <a:latin typeface="Arial" pitchFamily="34" charset="0"/>
                <a:cs typeface="Arial" pitchFamily="34" charset="0"/>
              </a:rPr>
              <a:t>SURVEY 2015</a:t>
            </a:r>
            <a:r>
              <a:rPr lang="sk-SK" sz="4000" dirty="0" smtClean="0">
                <a:solidFill>
                  <a:srgbClr val="96329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k-SK" sz="4000" dirty="0" smtClean="0">
                <a:solidFill>
                  <a:srgbClr val="96329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k-SK" sz="3600" dirty="0" smtClean="0">
                <a:solidFill>
                  <a:srgbClr val="96329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k-SK" sz="3600" dirty="0" smtClean="0">
                <a:solidFill>
                  <a:srgbClr val="963296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sz="3600" dirty="0" smtClean="0">
              <a:solidFill>
                <a:srgbClr val="96329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3501008"/>
            <a:ext cx="9144000" cy="1071547"/>
          </a:xfrm>
          <a:prstGeom prst="rect">
            <a:avLst/>
          </a:prstGeom>
        </p:spPr>
        <p:txBody>
          <a:bodyPr lIns="45720" rIns="45720">
            <a:no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INTOSAI Capacity Building Committee</a:t>
            </a: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Subcommittee </a:t>
            </a:r>
            <a:r>
              <a:rPr lang="sk-SK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 Peer Review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sk-SK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SAI of Slovak </a:t>
            </a:r>
            <a:r>
              <a:rPr lang="sk-SK" sz="25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Republic</a:t>
            </a: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GB" sz="25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C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logo male_RGB (4)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14290"/>
            <a:ext cx="12858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187355" y="5229200"/>
            <a:ext cx="3448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err="1" smtClean="0">
                <a:solidFill>
                  <a:schemeClr val="bg1"/>
                </a:solidFill>
              </a:rPr>
              <a:t>Stockholm</a:t>
            </a:r>
            <a:r>
              <a:rPr lang="sk-SK" sz="2800" dirty="0" smtClean="0">
                <a:solidFill>
                  <a:schemeClr val="bg1"/>
                </a:solidFill>
              </a:rPr>
              <a:t>, </a:t>
            </a:r>
            <a:r>
              <a:rPr lang="sk-SK" sz="2800" dirty="0" err="1" smtClean="0">
                <a:solidFill>
                  <a:schemeClr val="bg1"/>
                </a:solidFill>
              </a:rPr>
              <a:t>Sweden</a:t>
            </a:r>
            <a:endParaRPr lang="sk-SK" sz="2800" dirty="0" smtClean="0">
              <a:solidFill>
                <a:schemeClr val="bg1"/>
              </a:solidFill>
            </a:endParaRPr>
          </a:p>
          <a:p>
            <a:pPr algn="ctr"/>
            <a:r>
              <a:rPr lang="sk-SK" sz="2800" dirty="0" smtClean="0">
                <a:solidFill>
                  <a:schemeClr val="bg1"/>
                </a:solidFill>
              </a:rPr>
              <a:t>8th September, 2015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004048" y="5877272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000" dirty="0" err="1" smtClean="0">
                <a:solidFill>
                  <a:schemeClr val="bg1"/>
                </a:solidFill>
              </a:rPr>
              <a:t>Presenter</a:t>
            </a:r>
            <a:r>
              <a:rPr lang="sk-SK" sz="2000" dirty="0" smtClean="0">
                <a:solidFill>
                  <a:schemeClr val="bg1"/>
                </a:solidFill>
              </a:rPr>
              <a:t>: Imrich Gál</a:t>
            </a:r>
          </a:p>
          <a:p>
            <a:pPr algn="r"/>
            <a:r>
              <a:rPr lang="sk-SK" sz="2000" smtClean="0">
                <a:solidFill>
                  <a:schemeClr val="bg1"/>
                </a:solidFill>
              </a:rPr>
              <a:t>International </a:t>
            </a:r>
            <a:r>
              <a:rPr lang="sk-SK" sz="2000" dirty="0" err="1" smtClean="0">
                <a:solidFill>
                  <a:schemeClr val="bg1"/>
                </a:solidFill>
              </a:rPr>
              <a:t>Relations</a:t>
            </a:r>
            <a:r>
              <a:rPr lang="sk-SK" sz="2000" dirty="0" smtClean="0">
                <a:solidFill>
                  <a:schemeClr val="bg1"/>
                </a:solidFill>
              </a:rPr>
              <a:t> Division</a:t>
            </a:r>
            <a:endParaRPr lang="sk-SK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pic>
        <p:nvPicPr>
          <p:cNvPr id="3" name="Obrázok 2" descr="logo male_RGB (4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77997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Selected facts from the survey:</a:t>
            </a:r>
            <a:endParaRPr kumimoji="0" lang="sk-SK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sk-S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1999 – 2015 </a:t>
            </a: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sk-SK" sz="22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5.1 peer reviews per year recorded. </a:t>
            </a:r>
            <a:endParaRPr kumimoji="0" lang="sk-SK" sz="2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49 SAIs were engaged as peer reviewer</a:t>
            </a: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sk-SK" sz="2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lang="sk-SK" sz="2200" b="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peer reviewing team was composed from 3.5 SAIs in average.</a:t>
            </a:r>
            <a:endParaRPr kumimoji="0" lang="sk-SK" sz="2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Average number of staff from reviewed SAI directly involved: 10.8;</a:t>
            </a:r>
            <a:endParaRPr kumimoji="0" lang="sk-SK" sz="2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Average number of staff from reviewing SAIs directly involved: 5.7;</a:t>
            </a:r>
            <a:endParaRPr kumimoji="0" lang="sk-SK" sz="2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Average number of days spent by the peer reviewing team: 14.2 days;</a:t>
            </a:r>
            <a:endParaRPr kumimoji="0" lang="sk-SK" sz="2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Topics and scope of the peer review varied widely</a:t>
            </a: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sk-SK" sz="2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Recommendations ranged from few to several dozen</a:t>
            </a: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sk-SK" sz="2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Follow-ups by the peer reviewing team were very seldom;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ISSAI 5600 and Checklist were used primarily for</a:t>
            </a: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MoU, planning and selection of the questions used. </a:t>
            </a:r>
            <a:r>
              <a:rPr lang="sk-SK" sz="2200" b="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</a:t>
            </a:r>
            <a:r>
              <a:rPr kumimoji="0" lang="en-GB" sz="2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ometimes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other tools were used in combination with ISSAI 5600</a:t>
            </a:r>
            <a:r>
              <a:rPr kumimoji="0" lang="sk-SK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sk-SK" sz="2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LOGO C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  <p:pic>
        <p:nvPicPr>
          <p:cNvPr id="3" name="Obrázok 2" descr="logo male_RGB (4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 C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611560" y="673527"/>
            <a:ext cx="8280722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endParaRPr lang="sk-SK" sz="1000" dirty="0" smtClean="0"/>
          </a:p>
          <a:p>
            <a:pPr lvl="0" algn="just"/>
            <a:endParaRPr lang="sk-SK" dirty="0" smtClean="0"/>
          </a:p>
          <a:p>
            <a:pPr lvl="0" algn="just"/>
            <a:endParaRPr lang="sk-SK" dirty="0" smtClean="0"/>
          </a:p>
          <a:p>
            <a:pPr lvl="0" algn="just"/>
            <a:endParaRPr lang="sk-SK" dirty="0" smtClean="0"/>
          </a:p>
          <a:p>
            <a:pPr lvl="0" algn="just"/>
            <a:endParaRPr lang="sk-SK" dirty="0" smtClean="0"/>
          </a:p>
          <a:p>
            <a:pPr lvl="0" algn="just"/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Since 1999, the most reviewed SAI were GAO US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/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r"/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it was reviewed 4 times.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/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sk-SK" sz="2400" b="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a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nother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five SAIs were peer reviewed three times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sk-SK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just">
              <a:buFont typeface="Arial" pitchFamily="34" charset="0"/>
              <a:buChar char="•"/>
            </a:pPr>
            <a:r>
              <a:rPr lang="sk-SK" sz="2400" b="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e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leven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SAIs were reviewed twice 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another 43 SAIs were peer reviewed once.    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rázok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3140968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bdĺžnik 9"/>
          <p:cNvSpPr/>
          <p:nvPr/>
        </p:nvSpPr>
        <p:spPr>
          <a:xfrm>
            <a:off x="1619672" y="1412776"/>
            <a:ext cx="62632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tabLst>
                <a:tab pos="539750" algn="l"/>
              </a:tabLst>
            </a:pPr>
            <a:r>
              <a:rPr lang="en-GB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Selected facts from the survey:</a:t>
            </a:r>
            <a:endParaRPr lang="sk-SK" sz="32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  <p:pic>
        <p:nvPicPr>
          <p:cNvPr id="3" name="Obrázok 2" descr="logo male_RGB (4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 C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1619672" y="1484784"/>
            <a:ext cx="62632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539750" algn="l"/>
              </a:tabLst>
            </a:pPr>
            <a:r>
              <a:rPr lang="en-GB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Selected facts from the survey:</a:t>
            </a:r>
            <a:endParaRPr lang="sk-SK" sz="32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1187624" y="2636912"/>
            <a:ext cx="669674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sk-SK" sz="2800" b="0" dirty="0" smtClean="0">
                <a:latin typeface="Arial" pitchFamily="34" charset="0"/>
                <a:cs typeface="Arial" pitchFamily="34" charset="0"/>
              </a:rPr>
              <a:t> are 49 </a:t>
            </a:r>
            <a:r>
              <a:rPr lang="en-GB" sz="2800" b="0" dirty="0" smtClean="0">
                <a:latin typeface="Arial" pitchFamily="34" charset="0"/>
                <a:cs typeface="Arial" pitchFamily="34" charset="0"/>
              </a:rPr>
              <a:t>Peer review reports </a:t>
            </a:r>
            <a:endParaRPr lang="sk-SK" sz="2800" b="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800" b="0" dirty="0" smtClean="0">
                <a:latin typeface="Arial" pitchFamily="34" charset="0"/>
                <a:cs typeface="Arial" pitchFamily="34" charset="0"/>
              </a:rPr>
              <a:t>on hand and published on CBC web site</a:t>
            </a:r>
            <a:endParaRPr lang="sk-SK" sz="2800" b="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k-SK" sz="2800" b="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sk-SK" sz="4000" dirty="0" err="1" smtClean="0">
                <a:solidFill>
                  <a:srgbClr val="7C2F89"/>
                </a:solidFill>
                <a:latin typeface="Arial" pitchFamily="34" charset="0"/>
                <a:cs typeface="Arial" pitchFamily="34" charset="0"/>
                <a:hlinkClick r:id="rId4"/>
              </a:rPr>
              <a:t>www.intosaicbc.org</a:t>
            </a:r>
            <a:endParaRPr lang="sk-SK" sz="4000" dirty="0" smtClean="0">
              <a:solidFill>
                <a:srgbClr val="7C2F8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k-SK" sz="28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13</a:t>
            </a:fld>
            <a:endParaRPr lang="sk-SK"/>
          </a:p>
        </p:txBody>
      </p:sp>
      <p:pic>
        <p:nvPicPr>
          <p:cNvPr id="3" name="Obrázok 2" descr="logo male_RGB (4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 C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467544" y="1849179"/>
            <a:ext cx="831743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Survey questionnaire solicited expression of interest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from the survey participating SAIs to willingly engage in the peer review as peer reviewing SAI. The participants were asked the following question: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Would your SAI be interested to be put into the list of potential reviewing SAI? If yes, please, indicate (if known at this time): the areas your SAI would be willing to engage in, for example: management and organisation; legal framework; audit methodology, standards and manuals; planning and quality control</a:t>
            </a: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etc.  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17 SAIs </a:t>
            </a:r>
            <a:r>
              <a:rPr kumimoji="0" lang="sk-SK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gave</a:t>
            </a:r>
            <a:r>
              <a:rPr kumimoji="0" lang="sk-SK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affirmative answer</a:t>
            </a: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475656" y="980728"/>
            <a:ext cx="62632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539750" algn="l"/>
              </a:tabLst>
            </a:pPr>
            <a:r>
              <a:rPr lang="en-GB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Selected facts from the survey:</a:t>
            </a:r>
            <a:endParaRPr lang="sk-SK" sz="32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14</a:t>
            </a:fld>
            <a:endParaRPr lang="sk-SK"/>
          </a:p>
        </p:txBody>
      </p:sp>
      <p:pic>
        <p:nvPicPr>
          <p:cNvPr id="3" name="Obrázok 2" descr="logo male_RGB (4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 C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ĺžnik 7"/>
          <p:cNvSpPr/>
          <p:nvPr/>
        </p:nvSpPr>
        <p:spPr>
          <a:xfrm>
            <a:off x="1475656" y="764704"/>
            <a:ext cx="62632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539750" algn="l"/>
              </a:tabLst>
            </a:pPr>
            <a:r>
              <a:rPr lang="en-GB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Selected facts from the survey:</a:t>
            </a:r>
            <a:endParaRPr lang="sk-SK" sz="32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564924"/>
              </p:ext>
            </p:extLst>
          </p:nvPr>
        </p:nvGraphicFramePr>
        <p:xfrm>
          <a:off x="1978991" y="1484784"/>
          <a:ext cx="5256584" cy="5219864"/>
        </p:xfrm>
        <a:graphic>
          <a:graphicData uri="http://schemas.openxmlformats.org/drawingml/2006/table">
            <a:tbl>
              <a:tblPr/>
              <a:tblGrid>
                <a:gridCol w="2453260"/>
                <a:gridCol w="2803324"/>
              </a:tblGrid>
              <a:tr h="557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rgbClr val="1F497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WORKING GROUP</a:t>
                      </a:r>
                      <a:endParaRPr lang="sk-S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1F497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SAI</a:t>
                      </a:r>
                      <a:endParaRPr lang="sk-S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02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EUROSAI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ESTONIA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3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FRANCE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3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LATVIA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3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5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/>
                          <a:ea typeface="Calibri"/>
                          <a:cs typeface="Times New Roman"/>
                        </a:rPr>
                        <a:t>LITHUANIA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3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GEORGIA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3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NETHERLANDS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3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latin typeface="Times New Roman"/>
                          <a:ea typeface="Calibri"/>
                          <a:cs typeface="Times New Roman"/>
                        </a:rPr>
                        <a:t>SLOVAKIA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02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Calibri"/>
                          <a:cs typeface="Times New Roman"/>
                        </a:rPr>
                        <a:t>OLACEF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/>
                          <a:ea typeface="Calibri"/>
                          <a:cs typeface="Times New Roman"/>
                        </a:rPr>
                        <a:t>HONDURAS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02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Calibri"/>
                          <a:cs typeface="Times New Roman"/>
                        </a:rPr>
                        <a:t>ASOSAI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/>
                          <a:ea typeface="Calibri"/>
                          <a:cs typeface="Times New Roman"/>
                        </a:rPr>
                        <a:t>INDONESIA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KAZAKHSTAN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/>
                          <a:ea typeface="Calibri"/>
                          <a:cs typeface="Times New Roman"/>
                        </a:rPr>
                        <a:t>MALAYSIA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/>
                          <a:ea typeface="Calibri"/>
                          <a:cs typeface="Times New Roman"/>
                        </a:rPr>
                        <a:t>VIETNAM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2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ARABOSAI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/>
                          <a:ea typeface="Calibri"/>
                          <a:cs typeface="Times New Roman"/>
                        </a:rPr>
                        <a:t>LYBIA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3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/>
                          <a:ea typeface="Calibri"/>
                          <a:cs typeface="Times New Roman"/>
                        </a:rPr>
                        <a:t>MOROCCO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3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/>
                          <a:ea typeface="Calibri"/>
                          <a:cs typeface="Times New Roman"/>
                        </a:rPr>
                        <a:t>IRAQ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02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AFROSAI E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SUDAN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/>
                          <a:ea typeface="Calibri"/>
                          <a:cs typeface="Times New Roman"/>
                        </a:rPr>
                        <a:t>ZAMBIA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478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PASAI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CNMI (Commonwealth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of the Northern Mariana Islands.)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  <p:pic>
        <p:nvPicPr>
          <p:cNvPr id="3" name="Obrázok 2" descr="logo male_RGB (4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 C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ĺžnik 7"/>
          <p:cNvSpPr/>
          <p:nvPr/>
        </p:nvSpPr>
        <p:spPr>
          <a:xfrm>
            <a:off x="1475656" y="1268760"/>
            <a:ext cx="62632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539750" algn="l"/>
              </a:tabLst>
            </a:pPr>
            <a:r>
              <a:rPr lang="sk-SK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GB" sz="32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urvey</a:t>
            </a:r>
            <a:r>
              <a:rPr lang="sk-SK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k-SK" sz="32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conclusions</a:t>
            </a:r>
            <a:endParaRPr lang="sk-SK" sz="32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755576" y="2420888"/>
            <a:ext cx="80648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eer review projects welcomed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opportunity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gaps detection</a:t>
            </a:r>
            <a:r>
              <a:rPr kumimoji="0" lang="en-GB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benefits to all participants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help to build the SAIs as modern institutions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n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umber of performed peer reviews increases steadily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ISSAIs´</a:t>
            </a:r>
            <a:r>
              <a:rPr kumimoji="0" lang="sk-SK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success for they are accepted and used also for conducting the peer reviews.</a:t>
            </a:r>
            <a:endParaRPr kumimoji="0" lang="en-GB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16</a:t>
            </a:fld>
            <a:endParaRPr lang="sk-SK"/>
          </a:p>
        </p:txBody>
      </p:sp>
      <p:pic>
        <p:nvPicPr>
          <p:cNvPr id="3" name="Obrázok 2" descr="logo male_RGB (4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 C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ĺžnik 7"/>
          <p:cNvSpPr/>
          <p:nvPr/>
        </p:nvSpPr>
        <p:spPr>
          <a:xfrm>
            <a:off x="1475656" y="548680"/>
            <a:ext cx="62632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539750" algn="l"/>
              </a:tabLst>
            </a:pPr>
            <a:r>
              <a:rPr lang="sk-SK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GB" sz="32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urvey</a:t>
            </a:r>
            <a:r>
              <a:rPr lang="sk-SK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k-SK" sz="32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conclusions</a:t>
            </a:r>
            <a:endParaRPr lang="sk-SK" sz="32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323528" y="1340768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GB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mbalance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sk-SK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four SAIs were involved in 39% of </a:t>
            </a:r>
            <a:r>
              <a:rPr kumimoji="0" lang="sk-SK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all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peer review</a:t>
            </a:r>
            <a:r>
              <a:rPr kumimoji="0" lang="sk-SK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projects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as peer reviewers. </a:t>
            </a:r>
            <a:endParaRPr kumimoji="0" lang="en-GB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Graf 8"/>
          <p:cNvGraphicFramePr/>
          <p:nvPr/>
        </p:nvGraphicFramePr>
        <p:xfrm>
          <a:off x="251520" y="2348880"/>
          <a:ext cx="8640960" cy="429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17</a:t>
            </a:fld>
            <a:endParaRPr lang="sk-SK"/>
          </a:p>
        </p:txBody>
      </p:sp>
      <p:pic>
        <p:nvPicPr>
          <p:cNvPr id="3" name="Obrázok 2" descr="logo male_RGB (4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 C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323528" y="1412776"/>
            <a:ext cx="856895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GB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nduring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imbalance in peer reviewed SAIs numbers if assessed from the point of the INTOSAI working groups</a:t>
            </a:r>
            <a:endParaRPr kumimoji="0" lang="sk-SK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267744" y="620688"/>
            <a:ext cx="451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539750" algn="l"/>
              </a:tabLst>
            </a:pPr>
            <a:r>
              <a:rPr lang="sk-SK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GB" sz="32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urvey</a:t>
            </a:r>
            <a:r>
              <a:rPr lang="sk-SK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k-SK" sz="32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conclusions</a:t>
            </a:r>
            <a:endParaRPr lang="sk-SK" sz="32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323528" y="2348880"/>
          <a:ext cx="856895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18</a:t>
            </a:fld>
            <a:endParaRPr lang="sk-SK"/>
          </a:p>
        </p:txBody>
      </p:sp>
      <p:pic>
        <p:nvPicPr>
          <p:cNvPr id="3" name="Obrázok 2" descr="logo male_RGB (4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 C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1273116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800" dirty="0" smtClean="0">
                <a:solidFill>
                  <a:srgbClr val="CC339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GB" sz="2800" i="0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he survey</a:t>
            </a:r>
            <a:r>
              <a:rPr kumimoji="0" lang="sk-SK" sz="2800" i="0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2800" i="0" u="none" strike="noStrike" cap="none" normalizeH="0" baseline="0" dirty="0" err="1" smtClean="0">
                <a:ln>
                  <a:noFill/>
                </a:ln>
                <a:solidFill>
                  <a:srgbClr val="CC339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results</a:t>
            </a:r>
            <a:r>
              <a:rPr kumimoji="0" lang="en-GB" sz="2800" i="0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are disseminated </a:t>
            </a:r>
            <a:r>
              <a:rPr lang="sk-SK" sz="2800" dirty="0" err="1" smtClean="0">
                <a:solidFill>
                  <a:srgbClr val="CC339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via</a:t>
            </a:r>
            <a:r>
              <a:rPr kumimoji="0" lang="sk-SK" sz="2800" i="0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k-SK" sz="3200" i="0" u="none" strike="noStrike" normalizeH="0" baseline="0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GB" sz="3200" i="0" u="none" strike="noStrike" normalizeH="0" baseline="0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CBC web site</a:t>
            </a:r>
            <a:r>
              <a:rPr lang="sk-SK" sz="3200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k-SK" sz="3200" dirty="0" err="1" smtClean="0">
                <a:solidFill>
                  <a:srgbClr val="7C2F89"/>
                </a:solidFill>
                <a:latin typeface="Arial" pitchFamily="34" charset="0"/>
                <a:cs typeface="Arial" pitchFamily="34" charset="0"/>
                <a:hlinkClick r:id="rId4"/>
              </a:rPr>
              <a:t>www.intosaicbc.org</a:t>
            </a:r>
            <a:endParaRPr kumimoji="0" lang="sk-SK" sz="260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k-SK" sz="3200" i="0" u="none" strike="noStrike" cap="none" normalizeH="0" baseline="0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GB" sz="3200" i="0" u="none" strike="noStrike" cap="none" normalizeH="0" baseline="0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INTERNATIONA</a:t>
            </a:r>
            <a:r>
              <a:rPr kumimoji="0" lang="sk-SK" sz="3200" i="0" u="none" strike="noStrike" cap="none" normalizeH="0" baseline="0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GB" sz="3200" i="0" u="none" strike="noStrike" cap="none" normalizeH="0" baseline="0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JOURNAL </a:t>
            </a:r>
            <a:endParaRPr kumimoji="0" lang="sk-SK" sz="3200" i="0" u="none" strike="noStrike" cap="none" normalizeH="0" baseline="0" dirty="0" smtClean="0">
              <a:ln w="3175">
                <a:solidFill>
                  <a:schemeClr val="tx1"/>
                </a:solidFill>
              </a:ln>
              <a:solidFill>
                <a:srgbClr val="FFC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for Government</a:t>
            </a:r>
            <a:r>
              <a:rPr kumimoji="0" lang="sk-SK" sz="3200" i="0" u="none" strike="noStrike" cap="none" normalizeH="0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i="0" u="none" strike="noStrike" cap="none" normalizeH="0" baseline="0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Auditing</a:t>
            </a:r>
            <a:endParaRPr kumimoji="0" lang="sk-SK" sz="3200" i="0" u="none" strike="noStrike" cap="none" normalizeH="0" baseline="0" dirty="0" smtClean="0">
              <a:ln w="3175">
                <a:solidFill>
                  <a:schemeClr val="tx1"/>
                </a:solidFill>
              </a:ln>
              <a:solidFill>
                <a:srgbClr val="FFC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400" b="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400" b="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sk-SK" sz="3200" b="0" i="0" u="none" strike="noStrike" cap="none" normalizeH="0" baseline="0" dirty="0" smtClean="0">
              <a:ln w="3175">
                <a:solidFill>
                  <a:schemeClr val="tx1"/>
                </a:solidFill>
              </a:ln>
              <a:solidFill>
                <a:srgbClr val="FFC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k-SK" sz="3200" b="0" i="0" u="none" strike="noStrike" cap="none" normalizeH="0" baseline="0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sk-SK" sz="3200" b="0" i="0" u="none" strike="noStrike" cap="none" normalizeH="0" baseline="0" dirty="0" err="1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directly</a:t>
            </a:r>
            <a:r>
              <a:rPr kumimoji="0" lang="sk-SK" sz="3200" b="0" i="0" u="none" strike="noStrike" cap="none" normalizeH="0" baseline="0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to INTOSAI MEMBERS and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3200" b="0" dirty="0" err="1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Regional</a:t>
            </a:r>
            <a:r>
              <a:rPr lang="sk-SK" sz="3200" b="0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 WG </a:t>
            </a:r>
            <a:r>
              <a:rPr lang="sk-SK" sz="3200" b="0" dirty="0" err="1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Secretariats</a:t>
            </a:r>
            <a:endParaRPr kumimoji="0" lang="en-GB" sz="3200" b="0" i="0" u="none" strike="noStrike" cap="none" normalizeH="0" baseline="0" dirty="0" smtClean="0">
              <a:ln w="3175">
                <a:solidFill>
                  <a:schemeClr val="tx1"/>
                </a:solidFill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ok 5" descr="C:\Users\GAL\Pictures\IJGA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3501008"/>
            <a:ext cx="374441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19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14283" y="764704"/>
            <a:ext cx="8715436" cy="60932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sk-SK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20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20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20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sk-SK" sz="72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?</a:t>
            </a:r>
            <a:r>
              <a:rPr lang="sk-SK" sz="7200" i="1" dirty="0" smtClean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sk-SK" sz="7200" i="1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  </a:t>
            </a:r>
            <a:r>
              <a:rPr lang="sk-SK" sz="8800" b="0" i="1" cap="all" dirty="0" err="1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Any</a:t>
            </a:r>
            <a:r>
              <a:rPr lang="sk-SK" sz="88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  Q</a:t>
            </a:r>
            <a:r>
              <a:rPr lang="sk-SK" sz="72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   </a:t>
            </a:r>
            <a:r>
              <a:rPr lang="sk-SK" sz="7200" i="1" dirty="0" smtClean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sk-SK" sz="72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?</a:t>
            </a:r>
          </a:p>
          <a:p>
            <a:pPr fontAlgn="auto">
              <a:spcAft>
                <a:spcPts val="0"/>
              </a:spcAft>
              <a:defRPr/>
            </a:pPr>
            <a:endParaRPr lang="en-US" sz="3200" b="0" dirty="0" smtClean="0">
              <a:latin typeface="Arial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3200" b="0" dirty="0" smtClean="0">
              <a:latin typeface="Arial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3200" b="0" dirty="0" smtClean="0">
              <a:latin typeface="Arial"/>
              <a:ea typeface="+mj-ea"/>
              <a:cs typeface="+mj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NKU_far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60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ok 9" descr="http://www.cowfunding.fr/uploads/projet_image/img_image/merci21-174.jpg"/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619672" y="0"/>
            <a:ext cx="6192688" cy="3151112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11" name="Obrázok 10" descr="C:\Users\GAL\Pictures\smil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2636912"/>
            <a:ext cx="511256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030A0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2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0" y="1428736"/>
            <a:ext cx="9143999" cy="49292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sk-SK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eaLnBrk="1" fontAlgn="auto" hangingPunct="1">
              <a:spcAft>
                <a:spcPts val="1200"/>
              </a:spcAft>
              <a:buClr>
                <a:srgbClr val="663300"/>
              </a:buClr>
              <a:defRPr/>
            </a:pPr>
            <a:r>
              <a:rPr lang="sk-SK" sz="6600" dirty="0" err="1" smtClean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Global</a:t>
            </a:r>
            <a:r>
              <a:rPr lang="sk-SK" sz="6600" dirty="0" smtClean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 </a:t>
            </a:r>
          </a:p>
          <a:p>
            <a:pPr algn="ctr" eaLnBrk="1" fontAlgn="auto" hangingPunct="1">
              <a:spcAft>
                <a:spcPts val="1200"/>
              </a:spcAft>
              <a:buClr>
                <a:srgbClr val="663300"/>
              </a:buClr>
              <a:defRPr/>
            </a:pPr>
            <a:r>
              <a:rPr lang="sk-SK" sz="6600" dirty="0" smtClean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peer review</a:t>
            </a:r>
          </a:p>
          <a:p>
            <a:pPr algn="ctr" eaLnBrk="1" fontAlgn="auto" hangingPunct="1">
              <a:spcAft>
                <a:spcPts val="1200"/>
              </a:spcAft>
              <a:buClr>
                <a:srgbClr val="663300"/>
              </a:buClr>
              <a:defRPr/>
            </a:pPr>
            <a:r>
              <a:rPr lang="sk-SK" sz="6600" dirty="0" smtClean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        </a:t>
            </a:r>
            <a:r>
              <a:rPr lang="sk-SK" sz="6600" dirty="0" err="1" smtClean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survey</a:t>
            </a:r>
            <a:r>
              <a:rPr lang="sk-SK" sz="6600" dirty="0" smtClean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 2015</a:t>
            </a:r>
            <a:r>
              <a:rPr lang="en-US" sz="2400" dirty="0" smtClean="0">
                <a:latin typeface="Arial"/>
                <a:ea typeface="+mj-ea"/>
                <a:cs typeface="+mj-cs"/>
              </a:rPr>
              <a:t>		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algn="ctr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3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28625" y="1357313"/>
            <a:ext cx="8258175" cy="5000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sk-SK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algn="ctr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ok 10" descr="logo male_RGB (4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6288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yearly </a:t>
            </a:r>
            <a:r>
              <a:rPr kumimoji="0" lang="sk-SK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global</a:t>
            </a:r>
            <a:r>
              <a:rPr kumimoji="0" lang="sk-SK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peer review survey</a:t>
            </a:r>
            <a:r>
              <a:rPr kumimoji="0" lang="sk-SK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2015</a:t>
            </a: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sk-SK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among the INTOSAI members </a:t>
            </a:r>
            <a:endParaRPr kumimoji="0" lang="sk-SK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was conducted </a:t>
            </a:r>
            <a:r>
              <a:rPr kumimoji="0" lang="sk-SK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GB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ccording</a:t>
            </a: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to the </a:t>
            </a:r>
            <a:endParaRPr kumimoji="0" lang="sk-SK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INTOSAI Strategic Plan 2011-2016 and </a:t>
            </a:r>
            <a:endParaRPr kumimoji="0" lang="sk-SK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CBC Subcommittee </a:t>
            </a:r>
            <a:r>
              <a:rPr kumimoji="0" lang="sk-SK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</a:t>
            </a: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Peer reviews </a:t>
            </a:r>
            <a:endParaRPr kumimoji="0" lang="sk-SK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Action Plan 2013-2016</a:t>
            </a:r>
            <a:endParaRPr kumimoji="0" lang="sk-SK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as noted by the XXI INCOSAI in Beijing 2013. </a:t>
            </a:r>
            <a:endParaRPr kumimoji="0" lang="en-GB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4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28625" y="1357313"/>
            <a:ext cx="8258175" cy="5000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sk-SK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algn="ctr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ok 10" descr="logo male_RGB (4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34076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en-GB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eer</a:t>
            </a: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review survey </a:t>
            </a:r>
            <a:r>
              <a:rPr kumimoji="0" lang="sk-SK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2015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was conducted</a:t>
            </a:r>
            <a:r>
              <a:rPr kumimoji="0" lang="sk-SK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sk-SK" sz="32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</a:t>
            </a:r>
            <a:r>
              <a:rPr kumimoji="0" lang="sk-SK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 </a:t>
            </a:r>
            <a:r>
              <a:rPr kumimoji="0" lang="sk-SK" sz="32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third</a:t>
            </a:r>
            <a:r>
              <a:rPr kumimoji="0" lang="sk-SK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sk-SK" sz="32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one</a:t>
            </a:r>
            <a:r>
              <a:rPr kumimoji="0" lang="sk-SK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after</a:t>
            </a:r>
            <a:r>
              <a:rPr kumimoji="0" lang="sk-SK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sk-SK" sz="32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surveys</a:t>
            </a:r>
            <a:r>
              <a:rPr kumimoji="0" lang="sk-SK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k-SK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2012 by BRH 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sk-SK" sz="32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sk-SK" sz="3200" baseline="0" dirty="0" smtClean="0">
                <a:latin typeface="Arial" pitchFamily="34" charset="0"/>
                <a:cs typeface="Arial" pitchFamily="34" charset="0"/>
              </a:rPr>
              <a:t>  2014 by SAI SK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sk-SK" sz="3200" baseline="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k-SK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2015 by SAI SK</a:t>
            </a:r>
            <a:endParaRPr kumimoji="0" lang="en-GB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5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28625" y="1357313"/>
            <a:ext cx="8258175" cy="5000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sk-SK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algn="ctr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ok 9" descr="logo male_RGB (4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 rot="10800000" flipV="1">
            <a:off x="323528" y="1268760"/>
            <a:ext cx="8568952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Peer review survey process</a:t>
            </a:r>
            <a:endParaRPr kumimoji="0" lang="sk-SK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The survey was undertaken between January and April 2015. 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The INTOSAI members were delivered a questionnaire 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There were 19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SAIs as INTOSAI members according to data at INTOSAI web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38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INTOSAI members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were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without web page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More SAIs have e-mail contact than their respective web page.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INTOSAI members without any e-mail contacts: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(decrease by 2 against 2014 numbers).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Questionnaire was undeliverable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to: 12 SAIs.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ssumption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questionnaire was sent and received at 177 SAIs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The Subcommittee registered 72 replies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The increased number of replies and filled-out questionnaires was, among other factors, due to involvement of the INTOSAI regional working groups and their secretariats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6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28625" y="1357313"/>
            <a:ext cx="8258175" cy="5000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sk-SK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algn="ctr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ok 9" descr="logo male_RGB (4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1052736"/>
            <a:ext cx="8496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Peer review survey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questionnaire</a:t>
            </a:r>
            <a:endParaRPr kumimoji="0" lang="sk-SK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Obrázok 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700808"/>
            <a:ext cx="8352928" cy="485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7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28625" y="1357313"/>
            <a:ext cx="8258175" cy="5000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sk-SK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algn="ctr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ok 9" descr="logo male_RGB (4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27584" y="1223173"/>
            <a:ext cx="738031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Peer review survey findings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85 peer reviews since 1999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were known to Subcommittee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increase by 19 projects since the survey in 2014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68 peer review related documents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This number breaks further down to 48 reports and 8 memoranda: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290618"/>
              </p:ext>
            </p:extLst>
          </p:nvPr>
        </p:nvGraphicFramePr>
        <p:xfrm>
          <a:off x="755576" y="3068960"/>
          <a:ext cx="7560839" cy="3240363"/>
        </p:xfrm>
        <a:graphic>
          <a:graphicData uri="http://schemas.openxmlformats.org/drawingml/2006/table">
            <a:tbl>
              <a:tblPr/>
              <a:tblGrid>
                <a:gridCol w="463067"/>
                <a:gridCol w="1688376"/>
                <a:gridCol w="3166032"/>
                <a:gridCol w="2243364"/>
              </a:tblGrid>
              <a:tr h="4629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sk-SK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language</a:t>
                      </a:r>
                      <a:endParaRPr lang="sk-S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number of reports</a:t>
                      </a:r>
                      <a:endParaRPr lang="sk-S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number of MoU</a:t>
                      </a:r>
                      <a:endParaRPr lang="sk-S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C9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sk-SK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 dirty="0">
                          <a:latin typeface="Times New Roman"/>
                          <a:ea typeface="Calibri"/>
                          <a:cs typeface="Times New Roman"/>
                        </a:rPr>
                        <a:t>English</a:t>
                      </a:r>
                      <a:endParaRPr lang="sk-S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sk-SK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sk-S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sk-S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5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sk-SK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 dirty="0">
                          <a:latin typeface="Times New Roman"/>
                          <a:ea typeface="Calibri"/>
                          <a:cs typeface="Times New Roman"/>
                        </a:rPr>
                        <a:t>French</a:t>
                      </a:r>
                      <a:endParaRPr lang="sk-S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A22E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sk-S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A22E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sk-S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A22E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sk-SK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Russian</a:t>
                      </a:r>
                      <a:endParaRPr lang="sk-S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sk-S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sk-S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sk-SK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German</a:t>
                      </a:r>
                      <a:endParaRPr lang="sk-S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sk-S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sk-S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sk-SK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Spanish</a:t>
                      </a:r>
                      <a:endParaRPr lang="sk-S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sk-S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sk-S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sk-SK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sk-S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sk-SK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sk-S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sk-S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8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28625" y="1357313"/>
            <a:ext cx="8258175" cy="5000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sk-SK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algn="ctr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ok 10" descr="logo male_RGB (4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755576" y="1268760"/>
            <a:ext cx="7524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The largest number of peer reviews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was conducted in 2012 – sixteen. The second year in numbers was 2014 w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ith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fifteen peer reviews. 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Graf 11"/>
          <p:cNvGraphicFramePr/>
          <p:nvPr/>
        </p:nvGraphicFramePr>
        <p:xfrm>
          <a:off x="539552" y="2042588"/>
          <a:ext cx="8208912" cy="4266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9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28625" y="1357313"/>
            <a:ext cx="8258175" cy="5000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sk-SK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2200" b="0" dirty="0" smtClean="0">
              <a:latin typeface="Arial"/>
              <a:ea typeface="+mj-ea"/>
              <a:cs typeface="+mj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algn="ctr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ok 10" descr="logo male_RGB (4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49 SAIs as peer reviewers</a:t>
            </a:r>
            <a:endParaRPr kumimoji="0" lang="sk-SK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166182"/>
              </p:ext>
            </p:extLst>
          </p:nvPr>
        </p:nvGraphicFramePr>
        <p:xfrm>
          <a:off x="1227820" y="965031"/>
          <a:ext cx="6840760" cy="5940536"/>
        </p:xfrm>
        <a:graphic>
          <a:graphicData uri="http://schemas.openxmlformats.org/drawingml/2006/table">
            <a:tbl>
              <a:tblPr/>
              <a:tblGrid>
                <a:gridCol w="1481007"/>
                <a:gridCol w="4212336"/>
                <a:gridCol w="1147417"/>
              </a:tblGrid>
              <a:tr h="547980"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Times New Roman"/>
                        </a:rPr>
                        <a:t>participation as peer reviewer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Times New Roman"/>
                        </a:rPr>
                        <a:t>SAI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Times New Roman"/>
                        </a:rPr>
                        <a:t>engagement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Times New Roman"/>
                        </a:rPr>
                        <a:t>sub-total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Sweden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Netherlands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Norway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United Kingdom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Denmark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ECA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Canada, Germany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France, RSA, 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Australia, 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Poland, Chile, Perú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Austria, USA, Finland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New Zealand, Portugal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Costa Rica, Slovenia, Zimbabwe, Tanzania, Uganda, India, 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913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Ireland, Luxembourg, Scotland, Belgium, Puerto Rico, Spain, Switzerland, Estonia, Latvia, Kenya, Lithuania, Malawi, Vietnam, Russia, Rwanda, Bahamas, Morocco, </a:t>
                      </a:r>
                      <a:r>
                        <a:rPr lang="en-GB" sz="1400" dirty="0" err="1">
                          <a:latin typeface="Times New Roman"/>
                          <a:ea typeface="Calibri"/>
                          <a:cs typeface="Times New Roman"/>
                        </a:rPr>
                        <a:t>Kosrae</a:t>
                      </a: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, Honduras, Namibia, American Samoa, Guam, Slovakia, Eritrea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reviewing SAIs 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total engagements </a:t>
                      </a:r>
                      <a:endParaRPr lang="sk-SK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204</a:t>
                      </a:r>
                      <a:endParaRPr lang="sk-SK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2914</TotalTime>
  <Words>992</Words>
  <Application>Microsoft Office PowerPoint</Application>
  <PresentationFormat>Bildspel på skärmen (4:3)</PresentationFormat>
  <Paragraphs>277</Paragraphs>
  <Slides>19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32" baseType="lpstr">
      <vt:lpstr>Arial Unicode MS</vt:lpstr>
      <vt:lpstr>Arial</vt:lpstr>
      <vt:lpstr>Calibri</vt:lpstr>
      <vt:lpstr>Garamond</vt:lpstr>
      <vt:lpstr>Georgia</vt:lpstr>
      <vt:lpstr>Lucida Sans Unicode</vt:lpstr>
      <vt:lpstr>Times New Roman</vt:lpstr>
      <vt:lpstr>Trebuchet MS</vt:lpstr>
      <vt:lpstr>Verdana</vt:lpstr>
      <vt:lpstr>Wingdings</vt:lpstr>
      <vt:lpstr>Wingdings 2</vt:lpstr>
      <vt:lpstr>Wingdings 3</vt:lpstr>
      <vt:lpstr>Hala</vt:lpstr>
      <vt:lpstr>      PEER REVIEW  SURVEY 2015 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UNMS SR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PHF EU v Košiciach – zlepšenia 2008 – 2010  Posúdenie na mieste v rámci súťaže NCSRK 2010</dc:title>
  <dc:creator>jurkovicova</dc:creator>
  <cp:lastModifiedBy>Turesson, Anki</cp:lastModifiedBy>
  <cp:revision>544</cp:revision>
  <cp:lastPrinted>2015-08-27T13:41:25Z</cp:lastPrinted>
  <dcterms:created xsi:type="dcterms:W3CDTF">2010-06-15T07:59:09Z</dcterms:created>
  <dcterms:modified xsi:type="dcterms:W3CDTF">2015-09-08T10:20:35Z</dcterms:modified>
</cp:coreProperties>
</file>