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632" r:id="rId2"/>
    <p:sldId id="625" r:id="rId3"/>
    <p:sldId id="627" r:id="rId4"/>
    <p:sldId id="628" r:id="rId5"/>
    <p:sldId id="633" r:id="rId6"/>
    <p:sldId id="631" r:id="rId7"/>
    <p:sldId id="630" r:id="rId8"/>
  </p:sldIdLst>
  <p:sldSz cx="9144000" cy="6858000" type="screen4x3"/>
  <p:notesSz cx="6797675" cy="9926638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1CBF"/>
    <a:srgbClr val="BB9943"/>
    <a:srgbClr val="D3A941"/>
    <a:srgbClr val="D9B459"/>
    <a:srgbClr val="0097CC"/>
    <a:srgbClr val="008000"/>
    <a:srgbClr val="00A1DA"/>
    <a:srgbClr val="009AD0"/>
    <a:srgbClr val="66003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56" autoAdjust="0"/>
    <p:restoredTop sz="85968" autoAdjust="0"/>
  </p:normalViewPr>
  <p:slideViewPr>
    <p:cSldViewPr>
      <p:cViewPr varScale="1">
        <p:scale>
          <a:sx n="64" d="100"/>
          <a:sy n="64" d="100"/>
        </p:scale>
        <p:origin x="18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5658" cy="496331"/>
          </a:xfrm>
          <a:prstGeom prst="rect">
            <a:avLst/>
          </a:prstGeom>
        </p:spPr>
        <p:txBody>
          <a:bodyPr vert="horz" lIns="91868" tIns="45933" rIns="91868" bIns="45933" rtlCol="0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0445" y="3"/>
            <a:ext cx="2945658" cy="496331"/>
          </a:xfrm>
          <a:prstGeom prst="rect">
            <a:avLst/>
          </a:prstGeom>
        </p:spPr>
        <p:txBody>
          <a:bodyPr vert="horz" lIns="91868" tIns="45933" rIns="91868" bIns="45933" rtlCol="0"/>
          <a:lstStyle>
            <a:lvl1pPr algn="r">
              <a:defRPr sz="1200"/>
            </a:lvl1pPr>
          </a:lstStyle>
          <a:p>
            <a:fld id="{D6263510-581F-4C84-9C4B-12BB51D01027}" type="datetimeFigureOut">
              <a:rPr lang="es-PE" smtClean="0"/>
              <a:pPr/>
              <a:t>09/09/2015</a:t>
            </a:fld>
            <a:endParaRPr lang="es-PE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2" y="9428588"/>
            <a:ext cx="2945658" cy="496331"/>
          </a:xfrm>
          <a:prstGeom prst="rect">
            <a:avLst/>
          </a:prstGeom>
        </p:spPr>
        <p:txBody>
          <a:bodyPr vert="horz" lIns="91868" tIns="45933" rIns="91868" bIns="45933" rtlCol="0" anchor="b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0445" y="9428588"/>
            <a:ext cx="2945658" cy="496331"/>
          </a:xfrm>
          <a:prstGeom prst="rect">
            <a:avLst/>
          </a:prstGeom>
        </p:spPr>
        <p:txBody>
          <a:bodyPr vert="horz" lIns="91868" tIns="45933" rIns="91868" bIns="45933" rtlCol="0" anchor="b"/>
          <a:lstStyle>
            <a:lvl1pPr algn="r">
              <a:defRPr sz="1200"/>
            </a:lvl1pPr>
          </a:lstStyle>
          <a:p>
            <a:fld id="{65C885DE-30E4-4D6E-9FAC-1FB6B12F9F36}" type="slidenum">
              <a:rPr lang="es-PE" smtClean="0"/>
              <a:pPr/>
              <a:t>‹#›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695526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092" cy="496331"/>
          </a:xfrm>
          <a:prstGeom prst="rect">
            <a:avLst/>
          </a:prstGeom>
        </p:spPr>
        <p:txBody>
          <a:bodyPr vert="horz" lIns="91868" tIns="45933" rIns="91868" bIns="45933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1043" y="2"/>
            <a:ext cx="2945091" cy="496331"/>
          </a:xfrm>
          <a:prstGeom prst="rect">
            <a:avLst/>
          </a:prstGeom>
        </p:spPr>
        <p:txBody>
          <a:bodyPr vert="horz" lIns="91868" tIns="45933" rIns="91868" bIns="45933" rtlCol="0"/>
          <a:lstStyle>
            <a:lvl1pPr algn="r">
              <a:defRPr sz="1200"/>
            </a:lvl1pPr>
          </a:lstStyle>
          <a:p>
            <a:fld id="{995B117E-67A3-4028-89A7-20DC65AAC407}" type="datetimeFigureOut">
              <a:rPr lang="es-PE" smtClean="0"/>
              <a:pPr/>
              <a:t>09/09/2015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68" tIns="45933" rIns="91868" bIns="45933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0232" y="4715157"/>
            <a:ext cx="5437212" cy="4466986"/>
          </a:xfrm>
          <a:prstGeom prst="rect">
            <a:avLst/>
          </a:prstGeom>
        </p:spPr>
        <p:txBody>
          <a:bodyPr vert="horz" lIns="91868" tIns="45933" rIns="91868" bIns="45933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7"/>
            <a:ext cx="2945092" cy="496331"/>
          </a:xfrm>
          <a:prstGeom prst="rect">
            <a:avLst/>
          </a:prstGeom>
        </p:spPr>
        <p:txBody>
          <a:bodyPr vert="horz" lIns="91868" tIns="45933" rIns="91868" bIns="45933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1043" y="9428587"/>
            <a:ext cx="2945091" cy="496331"/>
          </a:xfrm>
          <a:prstGeom prst="rect">
            <a:avLst/>
          </a:prstGeom>
        </p:spPr>
        <p:txBody>
          <a:bodyPr vert="horz" lIns="91868" tIns="45933" rIns="91868" bIns="45933" rtlCol="0" anchor="b"/>
          <a:lstStyle>
            <a:lvl1pPr algn="r">
              <a:defRPr sz="1200"/>
            </a:lvl1pPr>
          </a:lstStyle>
          <a:p>
            <a:fld id="{FB19615D-EDAC-4639-A5D7-8B30C916D4F9}" type="slidenum">
              <a:rPr lang="es-PE" smtClean="0"/>
              <a:pPr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96586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9615D-EDAC-4639-A5D7-8B30C916D4F9}" type="slidenum">
              <a:rPr lang="es-PE" smtClean="0"/>
              <a:pPr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70605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Guide developed by the Subcommittee on Cooperative Audits, as a framework governing the conduction of the different cooperative audits.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In June 2013, after approval of the CBC Steering Committee in Rabat, Morocco, the guide began the due process for ISSAI.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Draft exposure period July 10 – October 10, 2013. 93 comments received from 27 SAIs.</a:t>
            </a:r>
          </a:p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9615D-EDAC-4639-A5D7-8B30C916D4F9}" type="slidenum">
              <a:rPr lang="es-PE" smtClean="0"/>
              <a:pPr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89452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9615D-EDAC-4639-A5D7-8B30C916D4F9}" type="slidenum">
              <a:rPr lang="es-PE" smtClean="0"/>
              <a:pPr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11700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9615D-EDAC-4639-A5D7-8B30C916D4F9}" type="slidenum">
              <a:rPr lang="es-PE" smtClean="0"/>
              <a:pPr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11700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9615D-EDAC-4639-A5D7-8B30C916D4F9}" type="slidenum">
              <a:rPr lang="es-PE" smtClean="0"/>
              <a:pPr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11700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9615D-EDAC-4639-A5D7-8B30C916D4F9}" type="slidenum">
              <a:rPr lang="es-PE" smtClean="0"/>
              <a:pPr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7060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7207-F7A7-4EF9-836A-A3FAF4B77472}" type="datetimeFigureOut">
              <a:rPr lang="es-PE" smtClean="0"/>
              <a:pPr/>
              <a:t>09/09/2015</a:t>
            </a:fld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4639A-1BD8-401C-BA70-6134CC92F1DE}" type="slidenum">
              <a:rPr lang="es-PE" smtClean="0"/>
              <a:pPr/>
              <a:t>‹#›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89979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7207-F7A7-4EF9-836A-A3FAF4B77472}" type="datetimeFigureOut">
              <a:rPr lang="es-PE" smtClean="0"/>
              <a:pPr/>
              <a:t>09/09/2015</a:t>
            </a:fld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4639A-1BD8-401C-BA70-6134CC92F1DE}" type="slidenum">
              <a:rPr lang="es-PE" smtClean="0"/>
              <a:pPr/>
              <a:t>‹#›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3447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7207-F7A7-4EF9-836A-A3FAF4B77472}" type="datetimeFigureOut">
              <a:rPr lang="es-PE" smtClean="0"/>
              <a:pPr/>
              <a:t>09/09/2015</a:t>
            </a:fld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4639A-1BD8-401C-BA70-6134CC92F1DE}" type="slidenum">
              <a:rPr lang="es-PE" smtClean="0"/>
              <a:pPr/>
              <a:t>‹#›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84684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7207-F7A7-4EF9-836A-A3FAF4B77472}" type="datetimeFigureOut">
              <a:rPr lang="es-PE" smtClean="0"/>
              <a:pPr/>
              <a:t>09/09/2015</a:t>
            </a:fld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4639A-1BD8-401C-BA70-6134CC92F1DE}" type="slidenum">
              <a:rPr lang="es-PE" smtClean="0"/>
              <a:pPr/>
              <a:t>‹#›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6151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7207-F7A7-4EF9-836A-A3FAF4B77472}" type="datetimeFigureOut">
              <a:rPr lang="es-PE" smtClean="0"/>
              <a:pPr/>
              <a:t>09/09/2015</a:t>
            </a:fld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4639A-1BD8-401C-BA70-6134CC92F1DE}" type="slidenum">
              <a:rPr lang="es-PE" smtClean="0"/>
              <a:pPr/>
              <a:t>‹#›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29327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7207-F7A7-4EF9-836A-A3FAF4B77472}" type="datetimeFigureOut">
              <a:rPr lang="es-PE" smtClean="0"/>
              <a:pPr/>
              <a:t>09/09/2015</a:t>
            </a:fld>
            <a:endParaRPr lang="es-PE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4639A-1BD8-401C-BA70-6134CC92F1DE}" type="slidenum">
              <a:rPr lang="es-PE" smtClean="0"/>
              <a:pPr/>
              <a:t>‹#›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73665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7207-F7A7-4EF9-836A-A3FAF4B77472}" type="datetimeFigureOut">
              <a:rPr lang="es-PE" smtClean="0"/>
              <a:pPr/>
              <a:t>09/09/2015</a:t>
            </a:fld>
            <a:endParaRPr lang="es-PE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4639A-1BD8-401C-BA70-6134CC92F1DE}" type="slidenum">
              <a:rPr lang="es-PE" smtClean="0"/>
              <a:pPr/>
              <a:t>‹#›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0172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7207-F7A7-4EF9-836A-A3FAF4B77472}" type="datetimeFigureOut">
              <a:rPr lang="es-PE" smtClean="0"/>
              <a:pPr/>
              <a:t>09/09/2015</a:t>
            </a:fld>
            <a:endParaRPr lang="es-PE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4639A-1BD8-401C-BA70-6134CC92F1DE}" type="slidenum">
              <a:rPr lang="es-PE" smtClean="0"/>
              <a:pPr/>
              <a:t>‹#›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346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7207-F7A7-4EF9-836A-A3FAF4B77472}" type="datetimeFigureOut">
              <a:rPr lang="es-PE" smtClean="0"/>
              <a:pPr/>
              <a:t>09/09/2015</a:t>
            </a:fld>
            <a:endParaRPr lang="es-PE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4639A-1BD8-401C-BA70-6134CC92F1DE}" type="slidenum">
              <a:rPr lang="es-PE" smtClean="0"/>
              <a:pPr/>
              <a:t>‹#›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46930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7207-F7A7-4EF9-836A-A3FAF4B77472}" type="datetimeFigureOut">
              <a:rPr lang="es-PE" smtClean="0"/>
              <a:pPr/>
              <a:t>09/09/2015</a:t>
            </a:fld>
            <a:endParaRPr lang="es-PE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4639A-1BD8-401C-BA70-6134CC92F1DE}" type="slidenum">
              <a:rPr lang="es-PE" smtClean="0"/>
              <a:pPr/>
              <a:t>‹#›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53873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7207-F7A7-4EF9-836A-A3FAF4B77472}" type="datetimeFigureOut">
              <a:rPr lang="es-PE" smtClean="0"/>
              <a:pPr/>
              <a:t>09/09/2015</a:t>
            </a:fld>
            <a:endParaRPr lang="es-PE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4639A-1BD8-401C-BA70-6134CC92F1DE}" type="slidenum">
              <a:rPr lang="es-PE" smtClean="0"/>
              <a:pPr/>
              <a:t>‹#›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50987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F7207-F7A7-4EF9-836A-A3FAF4B77472}" type="datetimeFigureOut">
              <a:rPr lang="es-PE" smtClean="0"/>
              <a:pPr/>
              <a:t>09/09/2015</a:t>
            </a:fld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4639A-1BD8-401C-BA70-6134CC92F1DE}" type="slidenum">
              <a:rPr lang="es-PE" smtClean="0"/>
              <a:pPr/>
              <a:t>‹#›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10253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 Imagen" descr="LOGO CGR cort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73" y="357188"/>
            <a:ext cx="7670055" cy="206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64790" y="2422631"/>
            <a:ext cx="8927976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000" b="1" cap="small" dirty="0" smtClean="0"/>
          </a:p>
          <a:p>
            <a:pPr>
              <a:defRPr/>
            </a:pPr>
            <a:endParaRPr lang="en-US" sz="4000" b="1" cap="small" dirty="0" smtClean="0"/>
          </a:p>
          <a:p>
            <a:pPr>
              <a:defRPr/>
            </a:pPr>
            <a:endParaRPr lang="en-US" sz="4000" b="1" cap="small" dirty="0" smtClean="0"/>
          </a:p>
          <a:p>
            <a:pPr>
              <a:defRPr/>
            </a:pPr>
            <a:r>
              <a:rPr lang="en-US" sz="4000" b="1" cap="small" dirty="0" smtClean="0"/>
              <a:t>REPORT TO THE CBC STEERING COMMITTEE</a:t>
            </a:r>
          </a:p>
          <a:p>
            <a:pPr>
              <a:defRPr/>
            </a:pPr>
            <a:endParaRPr lang="en-US" sz="4000" b="1" cap="small" dirty="0" smtClean="0"/>
          </a:p>
          <a:p>
            <a:pPr>
              <a:defRPr/>
            </a:pPr>
            <a:endParaRPr lang="en-US" sz="4000" b="1" cap="small" dirty="0" smtClean="0"/>
          </a:p>
          <a:p>
            <a:pPr>
              <a:defRPr/>
            </a:pPr>
            <a:endParaRPr lang="en-US" sz="4000" b="1" cap="small" dirty="0" smtClean="0"/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251520" y="5429250"/>
            <a:ext cx="8748464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/>
              <a:t>The Office of the Comptroller General of the Republic of Peru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331640" y="4581128"/>
            <a:ext cx="6624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small" dirty="0"/>
              <a:t>Subcommittee on cooperative audits</a:t>
            </a:r>
          </a:p>
          <a:p>
            <a:pPr algn="ctr"/>
            <a:endParaRPr lang="es-PE" sz="3200" dirty="0"/>
          </a:p>
        </p:txBody>
      </p:sp>
    </p:spTree>
    <p:extLst>
      <p:ext uri="{BB962C8B-B14F-4D97-AF65-F5344CB8AC3E}">
        <p14:creationId xmlns:p14="http://schemas.microsoft.com/office/powerpoint/2010/main" val="186235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SOTIPO cor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1"/>
            <a:ext cx="1071537" cy="727380"/>
          </a:xfrm>
          <a:prstGeom prst="rect">
            <a:avLst/>
          </a:prstGeom>
          <a:ln>
            <a:noFill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0" y="0"/>
            <a:ext cx="8064000" cy="720000"/>
          </a:xfrm>
          <a:prstGeom prst="rect">
            <a:avLst/>
          </a:prstGeom>
          <a:solidFill>
            <a:srgbClr val="ED181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3200" b="1" cap="sm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Finalizing </a:t>
            </a:r>
            <a:r>
              <a:rPr lang="en-US" sz="32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adoption of ISSAI </a:t>
            </a:r>
            <a:r>
              <a:rPr lang="en-US" sz="3200" b="1" cap="sm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5800</a:t>
            </a:r>
            <a:endParaRPr lang="es-ES" sz="32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379611" y="3977758"/>
            <a:ext cx="3633337" cy="141058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13 Rectángulo"/>
          <p:cNvSpPr/>
          <p:nvPr/>
        </p:nvSpPr>
        <p:spPr>
          <a:xfrm>
            <a:off x="3734975" y="7208030"/>
            <a:ext cx="4189794" cy="147875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8 CuadroTexto"/>
          <p:cNvSpPr txBox="1"/>
          <p:nvPr/>
        </p:nvSpPr>
        <p:spPr>
          <a:xfrm>
            <a:off x="2915816" y="1299362"/>
            <a:ext cx="6336704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s-PE" sz="2800" b="1" dirty="0" smtClean="0">
                <a:ln w="17780" cmpd="sng">
                  <a:noFill/>
                  <a:prstDash val="solid"/>
                  <a:miter lim="800000"/>
                </a:ln>
              </a:rPr>
              <a:t>ISSAI 5800: </a:t>
            </a:r>
            <a:r>
              <a:rPr lang="en-US" sz="2800" b="1" dirty="0" smtClean="0">
                <a:ln w="17780" cmpd="sng">
                  <a:noFill/>
                  <a:prstDash val="solid"/>
                  <a:miter lim="800000"/>
                </a:ln>
              </a:rPr>
              <a:t>Guidelines for Cooperative Audit Programs between SAIs</a:t>
            </a:r>
            <a:endParaRPr lang="en-US" sz="2800" b="1" dirty="0">
              <a:ln w="17780" cmpd="sng">
                <a:noFill/>
                <a:prstDash val="solid"/>
                <a:miter lim="800000"/>
              </a:ln>
            </a:endParaRPr>
          </a:p>
        </p:txBody>
      </p:sp>
      <p:sp>
        <p:nvSpPr>
          <p:cNvPr id="10" name="9 Forma libre"/>
          <p:cNvSpPr/>
          <p:nvPr/>
        </p:nvSpPr>
        <p:spPr>
          <a:xfrm>
            <a:off x="372167" y="1997202"/>
            <a:ext cx="1354312" cy="435600"/>
          </a:xfrm>
          <a:custGeom>
            <a:avLst/>
            <a:gdLst>
              <a:gd name="connsiteX0" fmla="*/ 0 w 1149982"/>
              <a:gd name="connsiteY0" fmla="*/ 47520 h 475199"/>
              <a:gd name="connsiteX1" fmla="*/ 47520 w 1149982"/>
              <a:gd name="connsiteY1" fmla="*/ 0 h 475199"/>
              <a:gd name="connsiteX2" fmla="*/ 1102462 w 1149982"/>
              <a:gd name="connsiteY2" fmla="*/ 0 h 475199"/>
              <a:gd name="connsiteX3" fmla="*/ 1149982 w 1149982"/>
              <a:gd name="connsiteY3" fmla="*/ 47520 h 475199"/>
              <a:gd name="connsiteX4" fmla="*/ 1149982 w 1149982"/>
              <a:gd name="connsiteY4" fmla="*/ 427679 h 475199"/>
              <a:gd name="connsiteX5" fmla="*/ 1102462 w 1149982"/>
              <a:gd name="connsiteY5" fmla="*/ 475199 h 475199"/>
              <a:gd name="connsiteX6" fmla="*/ 47520 w 1149982"/>
              <a:gd name="connsiteY6" fmla="*/ 475199 h 475199"/>
              <a:gd name="connsiteX7" fmla="*/ 0 w 1149982"/>
              <a:gd name="connsiteY7" fmla="*/ 427679 h 475199"/>
              <a:gd name="connsiteX8" fmla="*/ 0 w 1149982"/>
              <a:gd name="connsiteY8" fmla="*/ 47520 h 475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9982" h="475199">
                <a:moveTo>
                  <a:pt x="0" y="47520"/>
                </a:moveTo>
                <a:cubicBezTo>
                  <a:pt x="0" y="21275"/>
                  <a:pt x="21275" y="0"/>
                  <a:pt x="47520" y="0"/>
                </a:cubicBezTo>
                <a:lnTo>
                  <a:pt x="1102462" y="0"/>
                </a:lnTo>
                <a:cubicBezTo>
                  <a:pt x="1128707" y="0"/>
                  <a:pt x="1149982" y="21275"/>
                  <a:pt x="1149982" y="47520"/>
                </a:cubicBezTo>
                <a:lnTo>
                  <a:pt x="1149982" y="427679"/>
                </a:lnTo>
                <a:cubicBezTo>
                  <a:pt x="1149982" y="453924"/>
                  <a:pt x="1128707" y="475199"/>
                  <a:pt x="1102462" y="475199"/>
                </a:cubicBezTo>
                <a:lnTo>
                  <a:pt x="47520" y="475199"/>
                </a:lnTo>
                <a:cubicBezTo>
                  <a:pt x="21275" y="475199"/>
                  <a:pt x="0" y="453924"/>
                  <a:pt x="0" y="427679"/>
                </a:cubicBezTo>
                <a:lnTo>
                  <a:pt x="0" y="4752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232" tIns="78232" rIns="78232" bIns="200309" numCol="1" spcCol="1270" anchor="t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b="1" kern="1200" dirty="0" smtClean="0"/>
              <a:t>STAGE 1</a:t>
            </a:r>
            <a:endParaRPr lang="es-PE" b="1" kern="1200" dirty="0"/>
          </a:p>
        </p:txBody>
      </p:sp>
      <p:sp>
        <p:nvSpPr>
          <p:cNvPr id="11" name="10 Forma libre"/>
          <p:cNvSpPr/>
          <p:nvPr/>
        </p:nvSpPr>
        <p:spPr>
          <a:xfrm>
            <a:off x="359688" y="2460900"/>
            <a:ext cx="1404000" cy="1069200"/>
          </a:xfrm>
          <a:custGeom>
            <a:avLst/>
            <a:gdLst>
              <a:gd name="connsiteX0" fmla="*/ 0 w 1149982"/>
              <a:gd name="connsiteY0" fmla="*/ 67320 h 673199"/>
              <a:gd name="connsiteX1" fmla="*/ 67320 w 1149982"/>
              <a:gd name="connsiteY1" fmla="*/ 0 h 673199"/>
              <a:gd name="connsiteX2" fmla="*/ 1082662 w 1149982"/>
              <a:gd name="connsiteY2" fmla="*/ 0 h 673199"/>
              <a:gd name="connsiteX3" fmla="*/ 1149982 w 1149982"/>
              <a:gd name="connsiteY3" fmla="*/ 67320 h 673199"/>
              <a:gd name="connsiteX4" fmla="*/ 1149982 w 1149982"/>
              <a:gd name="connsiteY4" fmla="*/ 605879 h 673199"/>
              <a:gd name="connsiteX5" fmla="*/ 1082662 w 1149982"/>
              <a:gd name="connsiteY5" fmla="*/ 673199 h 673199"/>
              <a:gd name="connsiteX6" fmla="*/ 67320 w 1149982"/>
              <a:gd name="connsiteY6" fmla="*/ 673199 h 673199"/>
              <a:gd name="connsiteX7" fmla="*/ 0 w 1149982"/>
              <a:gd name="connsiteY7" fmla="*/ 605879 h 673199"/>
              <a:gd name="connsiteX8" fmla="*/ 0 w 1149982"/>
              <a:gd name="connsiteY8" fmla="*/ 67320 h 67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9982" h="673199">
                <a:moveTo>
                  <a:pt x="0" y="67320"/>
                </a:moveTo>
                <a:cubicBezTo>
                  <a:pt x="0" y="30140"/>
                  <a:pt x="30140" y="0"/>
                  <a:pt x="67320" y="0"/>
                </a:cubicBezTo>
                <a:lnTo>
                  <a:pt x="1082662" y="0"/>
                </a:lnTo>
                <a:cubicBezTo>
                  <a:pt x="1119842" y="0"/>
                  <a:pt x="1149982" y="30140"/>
                  <a:pt x="1149982" y="67320"/>
                </a:cubicBezTo>
                <a:lnTo>
                  <a:pt x="1149982" y="605879"/>
                </a:lnTo>
                <a:cubicBezTo>
                  <a:pt x="1149982" y="643059"/>
                  <a:pt x="1119842" y="673199"/>
                  <a:pt x="1082662" y="673199"/>
                </a:cubicBezTo>
                <a:lnTo>
                  <a:pt x="67320" y="673199"/>
                </a:lnTo>
                <a:cubicBezTo>
                  <a:pt x="30140" y="673199"/>
                  <a:pt x="0" y="643059"/>
                  <a:pt x="0" y="605879"/>
                </a:cubicBezTo>
                <a:lnTo>
                  <a:pt x="0" y="67320"/>
                </a:ln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7949" tIns="97949" rIns="97949" bIns="97949" numCol="1" spcCol="1270" anchor="ctr" anchorCtr="0">
            <a:noAutofit/>
          </a:bodyPr>
          <a:lstStyle/>
          <a:p>
            <a:pPr marL="0" lvl="1" algn="ctr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kern="1200" dirty="0" smtClean="0"/>
              <a:t>Project proposal</a:t>
            </a:r>
          </a:p>
          <a:p>
            <a:pPr marL="0" lvl="1" algn="ctr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kern="1200" dirty="0" smtClean="0"/>
              <a:t> 2009</a:t>
            </a:r>
            <a:endParaRPr lang="en-US" sz="1600" b="1" kern="1200" dirty="0"/>
          </a:p>
        </p:txBody>
      </p:sp>
      <p:sp>
        <p:nvSpPr>
          <p:cNvPr id="12" name="11 Forma libre"/>
          <p:cNvSpPr/>
          <p:nvPr/>
        </p:nvSpPr>
        <p:spPr>
          <a:xfrm>
            <a:off x="2099104" y="2619670"/>
            <a:ext cx="1320768" cy="1280055"/>
          </a:xfrm>
          <a:custGeom>
            <a:avLst/>
            <a:gdLst>
              <a:gd name="connsiteX0" fmla="*/ 0 w 1149982"/>
              <a:gd name="connsiteY0" fmla="*/ 67320 h 673199"/>
              <a:gd name="connsiteX1" fmla="*/ 67320 w 1149982"/>
              <a:gd name="connsiteY1" fmla="*/ 0 h 673199"/>
              <a:gd name="connsiteX2" fmla="*/ 1082662 w 1149982"/>
              <a:gd name="connsiteY2" fmla="*/ 0 h 673199"/>
              <a:gd name="connsiteX3" fmla="*/ 1149982 w 1149982"/>
              <a:gd name="connsiteY3" fmla="*/ 67320 h 673199"/>
              <a:gd name="connsiteX4" fmla="*/ 1149982 w 1149982"/>
              <a:gd name="connsiteY4" fmla="*/ 605879 h 673199"/>
              <a:gd name="connsiteX5" fmla="*/ 1082662 w 1149982"/>
              <a:gd name="connsiteY5" fmla="*/ 673199 h 673199"/>
              <a:gd name="connsiteX6" fmla="*/ 67320 w 1149982"/>
              <a:gd name="connsiteY6" fmla="*/ 673199 h 673199"/>
              <a:gd name="connsiteX7" fmla="*/ 0 w 1149982"/>
              <a:gd name="connsiteY7" fmla="*/ 605879 h 673199"/>
              <a:gd name="connsiteX8" fmla="*/ 0 w 1149982"/>
              <a:gd name="connsiteY8" fmla="*/ 67320 h 67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9982" h="673199">
                <a:moveTo>
                  <a:pt x="0" y="67320"/>
                </a:moveTo>
                <a:cubicBezTo>
                  <a:pt x="0" y="30140"/>
                  <a:pt x="30140" y="0"/>
                  <a:pt x="67320" y="0"/>
                </a:cubicBezTo>
                <a:lnTo>
                  <a:pt x="1082662" y="0"/>
                </a:lnTo>
                <a:cubicBezTo>
                  <a:pt x="1119842" y="0"/>
                  <a:pt x="1149982" y="30140"/>
                  <a:pt x="1149982" y="67320"/>
                </a:cubicBezTo>
                <a:lnTo>
                  <a:pt x="1149982" y="605879"/>
                </a:lnTo>
                <a:cubicBezTo>
                  <a:pt x="1149982" y="643059"/>
                  <a:pt x="1119842" y="673199"/>
                  <a:pt x="1082662" y="673199"/>
                </a:cubicBezTo>
                <a:lnTo>
                  <a:pt x="67320" y="673199"/>
                </a:lnTo>
                <a:cubicBezTo>
                  <a:pt x="30140" y="673199"/>
                  <a:pt x="0" y="643059"/>
                  <a:pt x="0" y="605879"/>
                </a:cubicBezTo>
                <a:lnTo>
                  <a:pt x="0" y="6732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97949" tIns="97949" rIns="97949" bIns="97949" numCol="1" spcCol="1270" anchor="ctr" anchorCtr="0">
            <a:noAutofit/>
          </a:bodyPr>
          <a:lstStyle/>
          <a:p>
            <a:pPr marL="0" lvl="1" algn="ctr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dirty="0">
                <a:solidFill>
                  <a:schemeClr val="bg1"/>
                </a:solidFill>
              </a:rPr>
              <a:t>Preliminary </a:t>
            </a:r>
            <a:r>
              <a:rPr lang="en-US" sz="1600" b="1" dirty="0" smtClean="0">
                <a:solidFill>
                  <a:schemeClr val="bg1"/>
                </a:solidFill>
              </a:rPr>
              <a:t>draft</a:t>
            </a:r>
          </a:p>
          <a:p>
            <a:pPr marL="0" lvl="1" algn="ctr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dirty="0" smtClean="0">
                <a:solidFill>
                  <a:schemeClr val="bg1"/>
                </a:solidFill>
              </a:rPr>
              <a:t> 2011</a:t>
            </a:r>
            <a:endParaRPr lang="en-US" sz="1600" b="1" dirty="0">
              <a:solidFill>
                <a:schemeClr val="bg1"/>
              </a:solidFill>
            </a:endParaRPr>
          </a:p>
          <a:p>
            <a:pPr marL="0" lvl="1" algn="ctr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dirty="0">
                <a:solidFill>
                  <a:schemeClr val="bg1"/>
                </a:solidFill>
              </a:rPr>
              <a:t>(Optional)</a:t>
            </a:r>
          </a:p>
        </p:txBody>
      </p:sp>
      <p:sp>
        <p:nvSpPr>
          <p:cNvPr id="13" name="12 Forma libre"/>
          <p:cNvSpPr/>
          <p:nvPr/>
        </p:nvSpPr>
        <p:spPr>
          <a:xfrm>
            <a:off x="3807241" y="2956256"/>
            <a:ext cx="1296144" cy="466135"/>
          </a:xfrm>
          <a:custGeom>
            <a:avLst/>
            <a:gdLst>
              <a:gd name="connsiteX0" fmla="*/ 0 w 1149982"/>
              <a:gd name="connsiteY0" fmla="*/ 47520 h 475199"/>
              <a:gd name="connsiteX1" fmla="*/ 47520 w 1149982"/>
              <a:gd name="connsiteY1" fmla="*/ 0 h 475199"/>
              <a:gd name="connsiteX2" fmla="*/ 1102462 w 1149982"/>
              <a:gd name="connsiteY2" fmla="*/ 0 h 475199"/>
              <a:gd name="connsiteX3" fmla="*/ 1149982 w 1149982"/>
              <a:gd name="connsiteY3" fmla="*/ 47520 h 475199"/>
              <a:gd name="connsiteX4" fmla="*/ 1149982 w 1149982"/>
              <a:gd name="connsiteY4" fmla="*/ 427679 h 475199"/>
              <a:gd name="connsiteX5" fmla="*/ 1102462 w 1149982"/>
              <a:gd name="connsiteY5" fmla="*/ 475199 h 475199"/>
              <a:gd name="connsiteX6" fmla="*/ 47520 w 1149982"/>
              <a:gd name="connsiteY6" fmla="*/ 475199 h 475199"/>
              <a:gd name="connsiteX7" fmla="*/ 0 w 1149982"/>
              <a:gd name="connsiteY7" fmla="*/ 427679 h 475199"/>
              <a:gd name="connsiteX8" fmla="*/ 0 w 1149982"/>
              <a:gd name="connsiteY8" fmla="*/ 47520 h 475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9982" h="475199">
                <a:moveTo>
                  <a:pt x="0" y="47520"/>
                </a:moveTo>
                <a:cubicBezTo>
                  <a:pt x="0" y="21275"/>
                  <a:pt x="21275" y="0"/>
                  <a:pt x="47520" y="0"/>
                </a:cubicBezTo>
                <a:lnTo>
                  <a:pt x="1102462" y="0"/>
                </a:lnTo>
                <a:cubicBezTo>
                  <a:pt x="1128707" y="0"/>
                  <a:pt x="1149982" y="21275"/>
                  <a:pt x="1149982" y="47520"/>
                </a:cubicBezTo>
                <a:lnTo>
                  <a:pt x="1149982" y="427679"/>
                </a:lnTo>
                <a:cubicBezTo>
                  <a:pt x="1149982" y="453924"/>
                  <a:pt x="1128707" y="475199"/>
                  <a:pt x="1102462" y="475199"/>
                </a:cubicBezTo>
                <a:lnTo>
                  <a:pt x="47520" y="475199"/>
                </a:lnTo>
                <a:cubicBezTo>
                  <a:pt x="21275" y="475199"/>
                  <a:pt x="0" y="453924"/>
                  <a:pt x="0" y="427679"/>
                </a:cubicBezTo>
                <a:lnTo>
                  <a:pt x="0" y="4752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232" tIns="78232" rIns="78232" bIns="200309" numCol="1" spcCol="1270" anchor="t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b="1" kern="1200" dirty="0" smtClean="0"/>
              <a:t>STAGE 2</a:t>
            </a:r>
            <a:endParaRPr lang="es-PE" b="1" kern="1200" dirty="0"/>
          </a:p>
        </p:txBody>
      </p:sp>
      <p:sp>
        <p:nvSpPr>
          <p:cNvPr id="15" name="14 Forma libre"/>
          <p:cNvSpPr/>
          <p:nvPr/>
        </p:nvSpPr>
        <p:spPr>
          <a:xfrm>
            <a:off x="3780064" y="3429652"/>
            <a:ext cx="1368000" cy="1108800"/>
          </a:xfrm>
          <a:custGeom>
            <a:avLst/>
            <a:gdLst>
              <a:gd name="connsiteX0" fmla="*/ 0 w 1149982"/>
              <a:gd name="connsiteY0" fmla="*/ 67320 h 673199"/>
              <a:gd name="connsiteX1" fmla="*/ 67320 w 1149982"/>
              <a:gd name="connsiteY1" fmla="*/ 0 h 673199"/>
              <a:gd name="connsiteX2" fmla="*/ 1082662 w 1149982"/>
              <a:gd name="connsiteY2" fmla="*/ 0 h 673199"/>
              <a:gd name="connsiteX3" fmla="*/ 1149982 w 1149982"/>
              <a:gd name="connsiteY3" fmla="*/ 67320 h 673199"/>
              <a:gd name="connsiteX4" fmla="*/ 1149982 w 1149982"/>
              <a:gd name="connsiteY4" fmla="*/ 605879 h 673199"/>
              <a:gd name="connsiteX5" fmla="*/ 1082662 w 1149982"/>
              <a:gd name="connsiteY5" fmla="*/ 673199 h 673199"/>
              <a:gd name="connsiteX6" fmla="*/ 67320 w 1149982"/>
              <a:gd name="connsiteY6" fmla="*/ 673199 h 673199"/>
              <a:gd name="connsiteX7" fmla="*/ 0 w 1149982"/>
              <a:gd name="connsiteY7" fmla="*/ 605879 h 673199"/>
              <a:gd name="connsiteX8" fmla="*/ 0 w 1149982"/>
              <a:gd name="connsiteY8" fmla="*/ 67320 h 67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9982" h="673199">
                <a:moveTo>
                  <a:pt x="0" y="67320"/>
                </a:moveTo>
                <a:cubicBezTo>
                  <a:pt x="0" y="30140"/>
                  <a:pt x="30140" y="0"/>
                  <a:pt x="67320" y="0"/>
                </a:cubicBezTo>
                <a:lnTo>
                  <a:pt x="1082662" y="0"/>
                </a:lnTo>
                <a:cubicBezTo>
                  <a:pt x="1119842" y="0"/>
                  <a:pt x="1149982" y="30140"/>
                  <a:pt x="1149982" y="67320"/>
                </a:cubicBezTo>
                <a:lnTo>
                  <a:pt x="1149982" y="605879"/>
                </a:lnTo>
                <a:cubicBezTo>
                  <a:pt x="1149982" y="643059"/>
                  <a:pt x="1119842" y="673199"/>
                  <a:pt x="1082662" y="673199"/>
                </a:cubicBezTo>
                <a:lnTo>
                  <a:pt x="67320" y="673199"/>
                </a:lnTo>
                <a:cubicBezTo>
                  <a:pt x="30140" y="673199"/>
                  <a:pt x="0" y="643059"/>
                  <a:pt x="0" y="605879"/>
                </a:cubicBezTo>
                <a:lnTo>
                  <a:pt x="0" y="67320"/>
                </a:ln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7949" tIns="97949" rIns="97949" bIns="97949" numCol="1" spcCol="1270" anchor="ctr" anchorCtr="0">
            <a:noAutofit/>
          </a:bodyPr>
          <a:lstStyle/>
          <a:p>
            <a:pPr marL="0" lvl="1" algn="ctr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dirty="0"/>
              <a:t>Exposure draft  </a:t>
            </a:r>
          </a:p>
          <a:p>
            <a:pPr marL="0" lvl="1" algn="ctr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dirty="0"/>
              <a:t>Jul-Oct 2013</a:t>
            </a:r>
          </a:p>
        </p:txBody>
      </p:sp>
      <p:sp>
        <p:nvSpPr>
          <p:cNvPr id="16" name="15 Forma libre"/>
          <p:cNvSpPr/>
          <p:nvPr/>
        </p:nvSpPr>
        <p:spPr>
          <a:xfrm>
            <a:off x="5566011" y="3698866"/>
            <a:ext cx="1329499" cy="451216"/>
          </a:xfrm>
          <a:custGeom>
            <a:avLst/>
            <a:gdLst>
              <a:gd name="connsiteX0" fmla="*/ 0 w 1149982"/>
              <a:gd name="connsiteY0" fmla="*/ 47520 h 475199"/>
              <a:gd name="connsiteX1" fmla="*/ 47520 w 1149982"/>
              <a:gd name="connsiteY1" fmla="*/ 0 h 475199"/>
              <a:gd name="connsiteX2" fmla="*/ 1102462 w 1149982"/>
              <a:gd name="connsiteY2" fmla="*/ 0 h 475199"/>
              <a:gd name="connsiteX3" fmla="*/ 1149982 w 1149982"/>
              <a:gd name="connsiteY3" fmla="*/ 47520 h 475199"/>
              <a:gd name="connsiteX4" fmla="*/ 1149982 w 1149982"/>
              <a:gd name="connsiteY4" fmla="*/ 427679 h 475199"/>
              <a:gd name="connsiteX5" fmla="*/ 1102462 w 1149982"/>
              <a:gd name="connsiteY5" fmla="*/ 475199 h 475199"/>
              <a:gd name="connsiteX6" fmla="*/ 47520 w 1149982"/>
              <a:gd name="connsiteY6" fmla="*/ 475199 h 475199"/>
              <a:gd name="connsiteX7" fmla="*/ 0 w 1149982"/>
              <a:gd name="connsiteY7" fmla="*/ 427679 h 475199"/>
              <a:gd name="connsiteX8" fmla="*/ 0 w 1149982"/>
              <a:gd name="connsiteY8" fmla="*/ 47520 h 475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9982" h="475199">
                <a:moveTo>
                  <a:pt x="0" y="47520"/>
                </a:moveTo>
                <a:cubicBezTo>
                  <a:pt x="0" y="21275"/>
                  <a:pt x="21275" y="0"/>
                  <a:pt x="47520" y="0"/>
                </a:cubicBezTo>
                <a:lnTo>
                  <a:pt x="1102462" y="0"/>
                </a:lnTo>
                <a:cubicBezTo>
                  <a:pt x="1128707" y="0"/>
                  <a:pt x="1149982" y="21275"/>
                  <a:pt x="1149982" y="47520"/>
                </a:cubicBezTo>
                <a:lnTo>
                  <a:pt x="1149982" y="427679"/>
                </a:lnTo>
                <a:cubicBezTo>
                  <a:pt x="1149982" y="453924"/>
                  <a:pt x="1128707" y="475199"/>
                  <a:pt x="1102462" y="475199"/>
                </a:cubicBezTo>
                <a:lnTo>
                  <a:pt x="47520" y="475199"/>
                </a:lnTo>
                <a:cubicBezTo>
                  <a:pt x="21275" y="475199"/>
                  <a:pt x="0" y="453924"/>
                  <a:pt x="0" y="427679"/>
                </a:cubicBezTo>
                <a:lnTo>
                  <a:pt x="0" y="475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2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232" tIns="78232" rIns="78232" bIns="200309" numCol="1" spcCol="1270" anchor="t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b="1" kern="1200" dirty="0" smtClean="0"/>
              <a:t>STAGE 3</a:t>
            </a:r>
            <a:endParaRPr lang="es-PE" b="1" kern="1200" dirty="0"/>
          </a:p>
        </p:txBody>
      </p:sp>
      <p:sp>
        <p:nvSpPr>
          <p:cNvPr id="17" name="16 Forma libre"/>
          <p:cNvSpPr/>
          <p:nvPr/>
        </p:nvSpPr>
        <p:spPr>
          <a:xfrm>
            <a:off x="5513256" y="4145247"/>
            <a:ext cx="1435008" cy="1115133"/>
          </a:xfrm>
          <a:custGeom>
            <a:avLst/>
            <a:gdLst>
              <a:gd name="connsiteX0" fmla="*/ 0 w 1149982"/>
              <a:gd name="connsiteY0" fmla="*/ 67320 h 673199"/>
              <a:gd name="connsiteX1" fmla="*/ 67320 w 1149982"/>
              <a:gd name="connsiteY1" fmla="*/ 0 h 673199"/>
              <a:gd name="connsiteX2" fmla="*/ 1082662 w 1149982"/>
              <a:gd name="connsiteY2" fmla="*/ 0 h 673199"/>
              <a:gd name="connsiteX3" fmla="*/ 1149982 w 1149982"/>
              <a:gd name="connsiteY3" fmla="*/ 67320 h 673199"/>
              <a:gd name="connsiteX4" fmla="*/ 1149982 w 1149982"/>
              <a:gd name="connsiteY4" fmla="*/ 605879 h 673199"/>
              <a:gd name="connsiteX5" fmla="*/ 1082662 w 1149982"/>
              <a:gd name="connsiteY5" fmla="*/ 673199 h 673199"/>
              <a:gd name="connsiteX6" fmla="*/ 67320 w 1149982"/>
              <a:gd name="connsiteY6" fmla="*/ 673199 h 673199"/>
              <a:gd name="connsiteX7" fmla="*/ 0 w 1149982"/>
              <a:gd name="connsiteY7" fmla="*/ 605879 h 673199"/>
              <a:gd name="connsiteX8" fmla="*/ 0 w 1149982"/>
              <a:gd name="connsiteY8" fmla="*/ 67320 h 67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9982" h="673199">
                <a:moveTo>
                  <a:pt x="0" y="67320"/>
                </a:moveTo>
                <a:cubicBezTo>
                  <a:pt x="0" y="30140"/>
                  <a:pt x="30140" y="0"/>
                  <a:pt x="67320" y="0"/>
                </a:cubicBezTo>
                <a:lnTo>
                  <a:pt x="1082662" y="0"/>
                </a:lnTo>
                <a:cubicBezTo>
                  <a:pt x="1119842" y="0"/>
                  <a:pt x="1149982" y="30140"/>
                  <a:pt x="1149982" y="67320"/>
                </a:cubicBezTo>
                <a:lnTo>
                  <a:pt x="1149982" y="605879"/>
                </a:lnTo>
                <a:cubicBezTo>
                  <a:pt x="1149982" y="643059"/>
                  <a:pt x="1119842" y="673199"/>
                  <a:pt x="1082662" y="673199"/>
                </a:cubicBezTo>
                <a:lnTo>
                  <a:pt x="67320" y="673199"/>
                </a:lnTo>
                <a:cubicBezTo>
                  <a:pt x="30140" y="673199"/>
                  <a:pt x="0" y="643059"/>
                  <a:pt x="0" y="605879"/>
                </a:cubicBezTo>
                <a:lnTo>
                  <a:pt x="0" y="67320"/>
                </a:lnTo>
                <a:close/>
              </a:path>
            </a:pathLst>
          </a:custGeom>
          <a:ln>
            <a:solidFill>
              <a:schemeClr val="accent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7949" tIns="97949" rIns="97949" bIns="97949" numCol="1" spcCol="1270" anchor="ctr" anchorCtr="0">
            <a:noAutofit/>
          </a:bodyPr>
          <a:lstStyle/>
          <a:p>
            <a:pPr marL="0" lvl="1" algn="ctr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dirty="0"/>
              <a:t>Endorsement version</a:t>
            </a:r>
          </a:p>
          <a:p>
            <a:pPr marL="0" lvl="1" algn="ctr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dirty="0"/>
              <a:t>2014-2015</a:t>
            </a:r>
          </a:p>
        </p:txBody>
      </p:sp>
      <p:sp>
        <p:nvSpPr>
          <p:cNvPr id="18" name="17 Forma libre"/>
          <p:cNvSpPr/>
          <p:nvPr/>
        </p:nvSpPr>
        <p:spPr>
          <a:xfrm>
            <a:off x="7450390" y="4253788"/>
            <a:ext cx="1302627" cy="435600"/>
          </a:xfrm>
          <a:custGeom>
            <a:avLst/>
            <a:gdLst>
              <a:gd name="connsiteX0" fmla="*/ 0 w 1149982"/>
              <a:gd name="connsiteY0" fmla="*/ 47520 h 475199"/>
              <a:gd name="connsiteX1" fmla="*/ 47520 w 1149982"/>
              <a:gd name="connsiteY1" fmla="*/ 0 h 475199"/>
              <a:gd name="connsiteX2" fmla="*/ 1102462 w 1149982"/>
              <a:gd name="connsiteY2" fmla="*/ 0 h 475199"/>
              <a:gd name="connsiteX3" fmla="*/ 1149982 w 1149982"/>
              <a:gd name="connsiteY3" fmla="*/ 47520 h 475199"/>
              <a:gd name="connsiteX4" fmla="*/ 1149982 w 1149982"/>
              <a:gd name="connsiteY4" fmla="*/ 427679 h 475199"/>
              <a:gd name="connsiteX5" fmla="*/ 1102462 w 1149982"/>
              <a:gd name="connsiteY5" fmla="*/ 475199 h 475199"/>
              <a:gd name="connsiteX6" fmla="*/ 47520 w 1149982"/>
              <a:gd name="connsiteY6" fmla="*/ 475199 h 475199"/>
              <a:gd name="connsiteX7" fmla="*/ 0 w 1149982"/>
              <a:gd name="connsiteY7" fmla="*/ 427679 h 475199"/>
              <a:gd name="connsiteX8" fmla="*/ 0 w 1149982"/>
              <a:gd name="connsiteY8" fmla="*/ 47520 h 475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9982" h="475199">
                <a:moveTo>
                  <a:pt x="0" y="47520"/>
                </a:moveTo>
                <a:cubicBezTo>
                  <a:pt x="0" y="21275"/>
                  <a:pt x="21275" y="0"/>
                  <a:pt x="47520" y="0"/>
                </a:cubicBezTo>
                <a:lnTo>
                  <a:pt x="1102462" y="0"/>
                </a:lnTo>
                <a:cubicBezTo>
                  <a:pt x="1128707" y="0"/>
                  <a:pt x="1149982" y="21275"/>
                  <a:pt x="1149982" y="47520"/>
                </a:cubicBezTo>
                <a:lnTo>
                  <a:pt x="1149982" y="427679"/>
                </a:lnTo>
                <a:cubicBezTo>
                  <a:pt x="1149982" y="453924"/>
                  <a:pt x="1128707" y="475199"/>
                  <a:pt x="1102462" y="475199"/>
                </a:cubicBezTo>
                <a:lnTo>
                  <a:pt x="47520" y="475199"/>
                </a:lnTo>
                <a:cubicBezTo>
                  <a:pt x="21275" y="475199"/>
                  <a:pt x="0" y="453924"/>
                  <a:pt x="0" y="427679"/>
                </a:cubicBezTo>
                <a:lnTo>
                  <a:pt x="0" y="4752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0" vert="horz" wrap="square" lIns="78232" tIns="78232" rIns="78232" bIns="200309" numCol="1" spcCol="1270" anchor="t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b="1" kern="1200" dirty="0" smtClean="0"/>
              <a:t>STAGE 4</a:t>
            </a:r>
            <a:endParaRPr lang="es-PE" b="1" kern="1200" dirty="0"/>
          </a:p>
        </p:txBody>
      </p:sp>
      <p:sp>
        <p:nvSpPr>
          <p:cNvPr id="19" name="18 Forma libre"/>
          <p:cNvSpPr/>
          <p:nvPr/>
        </p:nvSpPr>
        <p:spPr>
          <a:xfrm>
            <a:off x="7380472" y="4645177"/>
            <a:ext cx="1440000" cy="1232095"/>
          </a:xfrm>
          <a:custGeom>
            <a:avLst/>
            <a:gdLst>
              <a:gd name="connsiteX0" fmla="*/ 0 w 1149982"/>
              <a:gd name="connsiteY0" fmla="*/ 67320 h 673199"/>
              <a:gd name="connsiteX1" fmla="*/ 67320 w 1149982"/>
              <a:gd name="connsiteY1" fmla="*/ 0 h 673199"/>
              <a:gd name="connsiteX2" fmla="*/ 1082662 w 1149982"/>
              <a:gd name="connsiteY2" fmla="*/ 0 h 673199"/>
              <a:gd name="connsiteX3" fmla="*/ 1149982 w 1149982"/>
              <a:gd name="connsiteY3" fmla="*/ 67320 h 673199"/>
              <a:gd name="connsiteX4" fmla="*/ 1149982 w 1149982"/>
              <a:gd name="connsiteY4" fmla="*/ 605879 h 673199"/>
              <a:gd name="connsiteX5" fmla="*/ 1082662 w 1149982"/>
              <a:gd name="connsiteY5" fmla="*/ 673199 h 673199"/>
              <a:gd name="connsiteX6" fmla="*/ 67320 w 1149982"/>
              <a:gd name="connsiteY6" fmla="*/ 673199 h 673199"/>
              <a:gd name="connsiteX7" fmla="*/ 0 w 1149982"/>
              <a:gd name="connsiteY7" fmla="*/ 605879 h 673199"/>
              <a:gd name="connsiteX8" fmla="*/ 0 w 1149982"/>
              <a:gd name="connsiteY8" fmla="*/ 67320 h 67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9982" h="673199">
                <a:moveTo>
                  <a:pt x="0" y="67320"/>
                </a:moveTo>
                <a:cubicBezTo>
                  <a:pt x="0" y="30140"/>
                  <a:pt x="30140" y="0"/>
                  <a:pt x="67320" y="0"/>
                </a:cubicBezTo>
                <a:lnTo>
                  <a:pt x="1082662" y="0"/>
                </a:lnTo>
                <a:cubicBezTo>
                  <a:pt x="1119842" y="0"/>
                  <a:pt x="1149982" y="30140"/>
                  <a:pt x="1149982" y="67320"/>
                </a:cubicBezTo>
                <a:lnTo>
                  <a:pt x="1149982" y="605879"/>
                </a:lnTo>
                <a:cubicBezTo>
                  <a:pt x="1149982" y="643059"/>
                  <a:pt x="1119842" y="673199"/>
                  <a:pt x="1082662" y="673199"/>
                </a:cubicBezTo>
                <a:lnTo>
                  <a:pt x="67320" y="673199"/>
                </a:lnTo>
                <a:cubicBezTo>
                  <a:pt x="30140" y="673199"/>
                  <a:pt x="0" y="643059"/>
                  <a:pt x="0" y="605879"/>
                </a:cubicBezTo>
                <a:lnTo>
                  <a:pt x="0" y="67320"/>
                </a:ln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7949" tIns="97949" rIns="97949" bIns="97949" numCol="1" spcCol="1270" anchor="ctr" anchorCtr="0">
            <a:noAutofit/>
          </a:bodyPr>
          <a:lstStyle/>
          <a:p>
            <a:pPr marL="0" lvl="1" algn="ctr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PE" sz="1600" b="1" dirty="0"/>
              <a:t>Final ISSAI/INTOSAI GOV</a:t>
            </a:r>
          </a:p>
          <a:p>
            <a:pPr marL="0" lvl="1" algn="ctr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PE" sz="1600" b="1" dirty="0"/>
              <a:t>2016</a:t>
            </a:r>
          </a:p>
        </p:txBody>
      </p:sp>
      <p:sp>
        <p:nvSpPr>
          <p:cNvPr id="20" name="19 Forma libre"/>
          <p:cNvSpPr/>
          <p:nvPr/>
        </p:nvSpPr>
        <p:spPr>
          <a:xfrm rot="5400000" flipV="1">
            <a:off x="5828625" y="2644901"/>
            <a:ext cx="804270" cy="475896"/>
          </a:xfrm>
          <a:custGeom>
            <a:avLst/>
            <a:gdLst>
              <a:gd name="connsiteX0" fmla="*/ 0 w 369586"/>
              <a:gd name="connsiteY0" fmla="*/ 57262 h 286312"/>
              <a:gd name="connsiteX1" fmla="*/ 226430 w 369586"/>
              <a:gd name="connsiteY1" fmla="*/ 57262 h 286312"/>
              <a:gd name="connsiteX2" fmla="*/ 226430 w 369586"/>
              <a:gd name="connsiteY2" fmla="*/ 0 h 286312"/>
              <a:gd name="connsiteX3" fmla="*/ 369586 w 369586"/>
              <a:gd name="connsiteY3" fmla="*/ 143156 h 286312"/>
              <a:gd name="connsiteX4" fmla="*/ 226430 w 369586"/>
              <a:gd name="connsiteY4" fmla="*/ 286312 h 286312"/>
              <a:gd name="connsiteX5" fmla="*/ 226430 w 369586"/>
              <a:gd name="connsiteY5" fmla="*/ 229050 h 286312"/>
              <a:gd name="connsiteX6" fmla="*/ 0 w 369586"/>
              <a:gd name="connsiteY6" fmla="*/ 229050 h 286312"/>
              <a:gd name="connsiteX7" fmla="*/ 0 w 369586"/>
              <a:gd name="connsiteY7" fmla="*/ 57262 h 28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586" h="286312">
                <a:moveTo>
                  <a:pt x="0" y="57262"/>
                </a:moveTo>
                <a:lnTo>
                  <a:pt x="226430" y="57262"/>
                </a:lnTo>
                <a:lnTo>
                  <a:pt x="226430" y="0"/>
                </a:lnTo>
                <a:lnTo>
                  <a:pt x="369586" y="143156"/>
                </a:lnTo>
                <a:lnTo>
                  <a:pt x="226430" y="286312"/>
                </a:lnTo>
                <a:lnTo>
                  <a:pt x="226430" y="229050"/>
                </a:lnTo>
                <a:lnTo>
                  <a:pt x="0" y="229050"/>
                </a:lnTo>
                <a:lnTo>
                  <a:pt x="0" y="57262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0" vert="horz" wrap="square" lIns="0" tIns="57262" rIns="85894" bIns="57262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1100" kern="1200"/>
          </a:p>
        </p:txBody>
      </p:sp>
    </p:spTree>
    <p:extLst>
      <p:ext uri="{BB962C8B-B14F-4D97-AF65-F5344CB8AC3E}">
        <p14:creationId xmlns:p14="http://schemas.microsoft.com/office/powerpoint/2010/main" val="267200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052736"/>
            <a:ext cx="8352928" cy="4824535"/>
          </a:xfrm>
        </p:spPr>
        <p:txBody>
          <a:bodyPr>
            <a:noAutofit/>
          </a:bodyPr>
          <a:lstStyle/>
          <a:p>
            <a:pPr algn="just"/>
            <a:r>
              <a:rPr lang="en-US" sz="2600" dirty="0" smtClean="0"/>
              <a:t>By 2015</a:t>
            </a:r>
            <a:r>
              <a:rPr lang="en-US" sz="2600" dirty="0"/>
              <a:t>, the Subcommittee </a:t>
            </a:r>
            <a:r>
              <a:rPr lang="en-US" sz="2600" dirty="0" smtClean="0"/>
              <a:t>has revised </a:t>
            </a:r>
            <a:r>
              <a:rPr lang="en-US" sz="2600" dirty="0"/>
              <a:t>and implemented </a:t>
            </a:r>
            <a:r>
              <a:rPr lang="en-US" sz="2600" dirty="0" smtClean="0"/>
              <a:t>comments</a:t>
            </a:r>
            <a:r>
              <a:rPr lang="en-US" sz="2600" dirty="0"/>
              <a:t>. The most important changes </a:t>
            </a:r>
            <a:r>
              <a:rPr lang="en-US" sz="2600" dirty="0" smtClean="0"/>
              <a:t>include:</a:t>
            </a:r>
          </a:p>
          <a:p>
            <a:pPr marL="919163" indent="-457200" algn="just">
              <a:buFont typeface="Wingdings" panose="05000000000000000000" pitchFamily="2" charset="2"/>
              <a:buChar char="ü"/>
            </a:pPr>
            <a:r>
              <a:rPr lang="en-US" sz="2600" dirty="0" smtClean="0"/>
              <a:t>Updating </a:t>
            </a:r>
            <a:r>
              <a:rPr lang="en-US" sz="2600" dirty="0"/>
              <a:t>of </a:t>
            </a:r>
            <a:r>
              <a:rPr lang="en-US" sz="2600" dirty="0" smtClean="0"/>
              <a:t>annexes (examples, links to reports)</a:t>
            </a:r>
          </a:p>
          <a:p>
            <a:pPr marL="919163" indent="-457200" algn="just">
              <a:buFont typeface="Wingdings" panose="05000000000000000000" pitchFamily="2" charset="2"/>
              <a:buChar char="ü"/>
            </a:pPr>
            <a:r>
              <a:rPr lang="en-US" sz="2600" dirty="0" smtClean="0"/>
              <a:t>Adjustment </a:t>
            </a:r>
            <a:r>
              <a:rPr lang="en-US" sz="2600" dirty="0"/>
              <a:t>to </a:t>
            </a:r>
            <a:r>
              <a:rPr lang="en-US" sz="2600" dirty="0" smtClean="0"/>
              <a:t>definitions</a:t>
            </a:r>
            <a:endParaRPr lang="en-US" sz="2600" dirty="0"/>
          </a:p>
          <a:p>
            <a:pPr marL="919163" indent="-457200" algn="just">
              <a:buFont typeface="Wingdings" panose="05000000000000000000" pitchFamily="2" charset="2"/>
              <a:buChar char="ü"/>
            </a:pPr>
            <a:r>
              <a:rPr lang="en-US" sz="2600" dirty="0" smtClean="0"/>
              <a:t>Precisions </a:t>
            </a:r>
            <a:r>
              <a:rPr lang="en-US" sz="2600" dirty="0"/>
              <a:t>regarding Coordination Committee and Steering Committee during the conduction of the audit, Top management commitment</a:t>
            </a:r>
            <a:r>
              <a:rPr lang="en-US" sz="2600" dirty="0" smtClean="0"/>
              <a:t>.</a:t>
            </a:r>
          </a:p>
          <a:p>
            <a:pPr algn="just"/>
            <a:r>
              <a:rPr lang="en-US" sz="2600" dirty="0" smtClean="0"/>
              <a:t>June 9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, </a:t>
            </a:r>
            <a:r>
              <a:rPr lang="en-US" sz="2600" dirty="0"/>
              <a:t>2015 </a:t>
            </a:r>
            <a:r>
              <a:rPr lang="en-US" sz="2600" dirty="0" smtClean="0"/>
              <a:t>Guide submitted to the CBC </a:t>
            </a:r>
            <a:r>
              <a:rPr lang="en-US" sz="2600" dirty="0"/>
              <a:t>Steering Committee </a:t>
            </a:r>
            <a:r>
              <a:rPr lang="en-US" sz="2600" dirty="0" smtClean="0"/>
              <a:t>for approval. (CBC meeting in September, Stockholm-Sweden).</a:t>
            </a:r>
          </a:p>
          <a:p>
            <a:pPr algn="just"/>
            <a:endParaRPr lang="en-US" sz="2600" dirty="0"/>
          </a:p>
          <a:p>
            <a:pPr algn="just"/>
            <a:endParaRPr lang="es-PE" sz="2600" dirty="0"/>
          </a:p>
        </p:txBody>
      </p:sp>
      <p:pic>
        <p:nvPicPr>
          <p:cNvPr id="4" name="3 Marcador de contenido" descr="ISOTIPO cor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72462" y="1"/>
            <a:ext cx="1071537" cy="727380"/>
          </a:xfrm>
          <a:prstGeom prst="rect">
            <a:avLst/>
          </a:prstGeom>
          <a:ln>
            <a:noFill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0" y="0"/>
            <a:ext cx="8064000" cy="720000"/>
          </a:xfrm>
          <a:prstGeom prst="rect">
            <a:avLst/>
          </a:prstGeom>
          <a:solidFill>
            <a:srgbClr val="ED1813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>
              <a:spcBef>
                <a:spcPct val="0"/>
              </a:spcBef>
            </a:pPr>
            <a:r>
              <a:rPr lang="en-US" sz="3200" b="1" cap="sm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of </a:t>
            </a:r>
            <a:r>
              <a:rPr lang="en-US" sz="32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ISSAI </a:t>
            </a:r>
            <a:r>
              <a:rPr lang="en-US" sz="3200" b="1" cap="sm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5800: Guide for Cooperative Audit</a:t>
            </a:r>
            <a:endParaRPr lang="es-ES" sz="32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56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980728"/>
            <a:ext cx="8291264" cy="554461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600" b="1" dirty="0" smtClean="0"/>
              <a:t>Database of Experts</a:t>
            </a:r>
          </a:p>
          <a:p>
            <a:pPr marL="0" lvl="0" indent="0">
              <a:buNone/>
            </a:pPr>
            <a:endParaRPr lang="en-US" sz="1100" dirty="0" smtClean="0"/>
          </a:p>
          <a:p>
            <a:pPr lvl="0" algn="just"/>
            <a:r>
              <a:rPr lang="en-US" sz="2600" dirty="0" smtClean="0"/>
              <a:t>Monitoring, dissemination and updates </a:t>
            </a:r>
            <a:r>
              <a:rPr lang="en-US" sz="2600" dirty="0"/>
              <a:t>of </a:t>
            </a:r>
            <a:r>
              <a:rPr lang="en-US" sz="2600" dirty="0" smtClean="0"/>
              <a:t>the Experts </a:t>
            </a:r>
            <a:r>
              <a:rPr lang="en-US" sz="2600" dirty="0"/>
              <a:t>Database information</a:t>
            </a:r>
            <a:r>
              <a:rPr lang="en-US" sz="2600" dirty="0" smtClean="0"/>
              <a:t>.</a:t>
            </a:r>
          </a:p>
          <a:p>
            <a:pPr marL="0" lvl="0" indent="0" algn="just">
              <a:buNone/>
            </a:pPr>
            <a:endParaRPr lang="es-PE" sz="1000" dirty="0"/>
          </a:p>
          <a:p>
            <a:pPr lvl="0" algn="just"/>
            <a:r>
              <a:rPr lang="en-US" sz="2600" dirty="0" smtClean="0"/>
              <a:t>Integration: Experts </a:t>
            </a:r>
            <a:r>
              <a:rPr lang="en-US" sz="2600" dirty="0"/>
              <a:t>Database </a:t>
            </a:r>
            <a:r>
              <a:rPr lang="en-US" sz="2600" dirty="0" smtClean="0"/>
              <a:t>- </a:t>
            </a:r>
            <a:r>
              <a:rPr lang="en-US" sz="2600" dirty="0"/>
              <a:t>SAI’s Database Information</a:t>
            </a:r>
            <a:r>
              <a:rPr lang="en-US" sz="2600" dirty="0" smtClean="0"/>
              <a:t>.</a:t>
            </a:r>
          </a:p>
          <a:p>
            <a:pPr marL="0" lvl="0" indent="0" algn="just">
              <a:buNone/>
            </a:pPr>
            <a:endParaRPr lang="en-US" sz="1100" dirty="0" smtClean="0"/>
          </a:p>
          <a:p>
            <a:pPr marL="0" lvl="0" indent="0" algn="just">
              <a:buNone/>
            </a:pPr>
            <a:r>
              <a:rPr lang="en-US" sz="2600" b="1" dirty="0" smtClean="0"/>
              <a:t>Cooperative Audits</a:t>
            </a:r>
          </a:p>
          <a:p>
            <a:pPr marL="0" lvl="0" indent="0" algn="just">
              <a:buNone/>
            </a:pPr>
            <a:endParaRPr lang="en-US" sz="1100" dirty="0" smtClean="0"/>
          </a:p>
          <a:p>
            <a:pPr lvl="0" algn="just"/>
            <a:r>
              <a:rPr lang="en-US" sz="2600" dirty="0"/>
              <a:t>Completion of the due process for the ISSAI </a:t>
            </a:r>
            <a:r>
              <a:rPr lang="en-US" sz="2600" dirty="0" smtClean="0"/>
              <a:t>5800, pending for approval towards INCOSAI </a:t>
            </a:r>
            <a:r>
              <a:rPr lang="en-US" sz="2600" dirty="0"/>
              <a:t>2016</a:t>
            </a:r>
            <a:r>
              <a:rPr lang="en-US" sz="2600" dirty="0" smtClean="0"/>
              <a:t>.</a:t>
            </a:r>
          </a:p>
          <a:p>
            <a:pPr marL="0" lvl="0" indent="0" algn="just">
              <a:buNone/>
            </a:pPr>
            <a:endParaRPr lang="es-PE" sz="1000" dirty="0"/>
          </a:p>
          <a:p>
            <a:pPr lvl="0" algn="just"/>
            <a:r>
              <a:rPr lang="en-US" sz="2600" dirty="0"/>
              <a:t>Implementation of mechanisms for knowledge management of Cooperative </a:t>
            </a:r>
            <a:r>
              <a:rPr lang="en-US" sz="2600" dirty="0" smtClean="0"/>
              <a:t>audits.</a:t>
            </a:r>
            <a:endParaRPr lang="es-PE" sz="2600" dirty="0"/>
          </a:p>
          <a:p>
            <a:endParaRPr lang="es-PE" sz="2600" dirty="0"/>
          </a:p>
        </p:txBody>
      </p:sp>
      <p:pic>
        <p:nvPicPr>
          <p:cNvPr id="4" name="3 Marcador de contenido" descr="ISOTIPO cor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1"/>
            <a:ext cx="1071537" cy="727380"/>
          </a:xfrm>
          <a:prstGeom prst="rect">
            <a:avLst/>
          </a:prstGeom>
          <a:ln>
            <a:noFill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0" y="0"/>
            <a:ext cx="8064000" cy="720000"/>
          </a:xfrm>
          <a:prstGeom prst="rect">
            <a:avLst/>
          </a:prstGeom>
          <a:solidFill>
            <a:srgbClr val="ED181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3200" b="1" cap="sm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activities towards 2016</a:t>
            </a:r>
            <a:endParaRPr lang="es-ES" sz="32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Rectángulo">
            <a:hlinkClick r:id="rId4" action="ppaction://hlinksldjump"/>
          </p:cNvPr>
          <p:cNvSpPr/>
          <p:nvPr/>
        </p:nvSpPr>
        <p:spPr>
          <a:xfrm>
            <a:off x="4032000" y="2132856"/>
            <a:ext cx="1368152" cy="43204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bg2">
                    <a:lumMod val="50000"/>
                  </a:schemeClr>
                </a:solidFill>
              </a:rPr>
              <a:t>VIDEO</a:t>
            </a:r>
            <a:endParaRPr lang="es-PE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79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SOTIPO cort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72462" y="1"/>
            <a:ext cx="1071537" cy="727380"/>
          </a:xfrm>
          <a:prstGeom prst="rect">
            <a:avLst/>
          </a:prstGeom>
          <a:ln>
            <a:noFill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0" y="0"/>
            <a:ext cx="8064000" cy="720000"/>
          </a:xfrm>
          <a:prstGeom prst="rect">
            <a:avLst/>
          </a:prstGeom>
          <a:solidFill>
            <a:srgbClr val="ED181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3200" b="1" cap="sm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UP AND RUNNING</a:t>
            </a:r>
            <a:endParaRPr lang="es-ES" sz="32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ase de dato 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08720"/>
            <a:ext cx="9144000" cy="5400600"/>
          </a:xfrm>
          <a:prstGeom prst="rect">
            <a:avLst/>
          </a:prstGeom>
        </p:spPr>
      </p:pic>
      <p:sp>
        <p:nvSpPr>
          <p:cNvPr id="7" name="6 Flecha derecha">
            <a:hlinkClick r:id="rId7" action="ppaction://hlinksldjump"/>
          </p:cNvPr>
          <p:cNvSpPr/>
          <p:nvPr/>
        </p:nvSpPr>
        <p:spPr>
          <a:xfrm flipH="1" flipV="1">
            <a:off x="35496" y="6480720"/>
            <a:ext cx="576064" cy="332656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0849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472608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en-US" sz="2600" b="1" dirty="0" smtClean="0"/>
              <a:t>Internships</a:t>
            </a:r>
          </a:p>
          <a:p>
            <a:pPr marL="0" lvl="0" indent="0" algn="just">
              <a:buNone/>
            </a:pPr>
            <a:endParaRPr lang="en-US" sz="1100" dirty="0" smtClean="0"/>
          </a:p>
          <a:p>
            <a:pPr lvl="0" algn="just"/>
            <a:r>
              <a:rPr lang="en-US" sz="2600" dirty="0" smtClean="0"/>
              <a:t>Completion and approval of the Guide for Internship programs, CBC Steering Committee 2016.</a:t>
            </a:r>
          </a:p>
          <a:p>
            <a:pPr marL="0" lvl="0" indent="0" algn="just">
              <a:buNone/>
            </a:pPr>
            <a:endParaRPr lang="es-PE" sz="1000" dirty="0" smtClean="0"/>
          </a:p>
          <a:p>
            <a:pPr algn="just"/>
            <a:r>
              <a:rPr lang="en-US" sz="2600" dirty="0" smtClean="0"/>
              <a:t>Dissemination of internships regional experiences</a:t>
            </a:r>
            <a:endParaRPr lang="es-PE" sz="2600" dirty="0" smtClean="0"/>
          </a:p>
          <a:p>
            <a:pPr algn="just"/>
            <a:endParaRPr lang="es-PE" sz="2600" dirty="0"/>
          </a:p>
        </p:txBody>
      </p:sp>
      <p:pic>
        <p:nvPicPr>
          <p:cNvPr id="4" name="3 Marcador de contenido" descr="ISOTIPO cor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1"/>
            <a:ext cx="1071537" cy="727380"/>
          </a:xfrm>
          <a:prstGeom prst="rect">
            <a:avLst/>
          </a:prstGeom>
          <a:ln>
            <a:noFill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0" y="0"/>
            <a:ext cx="8064000" cy="720000"/>
          </a:xfrm>
          <a:prstGeom prst="rect">
            <a:avLst/>
          </a:prstGeom>
          <a:solidFill>
            <a:srgbClr val="ED181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3200" b="1" cap="sm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activities towards 2016</a:t>
            </a:r>
            <a:endParaRPr lang="es-ES" sz="32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81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 Imagen" descr="LOGO CGR cort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73" y="357188"/>
            <a:ext cx="7670055" cy="206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64790" y="2422631"/>
            <a:ext cx="8927976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000" b="1" cap="small" dirty="0" smtClean="0"/>
          </a:p>
          <a:p>
            <a:pPr>
              <a:defRPr/>
            </a:pPr>
            <a:endParaRPr lang="en-US" sz="4000" b="1" cap="small" dirty="0" smtClean="0"/>
          </a:p>
          <a:p>
            <a:pPr>
              <a:defRPr/>
            </a:pPr>
            <a:endParaRPr lang="en-US" sz="4000" b="1" cap="small" dirty="0" smtClean="0"/>
          </a:p>
          <a:p>
            <a:pPr>
              <a:defRPr/>
            </a:pPr>
            <a:r>
              <a:rPr lang="en-US" sz="4000" b="1" cap="small" dirty="0" smtClean="0"/>
              <a:t>REPORT TO THE CBC STEERING COMMITTEE</a:t>
            </a:r>
          </a:p>
          <a:p>
            <a:pPr>
              <a:defRPr/>
            </a:pPr>
            <a:endParaRPr lang="en-US" sz="4000" b="1" cap="small" dirty="0" smtClean="0"/>
          </a:p>
          <a:p>
            <a:pPr>
              <a:defRPr/>
            </a:pPr>
            <a:endParaRPr lang="en-US" sz="4000" b="1" cap="small" dirty="0" smtClean="0"/>
          </a:p>
          <a:p>
            <a:pPr>
              <a:defRPr/>
            </a:pPr>
            <a:endParaRPr lang="en-US" sz="4000" b="1" cap="small" dirty="0" smtClean="0"/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251520" y="5429250"/>
            <a:ext cx="8748464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/>
              <a:t>The Office of the Comptroller General of the Republic of Peru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331640" y="4581128"/>
            <a:ext cx="6624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small" dirty="0"/>
              <a:t>Subcommittee on cooperative audits</a:t>
            </a:r>
          </a:p>
          <a:p>
            <a:pPr algn="ctr"/>
            <a:endParaRPr lang="es-PE" sz="3200" dirty="0"/>
          </a:p>
        </p:txBody>
      </p:sp>
    </p:spTree>
    <p:extLst>
      <p:ext uri="{BB962C8B-B14F-4D97-AF65-F5344CB8AC3E}">
        <p14:creationId xmlns:p14="http://schemas.microsoft.com/office/powerpoint/2010/main" val="106609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21074</TotalTime>
  <Words>323</Words>
  <Application>Microsoft Office PowerPoint</Application>
  <PresentationFormat>Bildspel på skärmen (4:3)</PresentationFormat>
  <Paragraphs>66</Paragraphs>
  <Slides>7</Slides>
  <Notes>6</Notes>
  <HiddenSlides>1</HiddenSlides>
  <MMClips>1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Tema de Office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 Conferencia Anual Anticorrupción</dc:title>
  <dc:creator>16770</dc:creator>
  <cp:lastModifiedBy>Turesson, Anki</cp:lastModifiedBy>
  <cp:revision>1456</cp:revision>
  <cp:lastPrinted>2015-08-26T14:42:34Z</cp:lastPrinted>
  <dcterms:created xsi:type="dcterms:W3CDTF">2011-04-27T20:50:53Z</dcterms:created>
  <dcterms:modified xsi:type="dcterms:W3CDTF">2015-09-09T08:57:40Z</dcterms:modified>
</cp:coreProperties>
</file>