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F71D-25F5-4890-AEFB-A434D43C3299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ABC3-ECDF-4BA6-8686-D12AEA638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F71D-25F5-4890-AEFB-A434D43C3299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ABC3-ECDF-4BA6-8686-D12AEA638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F71D-25F5-4890-AEFB-A434D43C3299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ABC3-ECDF-4BA6-8686-D12AEA638B11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F71D-25F5-4890-AEFB-A434D43C3299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ABC3-ECDF-4BA6-8686-D12AEA638B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F71D-25F5-4890-AEFB-A434D43C3299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ABC3-ECDF-4BA6-8686-D12AEA638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F71D-25F5-4890-AEFB-A434D43C3299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ABC3-ECDF-4BA6-8686-D12AEA638B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F71D-25F5-4890-AEFB-A434D43C3299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ABC3-ECDF-4BA6-8686-D12AEA638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F71D-25F5-4890-AEFB-A434D43C3299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ABC3-ECDF-4BA6-8686-D12AEA638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F71D-25F5-4890-AEFB-A434D43C3299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ABC3-ECDF-4BA6-8686-D12AEA638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F71D-25F5-4890-AEFB-A434D43C3299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ABC3-ECDF-4BA6-8686-D12AEA638B1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F71D-25F5-4890-AEFB-A434D43C3299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ABC3-ECDF-4BA6-8686-D12AEA638B1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0ABF71D-25F5-4890-AEFB-A434D43C3299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364ABC3-ECDF-4BA6-8686-D12AEA638B1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Characteristics of </a:t>
            </a:r>
            <a:r>
              <a:rPr lang="en-US" i="1" dirty="0" smtClean="0"/>
              <a:t>an Effective </a:t>
            </a:r>
            <a:r>
              <a:rPr lang="en-US" i="1" dirty="0"/>
              <a:t>Regional Organization</a:t>
            </a:r>
            <a:r>
              <a:rPr lang="en-CA" dirty="0"/>
              <a:t/>
            </a:r>
            <a:br>
              <a:rPr lang="en-CA" dirty="0"/>
            </a:b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70992"/>
          </a:xfrm>
        </p:spPr>
        <p:txBody>
          <a:bodyPr/>
          <a:lstStyle/>
          <a:p>
            <a:r>
              <a:rPr lang="en-US" i="1" dirty="0" smtClean="0"/>
              <a:t>Summary of Group Discussions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1839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Effectiveness has to be related to regional context</a:t>
            </a:r>
            <a:endParaRPr lang="en-US" sz="40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38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/>
          <a:lstStyle/>
          <a:p>
            <a:r>
              <a:rPr lang="en-US" sz="2800" dirty="0"/>
              <a:t>responsive to needs of the </a:t>
            </a:r>
            <a:r>
              <a:rPr lang="en-US" sz="2800" dirty="0" smtClean="0"/>
              <a:t>members</a:t>
            </a:r>
          </a:p>
          <a:p>
            <a:endParaRPr lang="en-CA" sz="2800" dirty="0"/>
          </a:p>
          <a:p>
            <a:r>
              <a:rPr lang="en-US" sz="2800" dirty="0"/>
              <a:t>«</a:t>
            </a:r>
            <a:r>
              <a:rPr lang="en-US" sz="2800" dirty="0" smtClean="0"/>
              <a:t>Go </a:t>
            </a:r>
            <a:r>
              <a:rPr lang="en-US" sz="2800" dirty="0"/>
              <a:t>to </a:t>
            </a:r>
            <a:r>
              <a:rPr lang="en-US" sz="2800" dirty="0" smtClean="0"/>
              <a:t>body» </a:t>
            </a:r>
            <a:r>
              <a:rPr lang="en-US" sz="2800" dirty="0"/>
              <a:t>for the members-seeking advice on good </a:t>
            </a:r>
            <a:r>
              <a:rPr lang="en-US" sz="2800" dirty="0" smtClean="0"/>
              <a:t>practices</a:t>
            </a:r>
          </a:p>
          <a:p>
            <a:endParaRPr lang="en-US" sz="2800" dirty="0"/>
          </a:p>
          <a:p>
            <a:r>
              <a:rPr lang="en-US" sz="2800" dirty="0"/>
              <a:t>Respond to the capacity development needs based on evidence and analysis</a:t>
            </a:r>
            <a:endParaRPr lang="en-CA" sz="2800" dirty="0"/>
          </a:p>
          <a:p>
            <a:endParaRPr lang="en-CA" dirty="0"/>
          </a:p>
          <a:p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0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/>
          <a:p>
            <a:r>
              <a:rPr lang="en-US" sz="2800" dirty="0"/>
              <a:t>Advocate for individual members –</a:t>
            </a:r>
            <a:r>
              <a:rPr lang="en-US" sz="2800" dirty="0" err="1"/>
              <a:t>e.g</a:t>
            </a:r>
            <a:r>
              <a:rPr lang="en-US" sz="2800" dirty="0"/>
              <a:t>, promote independence, encourage donor support</a:t>
            </a:r>
            <a:endParaRPr lang="en-CA" sz="2800" dirty="0"/>
          </a:p>
          <a:p>
            <a:endParaRPr lang="en-US" sz="2800" dirty="0" smtClean="0"/>
          </a:p>
          <a:p>
            <a:r>
              <a:rPr lang="en-US" sz="2800" dirty="0"/>
              <a:t>Practice high standards of transparency, accountability and </a:t>
            </a:r>
            <a:r>
              <a:rPr lang="en-US" sz="2800" dirty="0" smtClean="0"/>
              <a:t>governance</a:t>
            </a:r>
          </a:p>
          <a:p>
            <a:endParaRPr lang="en-US" sz="2800" dirty="0"/>
          </a:p>
          <a:p>
            <a:r>
              <a:rPr lang="en-US" sz="2800" dirty="0"/>
              <a:t>Focus on </a:t>
            </a:r>
            <a:r>
              <a:rPr lang="en-US" sz="2800" dirty="0" smtClean="0"/>
              <a:t>adding </a:t>
            </a:r>
            <a:r>
              <a:rPr lang="en-US" sz="2800" dirty="0"/>
              <a:t>value, cost effectiveness of the service they provide</a:t>
            </a:r>
            <a:endParaRPr lang="en-CA" sz="2800" dirty="0"/>
          </a:p>
          <a:p>
            <a:endParaRPr lang="en-CA" dirty="0"/>
          </a:p>
          <a:p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0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sz="3000" dirty="0" smtClean="0"/>
              <a:t>Based on Good </a:t>
            </a:r>
            <a:r>
              <a:rPr lang="en-US" sz="3000" dirty="0"/>
              <a:t>strategic planning and sustainable financial as well as human resource management </a:t>
            </a:r>
            <a:endParaRPr lang="en-US" sz="3000" dirty="0" smtClean="0"/>
          </a:p>
          <a:p>
            <a:pPr algn="just"/>
            <a:endParaRPr lang="en-CA" sz="3000" dirty="0"/>
          </a:p>
          <a:p>
            <a:r>
              <a:rPr lang="en-US" sz="3000" dirty="0" smtClean="0"/>
              <a:t>Represent </a:t>
            </a:r>
            <a:r>
              <a:rPr lang="en-US" sz="3000" dirty="0"/>
              <a:t>the region in the international communities and bring back good practices to the </a:t>
            </a:r>
            <a:r>
              <a:rPr lang="en-US" sz="3000" dirty="0" smtClean="0"/>
              <a:t>members</a:t>
            </a:r>
          </a:p>
          <a:p>
            <a:endParaRPr lang="en-US" sz="3000" dirty="0" smtClean="0"/>
          </a:p>
          <a:p>
            <a:r>
              <a:rPr lang="en-US" sz="3000" dirty="0"/>
              <a:t>Encourage knowledge sharing through for example, facilitating cooperative and/or parallel audit</a:t>
            </a:r>
            <a:endParaRPr lang="en-CA" sz="3000" dirty="0"/>
          </a:p>
          <a:p>
            <a:endParaRPr lang="en-CA" dirty="0"/>
          </a:p>
          <a:p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18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432048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Coordinate/conduct research on key regional issues, e.g., ISSAI implementation progress</a:t>
            </a:r>
            <a:endParaRPr lang="en-CA" sz="2800" dirty="0"/>
          </a:p>
          <a:p>
            <a:endParaRPr lang="en-US" dirty="0" smtClean="0"/>
          </a:p>
          <a:p>
            <a:r>
              <a:rPr lang="en-US" sz="2800" dirty="0"/>
              <a:t>Strong focus on communication with the SAI members, e.g., Secretariat Staff to visit individual SAIs as well as using website and other social </a:t>
            </a:r>
            <a:r>
              <a:rPr lang="en-US" sz="2800" dirty="0" smtClean="0"/>
              <a:t>media</a:t>
            </a:r>
          </a:p>
          <a:p>
            <a:endParaRPr lang="en-US" sz="2800" dirty="0" smtClean="0"/>
          </a:p>
          <a:p>
            <a:r>
              <a:rPr lang="en-US" sz="2800" dirty="0"/>
              <a:t>Inclusive, find ways to support weakest and poorest SAIs</a:t>
            </a:r>
            <a:endParaRPr lang="en-CA" sz="2800" dirty="0"/>
          </a:p>
          <a:p>
            <a:endParaRPr lang="en-CA" dirty="0"/>
          </a:p>
          <a:p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6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/>
          </a:bodyPr>
          <a:lstStyle/>
          <a:p>
            <a:r>
              <a:rPr lang="en-US" sz="2800" dirty="0"/>
              <a:t>Promoting good governance and ethics of </a:t>
            </a:r>
            <a:r>
              <a:rPr lang="en-US" sz="2800" dirty="0" smtClean="0"/>
              <a:t>SAIs</a:t>
            </a:r>
          </a:p>
          <a:p>
            <a:endParaRPr lang="en-CA" dirty="0"/>
          </a:p>
          <a:p>
            <a:r>
              <a:rPr lang="en-US" sz="2800" dirty="0"/>
              <a:t>Make the global local and avoid </a:t>
            </a:r>
            <a:r>
              <a:rPr lang="en-US" sz="2800" dirty="0" smtClean="0"/>
              <a:t>duplication</a:t>
            </a:r>
          </a:p>
          <a:p>
            <a:endParaRPr lang="en-CA" dirty="0"/>
          </a:p>
          <a:p>
            <a:r>
              <a:rPr lang="en-US" sz="2800" dirty="0"/>
              <a:t>cover the breadth of SAI staff needs e.g., leadership, corporate services as well as technical audit </a:t>
            </a:r>
            <a:r>
              <a:rPr lang="en-US" sz="2800" dirty="0" smtClean="0"/>
              <a:t>issues</a:t>
            </a:r>
          </a:p>
          <a:p>
            <a:endParaRPr lang="en-US" sz="2800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5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</TotalTime>
  <Words>203</Words>
  <Application>Microsoft Office PowerPoint</Application>
  <PresentationFormat>Bildspel på skärmen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0" baseType="lpstr">
      <vt:lpstr>Candara</vt:lpstr>
      <vt:lpstr>Symbol</vt:lpstr>
      <vt:lpstr>Vagues</vt:lpstr>
      <vt:lpstr>Characteristics of an Effective Regional Organization </vt:lpstr>
      <vt:lpstr>PowerPoint-presentation</vt:lpstr>
      <vt:lpstr>PowerPoint-presentation</vt:lpstr>
      <vt:lpstr>PowerPoint-presentation</vt:lpstr>
      <vt:lpstr>  </vt:lpstr>
      <vt:lpstr>PowerPoint-presentation</vt:lpstr>
      <vt:lpstr>PowerPoint-presentation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an Effective Regional Organization</dc:title>
  <dc:creator>Owner</dc:creator>
  <cp:lastModifiedBy>Gårdmark, Johanna</cp:lastModifiedBy>
  <cp:revision>2</cp:revision>
  <dcterms:created xsi:type="dcterms:W3CDTF">2015-09-09T06:20:53Z</dcterms:created>
  <dcterms:modified xsi:type="dcterms:W3CDTF">2015-09-09T06:51:39Z</dcterms:modified>
</cp:coreProperties>
</file>