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57" r:id="rId4"/>
    <p:sldId id="258" r:id="rId5"/>
    <p:sldId id="268" r:id="rId6"/>
    <p:sldId id="259" r:id="rId7"/>
    <p:sldId id="269" r:id="rId8"/>
    <p:sldId id="267" r:id="rId9"/>
    <p:sldId id="260" r:id="rId10"/>
    <p:sldId id="263" r:id="rId11"/>
    <p:sldId id="261" r:id="rId12"/>
    <p:sldId id="265" r:id="rId13"/>
    <p:sldId id="266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-2550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864A4-AA6A-F74E-BC99-C159C56B98C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55DA9-A609-BD40-877B-76FCE0EF9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38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20952-2B87-F740-90DA-83D14A3DDD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59DB-A42B-664D-AB45-86081DE5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9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charset="2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5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67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0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1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3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1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4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8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NZ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3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59DB-A42B-664D-AB45-86081DE51A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7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D4ED-9871-0147-8D58-8AFD8D7696D0}" type="datetime1">
              <a:rPr lang="en-AU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B869A-F482-3642-9055-2284638AE6BE}" type="datetime1">
              <a:rPr lang="en-AU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96B1-1774-C642-AB0C-417A8E5FA1CA}" type="datetime1">
              <a:rPr lang="en-AU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2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2D3F-3F68-6242-8D5F-6FC7A3FBB73F}" type="datetime1">
              <a:rPr lang="en-AU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1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35A0-7137-C14D-8234-034836F94C14}" type="datetime1">
              <a:rPr lang="en-AU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5B79-64A0-494D-9297-74EEC1D17A0C}" type="datetime1">
              <a:rPr lang="en-AU" smtClean="0"/>
              <a:t>10/09/2015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89AC-414B-E541-97A1-B801C3CB2369}" type="datetime1">
              <a:rPr lang="en-AU" smtClean="0"/>
              <a:t>10/09/2015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2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94DA-CE24-E541-B2F0-1E28844CBEAE}" type="datetime1">
              <a:rPr lang="en-AU" smtClean="0"/>
              <a:t>10/09/2015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1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74B5-F090-0C4E-8662-BEFBD0274C6A}" type="datetime1">
              <a:rPr lang="en-AU" smtClean="0"/>
              <a:t>10/09/2015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F48B-3548-CA41-B9F7-3AD715D343BB}" type="datetime1">
              <a:rPr lang="en-AU" smtClean="0"/>
              <a:t>10/09/2015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1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627E-0A00-3143-BB75-FA8102CDC943}" type="datetime1">
              <a:rPr lang="en-AU" smtClean="0"/>
              <a:t>10/09/2015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8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C880-7445-E247-B81B-54B04D34DCD1}" type="datetime1">
              <a:rPr lang="en-AU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8DC8-BB60-4F4C-9B32-050EEF382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7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434" y="2806905"/>
            <a:ext cx="7749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INTOSAI Capacity Building Committee Meeting</a:t>
            </a:r>
          </a:p>
          <a:p>
            <a:pPr algn="ctr"/>
            <a:r>
              <a:rPr lang="en-US" sz="2400" dirty="0" smtClean="0"/>
              <a:t>Stockholm, 8-10 September 2015</a:t>
            </a:r>
          </a:p>
          <a:p>
            <a:endParaRPr lang="en-US" sz="2400" b="1" dirty="0" smtClean="0"/>
          </a:p>
          <a:p>
            <a:pPr algn="just"/>
            <a:r>
              <a:rPr lang="en-US" sz="2400" b="1" dirty="0" smtClean="0"/>
              <a:t>SAI </a:t>
            </a:r>
            <a:r>
              <a:rPr lang="en-US" sz="2400" b="1" dirty="0"/>
              <a:t>capacity from a Post-2015 development agenda </a:t>
            </a:r>
            <a:r>
              <a:rPr lang="en-US" sz="2400" b="1" dirty="0" smtClean="0"/>
              <a:t>perspective</a:t>
            </a:r>
          </a:p>
          <a:p>
            <a:endParaRPr lang="en-US" sz="2400" dirty="0">
              <a:effectLst/>
            </a:endParaRPr>
          </a:p>
          <a:p>
            <a:pPr algn="just"/>
            <a:r>
              <a:rPr lang="en-US" sz="2400" dirty="0" smtClean="0"/>
              <a:t>The PASAI cooperative auditing experience </a:t>
            </a:r>
            <a:r>
              <a:rPr lang="en-AU" sz="2400" dirty="0" smtClean="0"/>
              <a:t>and lessons learned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50" y="479076"/>
            <a:ext cx="6764348" cy="20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2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2" y="694107"/>
            <a:ext cx="87666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Challenges to and PASAI capacity building responses</a:t>
            </a:r>
          </a:p>
          <a:p>
            <a:r>
              <a:rPr lang="en-US" sz="2800" b="1" dirty="0"/>
              <a:t>through the  Cooperative Auditing Program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 smtClean="0"/>
              <a:t>Challenge </a:t>
            </a:r>
            <a:r>
              <a:rPr lang="en-US" sz="2800" b="1" dirty="0"/>
              <a:t>3</a:t>
            </a:r>
            <a:r>
              <a:rPr lang="en-US" sz="2800" dirty="0" smtClean="0"/>
              <a:t>: Involve relevant national and regional organisations with an interest in the subject audited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 smtClean="0"/>
              <a:t>PASAI response</a:t>
            </a:r>
            <a:r>
              <a:rPr lang="en-US" sz="2800" dirty="0" smtClean="0"/>
              <a:t>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Developed and fostered relationships </a:t>
            </a:r>
            <a:r>
              <a:rPr lang="en-US" sz="2800" dirty="0"/>
              <a:t>with </a:t>
            </a:r>
            <a:r>
              <a:rPr lang="en-US" sz="2800" dirty="0" smtClean="0"/>
              <a:t>interested national and regional </a:t>
            </a:r>
            <a:r>
              <a:rPr lang="en-US" sz="2800" dirty="0" err="1" smtClean="0"/>
              <a:t>organisations</a:t>
            </a:r>
            <a:r>
              <a:rPr lang="en-US" sz="2800" dirty="0" smtClean="0"/>
              <a:t> (</a:t>
            </a:r>
            <a:r>
              <a:rPr lang="en-US" sz="2800" dirty="0" err="1" smtClean="0"/>
              <a:t>eg</a:t>
            </a:r>
            <a:r>
              <a:rPr lang="en-US" sz="2800" dirty="0" smtClean="0"/>
              <a:t> through </a:t>
            </a:r>
            <a:r>
              <a:rPr lang="en-US" sz="2800" dirty="0"/>
              <a:t>the INTOSAI’s Regional Working Group on </a:t>
            </a:r>
            <a:r>
              <a:rPr lang="en-US" sz="2800" dirty="0" smtClean="0"/>
              <a:t>Environmental Auditing.)</a:t>
            </a:r>
          </a:p>
          <a:p>
            <a:pPr algn="just"/>
            <a:endParaRPr lang="en-US" sz="2800" dirty="0" smtClean="0"/>
          </a:p>
          <a:p>
            <a:pPr algn="just"/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3641">
            <a:off x="7557537" y="13033"/>
            <a:ext cx="16002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27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14" y="350501"/>
            <a:ext cx="867103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Challenges to and PASAI capacity building responses</a:t>
            </a:r>
          </a:p>
          <a:p>
            <a:r>
              <a:rPr lang="en-US" sz="2800" b="1" dirty="0"/>
              <a:t>through the  Cooperative Auditing Program</a:t>
            </a:r>
          </a:p>
          <a:p>
            <a:endParaRPr lang="en-US" sz="2800" dirty="0"/>
          </a:p>
          <a:p>
            <a:pPr algn="just"/>
            <a:r>
              <a:rPr lang="en-US" sz="2800" b="1" dirty="0" smtClean="0"/>
              <a:t>Challenge </a:t>
            </a:r>
            <a:r>
              <a:rPr lang="en-US" sz="2800" b="1" dirty="0"/>
              <a:t>4</a:t>
            </a:r>
            <a:r>
              <a:rPr lang="en-US" sz="2800" dirty="0" smtClean="0"/>
              <a:t>: </a:t>
            </a:r>
            <a:r>
              <a:rPr lang="en-US" sz="2800" dirty="0"/>
              <a:t>P</a:t>
            </a:r>
            <a:r>
              <a:rPr lang="en-US" sz="2800" dirty="0" smtClean="0"/>
              <a:t>roductively engage with partners for SAI capacity development purposes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smtClean="0"/>
              <a:t>PASAI response</a:t>
            </a:r>
            <a:r>
              <a:rPr lang="en-US" sz="2800" dirty="0" smtClean="0"/>
              <a:t>: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800" dirty="0" smtClean="0"/>
              <a:t>Use INTOSAI’s </a:t>
            </a:r>
            <a:r>
              <a:rPr lang="en-US" sz="2800" dirty="0"/>
              <a:t>Working Group on Environmental Auditing </a:t>
            </a:r>
            <a:r>
              <a:rPr lang="en-US" sz="2800" dirty="0" smtClean="0"/>
              <a:t>on-line auditing </a:t>
            </a:r>
            <a:r>
              <a:rPr lang="en-US" sz="2800" dirty="0"/>
              <a:t>tools </a:t>
            </a:r>
            <a:r>
              <a:rPr lang="en-US" sz="2800" dirty="0" smtClean="0"/>
              <a:t>and guidance materials;</a:t>
            </a:r>
          </a:p>
          <a:p>
            <a:pPr marL="357188" indent="-357188" algn="just">
              <a:buFont typeface="Arial"/>
              <a:buChar char="•"/>
            </a:pPr>
            <a:r>
              <a:rPr lang="en-US" sz="2800" dirty="0" smtClean="0"/>
              <a:t>Garner donor support to provide consultancy assistance to audit teams;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800" dirty="0" smtClean="0"/>
              <a:t>Ensure the involvement and support of IDI;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800" dirty="0" smtClean="0"/>
              <a:t>Access INTOSAI </a:t>
            </a:r>
            <a:r>
              <a:rPr lang="en-US" sz="2800" dirty="0" err="1"/>
              <a:t>i</a:t>
            </a:r>
            <a:r>
              <a:rPr lang="en-US" sz="2800" dirty="0" err="1" smtClean="0"/>
              <a:t>CED</a:t>
            </a:r>
            <a:r>
              <a:rPr lang="en-US" sz="2800" dirty="0" smtClean="0"/>
              <a:t> training on environmental auditing</a:t>
            </a:r>
          </a:p>
          <a:p>
            <a:pPr algn="just"/>
            <a:endParaRPr lang="en-US" sz="2400" dirty="0" smtClean="0"/>
          </a:p>
          <a:p>
            <a:pPr marL="265112"/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3641">
            <a:off x="7562547" y="337933"/>
            <a:ext cx="16002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27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9545" y="191988"/>
            <a:ext cx="854491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b="1" dirty="0" smtClean="0"/>
              <a:t>Conclusion</a:t>
            </a:r>
          </a:p>
          <a:p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The CBC cooperative auditing approach </a:t>
            </a:r>
            <a:r>
              <a:rPr lang="en-AU" sz="2800" dirty="0" smtClean="0"/>
              <a:t>to </a:t>
            </a:r>
            <a:r>
              <a:rPr lang="en-AU" sz="2800" dirty="0"/>
              <a:t>be a valuable auditing </a:t>
            </a:r>
            <a:r>
              <a:rPr lang="en-AU" sz="2800" dirty="0" smtClean="0"/>
              <a:t>tool</a:t>
            </a:r>
            <a:r>
              <a:rPr lang="en-US" sz="28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Valuable lessons learnt from the audits can be used.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Work in partnership with our stakeholders to contribute </a:t>
            </a:r>
            <a:r>
              <a:rPr lang="en-US" sz="2800" dirty="0"/>
              <a:t>to sustainable </a:t>
            </a:r>
            <a:r>
              <a:rPr lang="en-US" sz="2800" dirty="0" smtClean="0"/>
              <a:t>development </a:t>
            </a:r>
            <a:r>
              <a:rPr lang="en-US" sz="2800" dirty="0"/>
              <a:t>by </a:t>
            </a:r>
            <a:r>
              <a:rPr lang="en-US" sz="2800" dirty="0" smtClean="0"/>
              <a:t>auditing </a:t>
            </a:r>
            <a:r>
              <a:rPr lang="en-US" sz="2800" dirty="0"/>
              <a:t>country capacity </a:t>
            </a:r>
            <a:r>
              <a:rPr lang="en-US" sz="2800" dirty="0" smtClean="0"/>
              <a:t>within the Pacific to: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“build effective, accountable and inclusive institutions at all levels.” </a:t>
            </a:r>
            <a:r>
              <a:rPr lang="en-US" sz="2800" dirty="0" smtClean="0"/>
              <a:t>(</a:t>
            </a:r>
            <a:r>
              <a:rPr lang="en-US" sz="2800" dirty="0"/>
              <a:t>As expressed in proposed SDG #16.); </a:t>
            </a:r>
            <a:r>
              <a:rPr lang="en-US" sz="2800" dirty="0" smtClean="0"/>
              <a:t>and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800" dirty="0" smtClean="0"/>
              <a:t>effectively </a:t>
            </a:r>
            <a:r>
              <a:rPr lang="en-US" sz="2800" dirty="0"/>
              <a:t>manage programs and initiatives to achieve a SDG. </a:t>
            </a:r>
            <a:r>
              <a:rPr lang="en-AU" sz="2800" dirty="0"/>
              <a:t>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3641">
            <a:off x="7562546" y="-134651"/>
            <a:ext cx="16002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431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90457" y="2392454"/>
            <a:ext cx="222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THANK YOU</a:t>
            </a:r>
            <a:endParaRPr lang="en-US" sz="3200" b="1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419">
            <a:off x="1053397" y="3027364"/>
            <a:ext cx="2489200" cy="23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0082">
            <a:off x="5308600" y="2956191"/>
            <a:ext cx="2489200" cy="237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40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14" y="756745"/>
            <a:ext cx="841878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This presentation includes: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3200" dirty="0" smtClean="0"/>
              <a:t>Background to cooperative auditing;</a:t>
            </a:r>
          </a:p>
          <a:p>
            <a:pPr marL="342900" indent="-342900" algn="just">
              <a:buFont typeface="Arial"/>
              <a:buChar char="•"/>
            </a:pPr>
            <a:r>
              <a:rPr lang="en-US" sz="3200" dirty="0" smtClean="0"/>
              <a:t>Setting the scene for auditing Sustainable Development Goals;</a:t>
            </a:r>
          </a:p>
          <a:p>
            <a:pPr marL="342900" indent="-342900" algn="just">
              <a:buFont typeface="Arial"/>
              <a:buChar char="•"/>
            </a:pPr>
            <a:r>
              <a:rPr lang="en-US" sz="3200" dirty="0" smtClean="0"/>
              <a:t>PASAI’s environmental auditing record;</a:t>
            </a:r>
          </a:p>
          <a:p>
            <a:pPr marL="342900" indent="-342900" algn="just">
              <a:buFont typeface="Arial"/>
              <a:buChar char="•"/>
            </a:pPr>
            <a:r>
              <a:rPr lang="en-US" sz="3200" dirty="0" smtClean="0"/>
              <a:t>Challenges to effective cooperative auditing and </a:t>
            </a:r>
            <a:r>
              <a:rPr lang="en-US" sz="3200" dirty="0"/>
              <a:t>PASAI capacity </a:t>
            </a:r>
            <a:r>
              <a:rPr lang="en-US" sz="3200" dirty="0" smtClean="0"/>
              <a:t>building responses;</a:t>
            </a:r>
          </a:p>
          <a:p>
            <a:pPr marL="342900" indent="-342900" algn="just">
              <a:buFont typeface="Arial"/>
              <a:buChar char="•"/>
            </a:pPr>
            <a:r>
              <a:rPr lang="en-US" sz="3200" dirty="0" smtClean="0"/>
              <a:t>Conclusion.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81652">
            <a:off x="6553200" y="327022"/>
            <a:ext cx="1600200" cy="1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0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621" y="171226"/>
            <a:ext cx="8229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800" b="1" dirty="0" smtClean="0"/>
              <a:t>Background to cooperative auditing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/>
              <a:t>INTOSAI </a:t>
            </a:r>
            <a:r>
              <a:rPr lang="en-US" sz="2800" dirty="0" smtClean="0"/>
              <a:t>CBC’s guidance on conducting cooperative audits </a:t>
            </a:r>
            <a:r>
              <a:rPr lang="en-NZ" sz="2800" dirty="0" smtClean="0"/>
              <a:t>- </a:t>
            </a:r>
            <a:r>
              <a:rPr lang="en-AU" sz="2800" dirty="0" smtClean="0"/>
              <a:t>a </a:t>
            </a:r>
            <a:r>
              <a:rPr lang="en-AU" sz="2800" dirty="0"/>
              <a:t>valuable </a:t>
            </a:r>
            <a:r>
              <a:rPr lang="en-AU" sz="2800" dirty="0" smtClean="0"/>
              <a:t>auditing tool for PASAI.</a:t>
            </a:r>
          </a:p>
          <a:p>
            <a:pPr algn="just"/>
            <a:endParaRPr lang="en-AU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AU" sz="2800" dirty="0" smtClean="0"/>
              <a:t>Enabled PASAI and its member SAIs </a:t>
            </a:r>
            <a:r>
              <a:rPr lang="en-AU" sz="2800" dirty="0"/>
              <a:t>to assess individual jurisdictional responses to </a:t>
            </a:r>
            <a:r>
              <a:rPr lang="en-AU" sz="2800" dirty="0" smtClean="0"/>
              <a:t>broader regional  imperatives.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AU" sz="28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AU" sz="2800" dirty="0" smtClean="0"/>
              <a:t>Includes auditing progress towards the Millennium Development Goals (MDGs).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6065">
            <a:off x="6927167" y="-99889"/>
            <a:ext cx="1213625" cy="1308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25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103" y="185497"/>
            <a:ext cx="767923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b="1" dirty="0" smtClean="0"/>
          </a:p>
          <a:p>
            <a:pPr algn="just"/>
            <a:endParaRPr lang="en-US" sz="2800" b="1" dirty="0"/>
          </a:p>
          <a:p>
            <a:pPr algn="just"/>
            <a:r>
              <a:rPr lang="en-US" sz="3200" b="1" dirty="0" smtClean="0"/>
              <a:t>Setting the scene for auditing Sustainable Development Goals (SDGs)</a:t>
            </a:r>
          </a:p>
          <a:p>
            <a:pPr algn="just"/>
            <a:endParaRPr lang="en-US" sz="32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3200" dirty="0" smtClean="0"/>
              <a:t>Each </a:t>
            </a:r>
            <a:r>
              <a:rPr lang="en-US" sz="3200" dirty="0"/>
              <a:t>country faces specific challenges to achieve </a:t>
            </a:r>
            <a:r>
              <a:rPr lang="en-US" sz="3200" dirty="0" smtClean="0"/>
              <a:t>sustainable </a:t>
            </a:r>
            <a:r>
              <a:rPr lang="en-US" sz="3200" dirty="0"/>
              <a:t>development. </a:t>
            </a:r>
            <a:endParaRPr lang="en-US" sz="32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3200" dirty="0" smtClean="0"/>
              <a:t>Includes small </a:t>
            </a:r>
            <a:r>
              <a:rPr lang="en-US" sz="3200" dirty="0"/>
              <a:t>island developing s</a:t>
            </a:r>
            <a:r>
              <a:rPr lang="en-US" sz="3200" dirty="0" smtClean="0"/>
              <a:t>tates which characterise the Pacific region.</a:t>
            </a:r>
          </a:p>
          <a:p>
            <a:pPr algn="just"/>
            <a:endParaRPr lang="en-US" sz="2800" dirty="0">
              <a:effectLst/>
            </a:endParaRPr>
          </a:p>
          <a:p>
            <a:pPr algn="just"/>
            <a:r>
              <a:rPr lang="en-AU" sz="2800" dirty="0" smtClean="0">
                <a:effectLst/>
              </a:rPr>
              <a:t> </a:t>
            </a:r>
          </a:p>
          <a:p>
            <a:pPr algn="just"/>
            <a:endParaRPr lang="en-AU" sz="2400" dirty="0"/>
          </a:p>
          <a:p>
            <a:pPr algn="just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4840">
            <a:off x="7464242" y="62965"/>
            <a:ext cx="16002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9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8373" y="898634"/>
            <a:ext cx="81980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SAIs can play a fundamental role in contributing to sustainable development by auditing country capacity to</a:t>
            </a:r>
            <a:r>
              <a:rPr lang="en-US" sz="3200" b="1" dirty="0" smtClean="0"/>
              <a:t>:</a:t>
            </a:r>
          </a:p>
          <a:p>
            <a:pPr algn="just"/>
            <a:endParaRPr lang="en-US" sz="3200" b="1" dirty="0"/>
          </a:p>
          <a:p>
            <a:pPr marL="342900" indent="-342900" algn="just">
              <a:buFont typeface="Arial"/>
              <a:buChar char="•"/>
            </a:pPr>
            <a:r>
              <a:rPr lang="en-US" sz="3200" dirty="0"/>
              <a:t> “build effective, accountable and inclusive institutions at all levels.” (As expressed in proposed SDG #16.); </a:t>
            </a:r>
            <a:r>
              <a:rPr lang="en-US" sz="3200" dirty="0" smtClean="0"/>
              <a:t>and</a:t>
            </a:r>
          </a:p>
          <a:p>
            <a:pPr algn="just"/>
            <a:endParaRPr lang="en-US" sz="3200" dirty="0"/>
          </a:p>
          <a:p>
            <a:pPr marL="342900" indent="-342900" algn="just">
              <a:buFont typeface="Arial"/>
              <a:buChar char="•"/>
            </a:pPr>
            <a:r>
              <a:rPr lang="en-US" sz="3200" dirty="0"/>
              <a:t>effectively manage programs and initiatives to achieve a SDG. </a:t>
            </a:r>
            <a:endParaRPr lang="en-NZ" sz="32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4840">
            <a:off x="7599333" y="-13520"/>
            <a:ext cx="1267140" cy="1301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07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49" y="756253"/>
            <a:ext cx="8846627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PASAI’s cooperative environmental auditing record 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600" dirty="0" smtClean="0"/>
              <a:t>Four </a:t>
            </a:r>
            <a:r>
              <a:rPr lang="en-US" sz="2600" dirty="0"/>
              <a:t>cooperative audits on </a:t>
            </a:r>
            <a:r>
              <a:rPr lang="en-US" sz="2600" dirty="0" smtClean="0"/>
              <a:t>environmental and MDG subjects: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600" dirty="0" smtClean="0"/>
              <a:t>2009-10 </a:t>
            </a:r>
            <a:r>
              <a:rPr lang="en-US" sz="2600" dirty="0"/>
              <a:t>– </a:t>
            </a:r>
            <a:r>
              <a:rPr lang="en-US" sz="2600" i="1" dirty="0"/>
              <a:t>Solid Waste </a:t>
            </a:r>
            <a:r>
              <a:rPr lang="en-US" sz="2600" i="1" dirty="0" smtClean="0"/>
              <a:t>Management</a:t>
            </a:r>
            <a:r>
              <a:rPr lang="en-US" sz="2600" dirty="0" smtClean="0"/>
              <a:t>;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600" dirty="0" smtClean="0"/>
              <a:t>2010-11 </a:t>
            </a:r>
            <a:r>
              <a:rPr lang="en-US" sz="2600" dirty="0"/>
              <a:t>-  </a:t>
            </a:r>
            <a:r>
              <a:rPr lang="en-US" sz="2600" i="1" dirty="0"/>
              <a:t>Access to Safe Drinking </a:t>
            </a:r>
            <a:r>
              <a:rPr lang="en-US" sz="2600" i="1" dirty="0" smtClean="0"/>
              <a:t>Water</a:t>
            </a:r>
            <a:r>
              <a:rPr lang="en-US" sz="2600" dirty="0" smtClean="0"/>
              <a:t>;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600" dirty="0" smtClean="0"/>
              <a:t>2011-12  </a:t>
            </a:r>
            <a:r>
              <a:rPr lang="en-US" sz="2600" dirty="0"/>
              <a:t>- </a:t>
            </a:r>
            <a:r>
              <a:rPr lang="en-US" sz="2600" i="1" dirty="0"/>
              <a:t>Managing sustainable </a:t>
            </a:r>
            <a:r>
              <a:rPr lang="en-US" sz="2600" i="1" dirty="0" smtClean="0"/>
              <a:t>fisheries</a:t>
            </a:r>
            <a:r>
              <a:rPr lang="en-US" sz="2600" dirty="0" smtClean="0"/>
              <a:t>;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600" dirty="0" smtClean="0"/>
              <a:t>2012-13 </a:t>
            </a:r>
            <a:r>
              <a:rPr lang="en-US" sz="2600" dirty="0"/>
              <a:t>– </a:t>
            </a:r>
            <a:r>
              <a:rPr lang="en-US" sz="2600" i="1" dirty="0"/>
              <a:t>Climate Change Adaptation and Disaster Risk Reduction</a:t>
            </a:r>
            <a:r>
              <a:rPr lang="en-US" sz="2600" dirty="0" smtClean="0"/>
              <a:t>.</a:t>
            </a:r>
          </a:p>
          <a:p>
            <a:pPr algn="just">
              <a:defRPr/>
            </a:pPr>
            <a:endParaRPr lang="en-US" sz="2600" dirty="0"/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2600" dirty="0"/>
              <a:t>On </a:t>
            </a:r>
            <a:r>
              <a:rPr lang="en-US" sz="2600" dirty="0" smtClean="0"/>
              <a:t>average, </a:t>
            </a:r>
            <a:r>
              <a:rPr lang="en-US" sz="2600" dirty="0"/>
              <a:t>10 SAIs participated in each </a:t>
            </a:r>
            <a:r>
              <a:rPr lang="en-US" sz="2600" dirty="0" smtClean="0"/>
              <a:t>audit </a:t>
            </a:r>
            <a:r>
              <a:rPr lang="en-US" sz="2600" dirty="0"/>
              <a:t>with two auditors per SAI trained in environmental performance auditing</a:t>
            </a:r>
            <a:r>
              <a:rPr lang="en-US" sz="2600" dirty="0" smtClean="0"/>
              <a:t>.</a:t>
            </a:r>
          </a:p>
          <a:p>
            <a:pPr algn="just">
              <a:defRPr/>
            </a:pPr>
            <a:r>
              <a:rPr lang="en-US" sz="2600" dirty="0" smtClean="0"/>
              <a:t>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2600" dirty="0" smtClean="0"/>
              <a:t>A </a:t>
            </a:r>
            <a:r>
              <a:rPr lang="en-US" sz="2600" dirty="0"/>
              <a:t>regional overview report was </a:t>
            </a:r>
            <a:r>
              <a:rPr lang="en-US" sz="2600" dirty="0" smtClean="0"/>
              <a:t>compiled for each cooperative audit.</a:t>
            </a:r>
            <a:endParaRPr lang="en-US" sz="2600" dirty="0"/>
          </a:p>
          <a:p>
            <a:endParaRPr lang="en-US" sz="2400" dirty="0"/>
          </a:p>
          <a:p>
            <a:pPr algn="just"/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4840">
            <a:off x="6765031" y="-31149"/>
            <a:ext cx="16002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27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3641">
            <a:off x="7557536" y="344110"/>
            <a:ext cx="1600200" cy="1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98634" y="851338"/>
            <a:ext cx="729943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Some key issues from the audits</a:t>
            </a:r>
            <a:endParaRPr lang="en-US" sz="2800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600" dirty="0" smtClean="0"/>
              <a:t>PICs not well placed to respond effectively to threats and challenges.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600" dirty="0" smtClean="0"/>
              <a:t>Inadequate response mechanism.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600" dirty="0" smtClean="0"/>
              <a:t>Lack of comprehensive strategies integrated with National Plans, and address key sectorial vulnerabilities. Progress uneven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600" dirty="0" smtClean="0"/>
              <a:t>Program level governance yet to develop.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600" dirty="0" smtClean="0"/>
              <a:t>Lack capacity to access finance and manage fund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600" dirty="0" smtClean="0"/>
              <a:t>Technical and administrative skills required – develop plans and policy responses, writing project proposal, project management and report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600" dirty="0" smtClean="0"/>
              <a:t>Regional coordinated response needed to address capacity constraints.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3605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2" y="694107"/>
            <a:ext cx="884549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Challenges to and PASAI capacity building responses</a:t>
            </a:r>
          </a:p>
          <a:p>
            <a:r>
              <a:rPr lang="en-US" sz="2800" b="1" dirty="0"/>
              <a:t>through the </a:t>
            </a:r>
            <a:r>
              <a:rPr lang="en-US" sz="2800" b="1" dirty="0" smtClean="0"/>
              <a:t>Cooperative </a:t>
            </a:r>
            <a:r>
              <a:rPr lang="en-US" sz="2800" b="1" dirty="0"/>
              <a:t>Auditing Program</a:t>
            </a:r>
          </a:p>
          <a:p>
            <a:pPr algn="just"/>
            <a:endParaRPr lang="en-AU" sz="2800" dirty="0" smtClean="0"/>
          </a:p>
          <a:p>
            <a:pPr algn="just"/>
            <a:r>
              <a:rPr lang="en-US" sz="2800" b="1" dirty="0" smtClean="0"/>
              <a:t>Challenge 1</a:t>
            </a:r>
            <a:r>
              <a:rPr lang="en-US" sz="2800" dirty="0" smtClean="0"/>
              <a:t>:   Support audit teams and Auditors General to </a:t>
            </a:r>
          </a:p>
          <a:p>
            <a:pPr algn="just"/>
            <a:r>
              <a:rPr lang="en-US" sz="2800" dirty="0" smtClean="0"/>
              <a:t>understand the technical subject matter of the audit and interpret  technical data.</a:t>
            </a:r>
          </a:p>
          <a:p>
            <a:pPr algn="just"/>
            <a:endParaRPr lang="en-US" sz="2800" dirty="0"/>
          </a:p>
          <a:p>
            <a:pPr>
              <a:defRPr/>
            </a:pPr>
            <a:r>
              <a:rPr lang="en-US" sz="2800" b="1" dirty="0" smtClean="0"/>
              <a:t>PASAI response</a:t>
            </a:r>
            <a:r>
              <a:rPr lang="en-US" sz="2800" dirty="0"/>
              <a:t>: 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 smtClean="0"/>
              <a:t>Partnered with </a:t>
            </a:r>
            <a:r>
              <a:rPr lang="en-US" sz="2800" dirty="0"/>
              <a:t>regional groups </a:t>
            </a:r>
            <a:r>
              <a:rPr lang="en-US" sz="2800" dirty="0" smtClean="0"/>
              <a:t>with expertise </a:t>
            </a:r>
            <a:r>
              <a:rPr lang="en-US" sz="2800" dirty="0"/>
              <a:t>in the particular </a:t>
            </a:r>
            <a:r>
              <a:rPr lang="en-US" sz="2800" dirty="0" smtClean="0"/>
              <a:t>audit topic.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 smtClean="0"/>
              <a:t>Technical assistance was provided </a:t>
            </a:r>
            <a:r>
              <a:rPr lang="en-US" sz="2800" dirty="0"/>
              <a:t>in the audit design </a:t>
            </a:r>
            <a:r>
              <a:rPr lang="en-US" sz="2800" dirty="0" smtClean="0"/>
              <a:t>phase and audit teams were supported over </a:t>
            </a:r>
            <a:r>
              <a:rPr lang="en-US" sz="2800" dirty="0"/>
              <a:t>the course of the audit. </a:t>
            </a:r>
            <a:endParaRPr lang="en-US" sz="28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3641">
            <a:off x="7557537" y="13033"/>
            <a:ext cx="16002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69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613" y="188069"/>
            <a:ext cx="826818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Challenges to and PASAI capacity building </a:t>
            </a:r>
            <a:r>
              <a:rPr lang="en-US" sz="2800" b="1" dirty="0" smtClean="0"/>
              <a:t>responses</a:t>
            </a:r>
          </a:p>
          <a:p>
            <a:r>
              <a:rPr lang="en-US" sz="2800" b="1" dirty="0" smtClean="0"/>
              <a:t>through </a:t>
            </a:r>
            <a:r>
              <a:rPr lang="en-US" sz="2800" b="1" dirty="0"/>
              <a:t>the  Cooperative Auditing Program</a:t>
            </a:r>
            <a:endParaRPr lang="en-US" sz="2800" b="1" dirty="0" smtClean="0"/>
          </a:p>
          <a:p>
            <a:endParaRPr lang="en-US" sz="2800" b="1" dirty="0" smtClean="0"/>
          </a:p>
          <a:p>
            <a:pPr algn="just"/>
            <a:r>
              <a:rPr lang="en-AU" sz="2800" b="1" dirty="0" smtClean="0"/>
              <a:t>Challenge </a:t>
            </a:r>
            <a:r>
              <a:rPr lang="en-AU" sz="2800" b="1" dirty="0"/>
              <a:t>2</a:t>
            </a:r>
            <a:r>
              <a:rPr lang="en-AU" sz="2800" dirty="0" smtClean="0"/>
              <a:t>: Design a cooperative auditing approach sufficiently broad to enable individual SAIs to </a:t>
            </a:r>
            <a:r>
              <a:rPr lang="en-AU" sz="2800" dirty="0"/>
              <a:t>develop audit </a:t>
            </a:r>
            <a:r>
              <a:rPr lang="en-AU" sz="2800" dirty="0" smtClean="0"/>
              <a:t>objectives </a:t>
            </a:r>
            <a:r>
              <a:rPr lang="en-AU" sz="2800" dirty="0"/>
              <a:t>and </a:t>
            </a:r>
            <a:r>
              <a:rPr lang="en-AU" sz="2800" dirty="0" smtClean="0"/>
              <a:t> criteria relevant to </a:t>
            </a:r>
            <a:r>
              <a:rPr lang="en-AU" sz="2800" dirty="0"/>
              <a:t>their specific </a:t>
            </a:r>
            <a:r>
              <a:rPr lang="en-AU" sz="2800" dirty="0" smtClean="0"/>
              <a:t>jurisdiction</a:t>
            </a:r>
            <a:r>
              <a:rPr lang="en-AU" sz="2800" dirty="0"/>
              <a:t>. </a:t>
            </a:r>
            <a:endParaRPr lang="en-AU" sz="2800" dirty="0" smtClean="0"/>
          </a:p>
          <a:p>
            <a:pPr algn="just"/>
            <a:endParaRPr lang="en-AU" sz="2800" dirty="0"/>
          </a:p>
          <a:p>
            <a:pPr algn="just"/>
            <a:r>
              <a:rPr lang="en-AU" sz="2800" b="1" dirty="0" smtClean="0"/>
              <a:t>PASAI Response: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AU" sz="2800" dirty="0" smtClean="0"/>
              <a:t>Adapted the cooperative auditing approach to provide SAIs with flexibility to develop own areas of investigation within an overall framework.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AU" sz="2800" dirty="0" smtClean="0"/>
              <a:t>Proved successful with audit on Climate Change Adaptation and Disaster Risk Reduction.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8DC8-BB60-4F4C-9B32-050EEF382EF7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20515" y="0"/>
            <a:ext cx="16002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52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723</Words>
  <Application>Microsoft Office PowerPoint</Application>
  <PresentationFormat>Bildspel på skärmen (4:3)</PresentationFormat>
  <Paragraphs>137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Kelly</dc:creator>
  <cp:lastModifiedBy>Berglund, Isabelle</cp:lastModifiedBy>
  <cp:revision>97</cp:revision>
  <cp:lastPrinted>2015-09-02T07:00:17Z</cp:lastPrinted>
  <dcterms:created xsi:type="dcterms:W3CDTF">2015-08-04T05:35:13Z</dcterms:created>
  <dcterms:modified xsi:type="dcterms:W3CDTF">2015-09-10T06:59:22Z</dcterms:modified>
</cp:coreProperties>
</file>