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596" y="1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677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731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824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48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3048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4770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8383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0811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83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6828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769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6D9B0-0757-49B0-A094-2F3A7D9C5164}" type="datetimeFigureOut">
              <a:rPr lang="en-ZA" smtClean="0"/>
              <a:pPr/>
              <a:t>2017/11/01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D5AC-C296-4D7A-BDD4-23FB67D2E63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58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ZA" sz="3600" dirty="0" smtClean="0"/>
              <a:t>Priorities of the ASOSAI</a:t>
            </a:r>
            <a:br>
              <a:rPr lang="en-ZA" sz="3600" dirty="0" smtClean="0"/>
            </a:br>
            <a:r>
              <a:rPr lang="en-ZA" sz="3600" dirty="0" smtClean="0"/>
              <a:t>in supporting the development of capacity</a:t>
            </a:r>
            <a:br>
              <a:rPr lang="en-ZA" sz="3600" dirty="0" smtClean="0"/>
            </a:br>
            <a:r>
              <a:rPr lang="en-ZA" sz="3600" dirty="0" smtClean="0"/>
              <a:t>of member SAIs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643446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Regional Forum for Capacity Development Graz, Austria, 5 November 2017</a:t>
            </a:r>
            <a:endParaRPr lang="en-Z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그림 4" descr="ASOSAI 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71480"/>
            <a:ext cx="2643206" cy="500066"/>
          </a:xfrm>
          <a:prstGeom prst="rect">
            <a:avLst/>
          </a:prstGeom>
        </p:spPr>
      </p:pic>
      <p:pic>
        <p:nvPicPr>
          <p:cNvPr id="6" name="그림 5" descr="감사원 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9586" y="5429264"/>
            <a:ext cx="823909" cy="8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7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ASOSAI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ZA" sz="360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ZA" sz="3600" dirty="0" smtClean="0">
                <a:solidFill>
                  <a:schemeClr val="tx2">
                    <a:lumMod val="50000"/>
                  </a:schemeClr>
                </a:solidFill>
              </a:rPr>
              <a:t>apacity development priorities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ZA" sz="2000" dirty="0" smtClean="0">
                <a:solidFill>
                  <a:schemeClr val="tx2">
                    <a:lumMod val="50000"/>
                  </a:schemeClr>
                </a:solidFill>
              </a:rPr>
              <a:t> (identified by needs assessment within the region)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Capacity Development and Knowledge Sharing Programs based on needs and demands of member SAIs </a:t>
            </a:r>
            <a:r>
              <a:rPr lang="en-ZA" sz="20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(ASOSAI Strategic Plan Goal 1.2 &amp; 2.2)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Inter-regional Cooperation and Knowledge Sharing </a:t>
            </a:r>
            <a:r>
              <a:rPr lang="en-ZA" sz="20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(ASOSAI Strategic Plan Goal 3.3)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Cooperation and Coordination with INTOSAI bodies and its programs </a:t>
            </a:r>
            <a:r>
              <a:rPr lang="en-ZA" sz="20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(ASOSAI Strategic Plan Goal 1.4 &amp;3.3)</a:t>
            </a:r>
            <a:endParaRPr lang="en-ZA" sz="2000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그룹 32"/>
          <p:cNvGrpSpPr/>
          <p:nvPr/>
        </p:nvGrpSpPr>
        <p:grpSpPr>
          <a:xfrm>
            <a:off x="385192" y="192208"/>
            <a:ext cx="8363272" cy="707886"/>
            <a:chOff x="457200" y="79128"/>
            <a:chExt cx="8229600" cy="707886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457200" y="125760"/>
              <a:ext cx="8229600" cy="63894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>
              <a:normAutofit fontScale="90000" lnSpcReduction="200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9552" y="79128"/>
              <a:ext cx="80648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ZA" altLang="ko-KR" sz="4000" dirty="0" smtClean="0">
                  <a:solidFill>
                    <a:schemeClr val="bg1"/>
                  </a:solidFill>
                  <a:latin typeface="+mj-lt"/>
                </a:rPr>
                <a:t>ASOSAI : Key Risks and Measures</a:t>
              </a:r>
              <a:endParaRPr lang="ko-KR" altLang="en-US" dirty="0"/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323528" y="1066988"/>
            <a:ext cx="8640960" cy="1728191"/>
            <a:chOff x="395536" y="980728"/>
            <a:chExt cx="8640960" cy="1728191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467544" y="1052736"/>
              <a:ext cx="3096344" cy="1656183"/>
            </a:xfrm>
            <a:prstGeom prst="roundRect">
              <a:avLst>
                <a:gd name="adj" fmla="val 2221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모서리가 둥근 직사각형 4"/>
            <p:cNvSpPr/>
            <p:nvPr/>
          </p:nvSpPr>
          <p:spPr>
            <a:xfrm>
              <a:off x="395536" y="980728"/>
              <a:ext cx="3221451" cy="1724261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Capacity Development &amp; </a:t>
              </a:r>
              <a:br>
                <a:rPr lang="en-US" altLang="en-US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altLang="en-US" sz="195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Knowledge Sharing Programs </a:t>
              </a:r>
            </a:p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based on needs and  </a:t>
              </a:r>
              <a:br>
                <a:rPr lang="en-US" altLang="en-US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altLang="en-US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demands of members</a:t>
              </a:r>
              <a:endParaRPr lang="ko-KR" altLang="en-US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2" name="그룹 11"/>
            <p:cNvGrpSpPr/>
            <p:nvPr/>
          </p:nvGrpSpPr>
          <p:grpSpPr>
            <a:xfrm>
              <a:off x="3448898" y="1052736"/>
              <a:ext cx="5587598" cy="1628424"/>
              <a:chOff x="1809818" y="2664672"/>
              <a:chExt cx="5587598" cy="1628424"/>
            </a:xfrm>
          </p:grpSpPr>
          <p:sp>
            <p:nvSpPr>
              <p:cNvPr id="10" name="양쪽 모서리가 둥근 사각형 9"/>
              <p:cNvSpPr/>
              <p:nvPr/>
            </p:nvSpPr>
            <p:spPr>
              <a:xfrm rot="5400000">
                <a:off x="3744848" y="928560"/>
                <a:ext cx="1628424" cy="5100648"/>
              </a:xfrm>
              <a:prstGeom prst="round2SameRect">
                <a:avLst>
                  <a:gd name="adj1" fmla="val 3688"/>
                  <a:gd name="adj2" fmla="val 0"/>
                </a:avLst>
              </a:prstGeom>
              <a:scene3d>
                <a:camera prst="orthographicFront"/>
                <a:lightRig rig="flat" dir="t"/>
              </a:scene3d>
              <a:sp3d extrusionH="12700" prstMaterial="plastic">
                <a:bevelT w="50800" h="50800"/>
              </a:sp3d>
            </p:spPr>
            <p:style>
              <a:lnRef idx="1">
                <a:schemeClr val="dk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dk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양쪽 모서리가 둥근 사각형 4"/>
              <p:cNvSpPr/>
              <p:nvPr/>
            </p:nvSpPr>
            <p:spPr>
              <a:xfrm>
                <a:off x="1809818" y="2806806"/>
                <a:ext cx="5587598" cy="1379409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171450" lvl="1" indent="-171450" algn="l" defTabSz="800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altLang="ko-KR" sz="1800" b="1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Risks</a:t>
                </a:r>
                <a:r>
                  <a:rPr lang="en-US" altLang="ko-KR" sz="1800" kern="1200" dirty="0" smtClean="0"/>
                  <a:t>: </a:t>
                </a:r>
                <a:r>
                  <a:rPr lang="en-US" altLang="ko-KR" sz="1800" kern="1200" dirty="0" smtClean="0">
                    <a:solidFill>
                      <a:schemeClr val="tx1"/>
                    </a:solidFill>
                  </a:rPr>
                  <a:t>Due to various mandates, responsibilities and development level, CD programs might not respond to the needs of each ASOSAI member. </a:t>
                </a:r>
                <a:endParaRPr lang="ko-KR" altLang="en-US" sz="1800" kern="1200" dirty="0">
                  <a:solidFill>
                    <a:schemeClr val="tx1"/>
                  </a:solidFill>
                </a:endParaRPr>
              </a:p>
              <a:p>
                <a:pPr marL="171450" lvl="1" indent="-171450" algn="l" defTabSz="800100" latinLnBrk="1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altLang="ko-KR" sz="1800" b="1" i="0" kern="1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Measures: </a:t>
                </a:r>
                <a:r>
                  <a:rPr lang="en-US" altLang="ko-KR" sz="1800" i="0" kern="1200" dirty="0" smtClean="0"/>
                  <a:t>Diversified programs with sub-themes. Flexibility to add emerging issues to capacity development programs</a:t>
                </a:r>
                <a:endParaRPr lang="ko-KR" altLang="en-US" sz="1800" i="0" kern="1200" dirty="0"/>
              </a:p>
            </p:txBody>
          </p:sp>
        </p:grpSp>
      </p:grpSp>
      <p:grpSp>
        <p:nvGrpSpPr>
          <p:cNvPr id="31" name="그룹 30"/>
          <p:cNvGrpSpPr/>
          <p:nvPr/>
        </p:nvGrpSpPr>
        <p:grpSpPr>
          <a:xfrm>
            <a:off x="323528" y="2955040"/>
            <a:ext cx="8658064" cy="1724261"/>
            <a:chOff x="395536" y="2928875"/>
            <a:chExt cx="8658064" cy="1724261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467544" y="2996953"/>
              <a:ext cx="3096344" cy="1656183"/>
            </a:xfrm>
            <a:prstGeom prst="roundRect">
              <a:avLst>
                <a:gd name="adj" fmla="val 2221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양쪽 모서리가 둥근 사각형 20"/>
            <p:cNvSpPr/>
            <p:nvPr/>
          </p:nvSpPr>
          <p:spPr>
            <a:xfrm rot="5400000">
              <a:off x="5377968" y="1254880"/>
              <a:ext cx="1628424" cy="5112568"/>
            </a:xfrm>
            <a:prstGeom prst="round2SameRect">
              <a:avLst>
                <a:gd name="adj1" fmla="val 3688"/>
                <a:gd name="adj2" fmla="val 0"/>
              </a:avLst>
            </a:pr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모서리가 둥근 직사각형 4"/>
            <p:cNvSpPr/>
            <p:nvPr/>
          </p:nvSpPr>
          <p:spPr>
            <a:xfrm>
              <a:off x="395536" y="2928875"/>
              <a:ext cx="3221451" cy="1724261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Inter-regional </a:t>
              </a:r>
            </a:p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Cooperation</a:t>
              </a:r>
            </a:p>
          </p:txBody>
        </p:sp>
        <p:sp>
          <p:nvSpPr>
            <p:cNvPr id="26" name="양쪽 모서리가 둥근 사각형 4"/>
            <p:cNvSpPr/>
            <p:nvPr/>
          </p:nvSpPr>
          <p:spPr>
            <a:xfrm>
              <a:off x="3466002" y="3140968"/>
              <a:ext cx="5587598" cy="1379409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ko-K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Risks</a:t>
              </a:r>
              <a:r>
                <a:rPr lang="en-US" altLang="ko-KR" dirty="0" smtClean="0"/>
                <a:t>: Needs and prioritization differences, long process to reach an agreement and difficulties in measuring the effect of the inter-regional cooperation</a:t>
              </a:r>
            </a:p>
            <a:p>
              <a:pPr marL="171450" lvl="1" indent="-171450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ko-K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Measures: </a:t>
              </a:r>
              <a:r>
                <a:rPr lang="en-US" altLang="ko-KR" dirty="0" smtClean="0"/>
                <a:t>Set a TOR to streamline procedures and adopt evaluation and follow-up process</a:t>
              </a: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323528" y="4839163"/>
            <a:ext cx="8632334" cy="1772441"/>
            <a:chOff x="395536" y="4752903"/>
            <a:chExt cx="8632334" cy="1772441"/>
          </a:xfrm>
        </p:grpSpPr>
        <p:sp>
          <p:nvSpPr>
            <p:cNvPr id="22" name="양쪽 모서리가 둥근 사각형 21"/>
            <p:cNvSpPr/>
            <p:nvPr/>
          </p:nvSpPr>
          <p:spPr>
            <a:xfrm rot="5400000">
              <a:off x="5377968" y="3010831"/>
              <a:ext cx="1628424" cy="5112568"/>
            </a:xfrm>
            <a:prstGeom prst="round2SameRect">
              <a:avLst>
                <a:gd name="adj1" fmla="val 3688"/>
                <a:gd name="adj2" fmla="val 0"/>
              </a:avLst>
            </a:prstGeom>
            <a:scene3d>
              <a:camera prst="orthographicFront"/>
              <a:lightRig rig="flat" dir="t"/>
            </a:scene3d>
            <a:sp3d extrusionH="12700" prstMaterial="plastic">
              <a:bevelT w="50800" h="50800"/>
            </a:sp3d>
          </p:spPr>
          <p:style>
            <a:ln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모서리가 둥근 직사각형 22"/>
            <p:cNvSpPr/>
            <p:nvPr/>
          </p:nvSpPr>
          <p:spPr>
            <a:xfrm>
              <a:off x="467544" y="4771275"/>
              <a:ext cx="3096344" cy="1656183"/>
            </a:xfrm>
            <a:prstGeom prst="roundRect">
              <a:avLst>
                <a:gd name="adj" fmla="val 2221"/>
              </a:avLst>
            </a:pr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모서리가 둥근 직사각형 4"/>
            <p:cNvSpPr/>
            <p:nvPr/>
          </p:nvSpPr>
          <p:spPr>
            <a:xfrm>
              <a:off x="395536" y="4801083"/>
              <a:ext cx="3221451" cy="1724261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38100" rIns="76200" bIns="38100" numCol="1" spcCol="1270" anchor="ctr" anchorCtr="0">
              <a:noAutofit/>
            </a:bodyPr>
            <a:lstStyle/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000" b="1" spc="-4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Cooperation and Coordination </a:t>
              </a:r>
            </a:p>
            <a:p>
              <a:pPr lvl="0" algn="ctr" defTabSz="8890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with INTOSAI bodies </a:t>
              </a:r>
              <a:br>
                <a:rPr lang="en-US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US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its programs</a:t>
              </a:r>
            </a:p>
          </p:txBody>
        </p:sp>
        <p:sp>
          <p:nvSpPr>
            <p:cNvPr id="29" name="양쪽 모서리가 둥근 사각형 4"/>
            <p:cNvSpPr/>
            <p:nvPr/>
          </p:nvSpPr>
          <p:spPr>
            <a:xfrm>
              <a:off x="3440272" y="4895407"/>
              <a:ext cx="5587598" cy="1379409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71450" lvl="1" indent="-171450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ko-K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Risks</a:t>
              </a:r>
              <a:r>
                <a:rPr lang="en-US" altLang="ko-KR" dirty="0" smtClean="0"/>
                <a:t>:  In applying guidelines and tools of INTOSAI, there are needs of responsive advisory communication channels (like help desk)</a:t>
              </a:r>
            </a:p>
            <a:p>
              <a:pPr marL="171450" lvl="1" indent="-171450" defTabSz="800100" latinLnBrk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altLang="ko-K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Measures: </a:t>
              </a:r>
              <a:r>
                <a:rPr lang="en-US" altLang="ko-KR" dirty="0" smtClean="0"/>
                <a:t>Strengthen cooperation systems with INTOSAI bodies (e.g. establishing communication channel with INTOSAI bodies )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ASOSAI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357298"/>
            <a:ext cx="8462174" cy="4725457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sz="3600" u="sng" dirty="0" smtClean="0">
                <a:solidFill>
                  <a:schemeClr val="tx2">
                    <a:lumMod val="50000"/>
                  </a:schemeClr>
                </a:solidFill>
              </a:rPr>
              <a:t>Key support needs of the ASOSAI region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Capacity Development Support to enable SAIs to </a:t>
            </a:r>
            <a:r>
              <a:rPr lang="en-ZA" sz="2800" b="1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actually  apply the Knowledge and Skills </a:t>
            </a: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to work</a:t>
            </a:r>
          </a:p>
          <a:p>
            <a:pPr marL="541338" indent="-541338">
              <a:spcBef>
                <a:spcPts val="1800"/>
              </a:spcBef>
              <a:buNone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    - Support for the Implementation of INTOSAI’s Global Capacity Development Initiatives  </a:t>
            </a:r>
          </a:p>
          <a:p>
            <a:pPr marL="541338" indent="-541338">
              <a:spcBef>
                <a:spcPts val="1800"/>
              </a:spcBef>
              <a:buNone/>
            </a:pPr>
            <a:r>
              <a:rPr lang="en-ZA" sz="2800" b="1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      (</a:t>
            </a: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e.g. Implementation of SAI PMF and IFPP) 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sz="2800" b="1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Knowledge Sharing to </a:t>
            </a:r>
            <a:r>
              <a:rPr lang="en-ZA" sz="2800" b="1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fulfill</a:t>
            </a:r>
            <a:r>
              <a:rPr lang="en-ZA" sz="2800" b="1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SDGs-</a:t>
            </a: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related initiatives</a:t>
            </a:r>
          </a:p>
          <a:p>
            <a:pPr marL="541338" indent="-541338">
              <a:spcBef>
                <a:spcPts val="1800"/>
              </a:spcBef>
              <a:buNone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    - Necessity to activate the communication channel within ASOSAI </a:t>
            </a:r>
          </a:p>
          <a:p>
            <a:pPr marL="541338" indent="-541338">
              <a:spcBef>
                <a:spcPts val="1800"/>
              </a:spcBef>
              <a:buNone/>
            </a:pPr>
            <a:r>
              <a:rPr lang="en-ZA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       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</TotalTime>
  <Words>282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Priorities of the ASOSAI in supporting the development of capacity of member SAIs</vt:lpstr>
      <vt:lpstr>ASOSAI</vt:lpstr>
      <vt:lpstr>PowerPoint Presentation</vt:lpstr>
      <vt:lpstr>ASOSAI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Cobus Botes</dc:creator>
  <cp:lastModifiedBy>Cobus Botes</cp:lastModifiedBy>
  <cp:revision>75</cp:revision>
  <dcterms:created xsi:type="dcterms:W3CDTF">2017-10-08T16:02:08Z</dcterms:created>
  <dcterms:modified xsi:type="dcterms:W3CDTF">2017-11-01T18:18:41Z</dcterms:modified>
</cp:coreProperties>
</file>