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4" r:id="rId4"/>
    <p:sldId id="268" r:id="rId5"/>
    <p:sldId id="258" r:id="rId6"/>
    <p:sldId id="259" r:id="rId7"/>
    <p:sldId id="261" r:id="rId8"/>
    <p:sldId id="257" r:id="rId9"/>
    <p:sldId id="263" r:id="rId10"/>
    <p:sldId id="269" r:id="rId11"/>
    <p:sldId id="270" r:id="rId12"/>
    <p:sldId id="271" r:id="rId13"/>
    <p:sldId id="272"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94660"/>
  </p:normalViewPr>
  <p:slideViewPr>
    <p:cSldViewPr snapToGrid="0">
      <p:cViewPr varScale="1">
        <p:scale>
          <a:sx n="75" d="100"/>
          <a:sy n="75" d="100"/>
        </p:scale>
        <p:origin x="-4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9/12/2017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9/12/2017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9/12/2017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9/12/2017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9/12/2017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9/12/2017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9/12/2017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9/12/2017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9/12/2017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9/12/2017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9/12/2017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9/12/2017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955" y="3744641"/>
            <a:ext cx="8825658" cy="865459"/>
          </a:xfrm>
        </p:spPr>
        <p:txBody>
          <a:bodyPr/>
          <a:lstStyle/>
          <a:p>
            <a:pPr algn="ctr"/>
            <a:r>
              <a:rPr lang="en-US" sz="4000" b="1" dirty="0" smtClean="0"/>
              <a:t>CBC-IDSC Meeting </a:t>
            </a:r>
            <a:endParaRPr lang="en-US" sz="4000" b="1" dirty="0"/>
          </a:p>
        </p:txBody>
      </p:sp>
      <p:sp>
        <p:nvSpPr>
          <p:cNvPr id="3" name="Subtitle 2"/>
          <p:cNvSpPr>
            <a:spLocks noGrp="1"/>
          </p:cNvSpPr>
          <p:nvPr>
            <p:ph type="subTitle" idx="1"/>
          </p:nvPr>
        </p:nvSpPr>
        <p:spPr/>
        <p:txBody>
          <a:bodyPr>
            <a:normAutofit fontScale="77500" lnSpcReduction="20000"/>
          </a:bodyPr>
          <a:lstStyle/>
          <a:p>
            <a:pPr algn="r"/>
            <a:endParaRPr lang="en-IN" dirty="0" smtClean="0"/>
          </a:p>
          <a:p>
            <a:pPr algn="r"/>
            <a:r>
              <a:rPr lang="en-IN" b="1" dirty="0" smtClean="0"/>
              <a:t>Supreme Audit Office Afghanistan </a:t>
            </a:r>
          </a:p>
          <a:p>
            <a:pPr algn="r"/>
            <a:r>
              <a:rPr lang="en-IN" b="1" dirty="0" smtClean="0"/>
              <a:t>Dr. Mohammad Sharif Sharifi Auditor General , Afghanistan ,September 2017</a:t>
            </a:r>
            <a:endParaRPr lang="en-US" b="1" dirty="0"/>
          </a:p>
        </p:txBody>
      </p:sp>
      <p:sp>
        <p:nvSpPr>
          <p:cNvPr id="6" name="Title 1"/>
          <p:cNvSpPr txBox="1">
            <a:spLocks/>
          </p:cNvSpPr>
          <p:nvPr/>
        </p:nvSpPr>
        <p:spPr bwMode="gray">
          <a:xfrm>
            <a:off x="1866900" y="709341"/>
            <a:ext cx="8382000" cy="1246459"/>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2"/>
                </a:solidFill>
                <a:effectLst/>
                <a:uLnTx/>
                <a:uFillTx/>
                <a:latin typeface="+mj-lt"/>
                <a:ea typeface="+mj-ea"/>
                <a:cs typeface="+mj-cs"/>
              </a:rPr>
              <a:t>Synergy session on </a:t>
            </a:r>
            <a:r>
              <a:rPr kumimoji="0" lang="en-GB" sz="4400" b="1" i="0" u="none" strike="noStrike" kern="1200" cap="none" spc="0" normalizeH="0" baseline="0" noProof="0" dirty="0" smtClean="0">
                <a:ln>
                  <a:noFill/>
                </a:ln>
                <a:solidFill>
                  <a:schemeClr val="bg2"/>
                </a:solidFill>
                <a:effectLst/>
                <a:uLnTx/>
                <a:uFillTx/>
                <a:latin typeface="+mj-lt"/>
                <a:ea typeface="+mj-ea"/>
                <a:cs typeface="+mj-cs"/>
              </a:rPr>
              <a:t>supporting SAIs in fragile situations</a:t>
            </a:r>
            <a:endParaRPr kumimoji="0" lang="en-US" sz="4400" b="1" i="0" u="none" strike="noStrike" kern="1200" cap="none" spc="0" normalizeH="0" baseline="0" noProof="0" dirty="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2164151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SAO expectation from -INTOSAI</a:t>
            </a:r>
            <a:endParaRPr lang="en-US" dirty="0"/>
          </a:p>
        </p:txBody>
      </p:sp>
      <p:sp>
        <p:nvSpPr>
          <p:cNvPr id="3" name="Content Placeholder 2"/>
          <p:cNvSpPr>
            <a:spLocks noGrp="1"/>
          </p:cNvSpPr>
          <p:nvPr>
            <p:ph idx="1"/>
          </p:nvPr>
        </p:nvSpPr>
        <p:spPr>
          <a:xfrm>
            <a:off x="1154954" y="2603500"/>
            <a:ext cx="10071846" cy="3683000"/>
          </a:xfrm>
        </p:spPr>
        <p:txBody>
          <a:bodyPr>
            <a:normAutofit/>
          </a:bodyPr>
          <a:lstStyle/>
          <a:p>
            <a:pPr lvl="1"/>
            <a:r>
              <a:rPr lang="en-US" dirty="0" smtClean="0"/>
              <a:t>SAO  expects more and more international affiliations to help fragile states </a:t>
            </a:r>
          </a:p>
          <a:p>
            <a:pPr lvl="1"/>
            <a:r>
              <a:rPr lang="en-US" dirty="0" smtClean="0"/>
              <a:t>Facilitate collaboration among SAIs at the regional and international levels</a:t>
            </a:r>
          </a:p>
          <a:p>
            <a:pPr lvl="1"/>
            <a:r>
              <a:rPr lang="en-US" dirty="0" smtClean="0"/>
              <a:t>SAO has already MOUs and training arrangement with SAI India, Malaysia, Turkey and Thailand  and is about to Sign with SAI Sweden. Similarly more such MOUs will help SAO to increase its reach in international scenario </a:t>
            </a:r>
          </a:p>
          <a:p>
            <a:pPr lvl="1"/>
            <a:r>
              <a:rPr lang="en-US" dirty="0" smtClean="0"/>
              <a:t>Contribute in improving public accountability through standardized of accounting standards and therefore SAO want to imbibe best standards from INTOSAI.</a:t>
            </a:r>
          </a:p>
          <a:p>
            <a:pPr lvl="1"/>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SAO expectation - DONORs</a:t>
            </a:r>
            <a:endParaRPr lang="en-US" dirty="0"/>
          </a:p>
        </p:txBody>
      </p:sp>
      <p:sp>
        <p:nvSpPr>
          <p:cNvPr id="3" name="Content Placeholder 2"/>
          <p:cNvSpPr>
            <a:spLocks noGrp="1"/>
          </p:cNvSpPr>
          <p:nvPr>
            <p:ph idx="1"/>
          </p:nvPr>
        </p:nvSpPr>
        <p:spPr/>
        <p:txBody>
          <a:bodyPr/>
          <a:lstStyle/>
          <a:p>
            <a:r>
              <a:rPr lang="en-US" dirty="0" smtClean="0"/>
              <a:t>SAO appeals to all the international donors to assess the condition of the fragile state and make liberal contribution to up lift the SAO office to address the state building efforts.</a:t>
            </a:r>
          </a:p>
          <a:p>
            <a:r>
              <a:rPr lang="en-US" dirty="0" smtClean="0"/>
              <a:t>Continue financing capacity building efforts in the medium to long term</a:t>
            </a:r>
          </a:p>
          <a:p>
            <a:r>
              <a:rPr lang="en-US" dirty="0" smtClean="0"/>
              <a:t>Monitoring accountability, efficiency  and transparency at all levels and stages in the use of funds and different sources financing  for development is expected. Maximum support is required for the state building efforts undertaken by SAO.</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SAO challenges </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Professionally qualified staff is lacking </a:t>
            </a:r>
          </a:p>
          <a:p>
            <a:r>
              <a:rPr lang="en-US" dirty="0" smtClean="0"/>
              <a:t>Inadequate familiarity with work- in financial audit, compliance audit and performance audit.</a:t>
            </a:r>
          </a:p>
          <a:p>
            <a:r>
              <a:rPr lang="en-US" dirty="0" smtClean="0"/>
              <a:t>Inadequate IT knowledge in audit related application and quality assurance framework.</a:t>
            </a:r>
          </a:p>
          <a:p>
            <a:r>
              <a:rPr lang="en-US" dirty="0" smtClean="0"/>
              <a:t>Audit out reach with stakeholders and absence  of adequate parliamentary control </a:t>
            </a:r>
          </a:p>
          <a:p>
            <a:r>
              <a:rPr lang="en-US" dirty="0" smtClean="0"/>
              <a:t>Audit supervisors' and quality of supervisory staff </a:t>
            </a:r>
          </a:p>
          <a:p>
            <a:r>
              <a:rPr lang="en-US" dirty="0" smtClean="0"/>
              <a:t>SAO therefore is in urgent  need of professional training as well as support for technical man power. </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SAO’s Commitment in Afghanistan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SAO is committed to promote integrity, accountability and transparency  in building of  Afghanistan, therefore, SAO look forward to receive technical/financial  support from INTOSAI and other donor community present here. </a:t>
            </a:r>
          </a:p>
          <a:p>
            <a:r>
              <a:rPr lang="en-US" dirty="0" smtClean="0"/>
              <a:t>SAO will welcome support of donors towards all fragile states on a short term as well as long term basis.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THANK </a:t>
            </a:r>
            <a:r>
              <a:rPr lang="en-IN" dirty="0"/>
              <a:t>YOU! </a:t>
            </a:r>
            <a:r>
              <a:rPr lang="en-US" dirty="0"/>
              <a:t/>
            </a:r>
            <a:br>
              <a:rPr lang="en-US" dirty="0"/>
            </a:br>
            <a:endParaRPr lang="en-US" dirty="0"/>
          </a:p>
        </p:txBody>
      </p:sp>
      <p:sp>
        <p:nvSpPr>
          <p:cNvPr id="3" name="Content Placeholder 2"/>
          <p:cNvSpPr>
            <a:spLocks noGrp="1"/>
          </p:cNvSpPr>
          <p:nvPr>
            <p:ph idx="1"/>
          </p:nvPr>
        </p:nvSpPr>
        <p:spPr>
          <a:xfrm>
            <a:off x="1154954" y="2603500"/>
            <a:ext cx="8825659" cy="1955800"/>
          </a:xfrm>
        </p:spPr>
        <p:txBody>
          <a:bodyPr/>
          <a:lstStyle/>
          <a:p>
            <a:endParaRPr lang="en-IN" dirty="0" smtClean="0"/>
          </a:p>
          <a:p>
            <a:endParaRPr lang="en-IN" dirty="0"/>
          </a:p>
          <a:p>
            <a:pPr>
              <a:buNone/>
            </a:pPr>
            <a:endParaRPr lang="en-IN" dirty="0" smtClean="0"/>
          </a:p>
        </p:txBody>
      </p:sp>
      <p:sp>
        <p:nvSpPr>
          <p:cNvPr id="6" name="Content Placeholder 2"/>
          <p:cNvSpPr txBox="1">
            <a:spLocks/>
          </p:cNvSpPr>
          <p:nvPr/>
        </p:nvSpPr>
        <p:spPr>
          <a:xfrm>
            <a:off x="1307354" y="2755900"/>
            <a:ext cx="8825659" cy="1981200"/>
          </a:xfrm>
          <a:prstGeom prst="rect">
            <a:avLst/>
          </a:prstGeom>
        </p:spPr>
        <p:txBody>
          <a:bodyPr vert="horz" lIns="91440" tIns="45720" rIns="91440" bIns="45720" rtlCol="0">
            <a:normAutofit/>
          </a:bodyPr>
          <a:lstStyle/>
          <a:p>
            <a:pPr marL="342900" marR="0" lvl="0" indent="-342900" algn="ctr" defTabSz="457200" rtl="0" eaLnBrk="1" fontAlgn="auto" latinLnBrk="0" hangingPunct="1">
              <a:lnSpc>
                <a:spcPct val="100000"/>
              </a:lnSpc>
              <a:spcBef>
                <a:spcPts val="1000"/>
              </a:spcBef>
              <a:spcAft>
                <a:spcPts val="0"/>
              </a:spcAft>
              <a:buClr>
                <a:schemeClr val="accent1"/>
              </a:buClr>
              <a:buSzPct val="80000"/>
              <a:tabLst/>
              <a:defRPr/>
            </a:pPr>
            <a:endParaRPr kumimoji="0" lang="en-US" sz="1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ctr" defTabSz="457200" rtl="0" eaLnBrk="1" fontAlgn="auto" latinLnBrk="0" hangingPunct="1">
              <a:lnSpc>
                <a:spcPct val="100000"/>
              </a:lnSpc>
              <a:spcBef>
                <a:spcPts val="1000"/>
              </a:spcBef>
              <a:spcAft>
                <a:spcPts val="0"/>
              </a:spcAft>
              <a:buClr>
                <a:schemeClr val="accent1"/>
              </a:buClr>
              <a:buSzPct val="80000"/>
              <a:tabLst/>
              <a:defRPr/>
            </a:pPr>
            <a:endParaRPr lang="en-US" dirty="0" smtClean="0">
              <a:solidFill>
                <a:schemeClr val="tx1">
                  <a:lumMod val="75000"/>
                  <a:lumOff val="25000"/>
                </a:schemeClr>
              </a:solidFill>
            </a:endParaRPr>
          </a:p>
          <a:p>
            <a:pPr marL="342900" marR="0" lvl="0" indent="-342900" algn="ctr" defTabSz="457200" rtl="0" eaLnBrk="1" fontAlgn="auto" latinLnBrk="0" hangingPunct="1">
              <a:lnSpc>
                <a:spcPct val="100000"/>
              </a:lnSpc>
              <a:spcBef>
                <a:spcPts val="1000"/>
              </a:spcBef>
              <a:spcAft>
                <a:spcPts val="0"/>
              </a:spcAft>
              <a:buClr>
                <a:schemeClr val="accent1"/>
              </a:buClr>
              <a:buSzPct val="80000"/>
              <a:tabLst/>
              <a:defRPr/>
            </a:pPr>
            <a:r>
              <a:rPr kumimoji="0" lang="en-US" sz="1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Question ?</a:t>
            </a:r>
          </a:p>
          <a:p>
            <a:pPr marL="342900" marR="0" lvl="0" indent="-342900" algn="ctr" defTabSz="457200" rtl="0" eaLnBrk="1" fontAlgn="auto" latinLnBrk="0" hangingPunct="1">
              <a:lnSpc>
                <a:spcPct val="100000"/>
              </a:lnSpc>
              <a:spcBef>
                <a:spcPts val="1000"/>
              </a:spcBef>
              <a:spcAft>
                <a:spcPts val="0"/>
              </a:spcAft>
              <a:buClr>
                <a:schemeClr val="accent1"/>
              </a:buClr>
              <a:buSzPct val="80000"/>
              <a:tabLst/>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xmlns="" val="45671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 </a:t>
            </a:r>
            <a:endParaRPr lang="en-US" dirty="0"/>
          </a:p>
        </p:txBody>
      </p:sp>
      <p:sp>
        <p:nvSpPr>
          <p:cNvPr id="3" name="Content Placeholder 2"/>
          <p:cNvSpPr>
            <a:spLocks noGrp="1"/>
          </p:cNvSpPr>
          <p:nvPr>
            <p:ph idx="1"/>
          </p:nvPr>
        </p:nvSpPr>
        <p:spPr/>
        <p:txBody>
          <a:bodyPr/>
          <a:lstStyle/>
          <a:p>
            <a:r>
              <a:rPr lang="en-US" dirty="0" smtClean="0"/>
              <a:t>Background Information about Afghanistan and SAO</a:t>
            </a:r>
          </a:p>
          <a:p>
            <a:r>
              <a:rPr lang="en-IN" dirty="0" smtClean="0"/>
              <a:t>How the SAO can help in State Building ?</a:t>
            </a:r>
          </a:p>
          <a:p>
            <a:r>
              <a:rPr lang="en-IN" dirty="0" smtClean="0"/>
              <a:t>SAO expectation (Own SAO, INTOSAI, DONORs)</a:t>
            </a:r>
          </a:p>
          <a:p>
            <a:r>
              <a:rPr lang="en-IN" dirty="0" smtClean="0"/>
              <a:t>SAO challenges </a:t>
            </a:r>
          </a:p>
          <a:p>
            <a:r>
              <a:rPr lang="en-IN" dirty="0" smtClean="0"/>
              <a:t>SAO’s Commitment in Afghanistan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954" y="551366"/>
            <a:ext cx="8761413" cy="1449658"/>
          </a:xfrm>
        </p:spPr>
        <p:txBody>
          <a:bodyPr/>
          <a:lstStyle/>
          <a:p>
            <a:r>
              <a:rPr lang="en-IN" dirty="0" smtClean="0"/>
              <a:t>  </a:t>
            </a:r>
            <a:r>
              <a:rPr lang="en-US" dirty="0" smtClean="0"/>
              <a:t>Background Information about Afghanistan and SAO</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IN" sz="2400" dirty="0" smtClean="0"/>
              <a:t>Functioning in Afghanistan as such is against greatest odds</a:t>
            </a:r>
            <a:endParaRPr lang="en-IN" sz="2400" dirty="0" smtClean="0">
              <a:latin typeface="Arial Black" panose="020B0A04020102020204" pitchFamily="34" charset="0"/>
            </a:endParaRPr>
          </a:p>
          <a:p>
            <a:r>
              <a:rPr lang="en-IN" sz="2400" dirty="0" smtClean="0"/>
              <a:t>Afghanistan </a:t>
            </a:r>
            <a:r>
              <a:rPr lang="en-IN" sz="2400" dirty="0"/>
              <a:t>is in the shadow of war. </a:t>
            </a:r>
            <a:endParaRPr lang="en-IN" sz="2400" dirty="0" smtClean="0"/>
          </a:p>
          <a:p>
            <a:r>
              <a:rPr lang="en-IN" sz="2400" dirty="0" smtClean="0"/>
              <a:t>Kabul, where I live and work is already fighting for peace and better infrastructure  for education, sanitation and clean energy. </a:t>
            </a:r>
          </a:p>
          <a:p>
            <a:r>
              <a:rPr lang="en-IN" sz="2400" dirty="0" smtClean="0"/>
              <a:t>The </a:t>
            </a:r>
            <a:r>
              <a:rPr lang="en-IN" sz="2400" dirty="0"/>
              <a:t>State of Afghanistan works  in these conditions and tries to support the war victims, </a:t>
            </a:r>
            <a:r>
              <a:rPr lang="en-IN" sz="2400" dirty="0" smtClean="0"/>
              <a:t>rebuild </a:t>
            </a:r>
            <a:r>
              <a:rPr lang="en-IN" sz="2400" dirty="0"/>
              <a:t>institutions, systems, procedures of governance while defending the country against the terrorists.  </a:t>
            </a:r>
            <a:endParaRPr lang="en-US" sz="2400" dirty="0"/>
          </a:p>
          <a:p>
            <a:endParaRPr lang="en-US" sz="2400" dirty="0">
              <a:latin typeface="Arial Black" panose="020B0A04020102020204" pitchFamily="34" charset="0"/>
            </a:endParaRPr>
          </a:p>
        </p:txBody>
      </p:sp>
    </p:spTree>
    <p:extLst>
      <p:ext uri="{BB962C8B-B14F-4D97-AF65-F5344CB8AC3E}">
        <p14:creationId xmlns:p14="http://schemas.microsoft.com/office/powerpoint/2010/main" xmlns="" val="238048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about Afghanistan and SAO</a:t>
            </a:r>
            <a:endParaRPr lang="en-US" dirty="0"/>
          </a:p>
        </p:txBody>
      </p:sp>
      <p:sp>
        <p:nvSpPr>
          <p:cNvPr id="3" name="Content Placeholder 2"/>
          <p:cNvSpPr>
            <a:spLocks noGrp="1"/>
          </p:cNvSpPr>
          <p:nvPr>
            <p:ph idx="1"/>
          </p:nvPr>
        </p:nvSpPr>
        <p:spPr/>
        <p:txBody>
          <a:bodyPr/>
          <a:lstStyle/>
          <a:p>
            <a:r>
              <a:rPr lang="en-US" dirty="0" smtClean="0"/>
              <a:t>SAO has been in existence for over 96 years.</a:t>
            </a:r>
          </a:p>
          <a:p>
            <a:r>
              <a:rPr lang="en-US" dirty="0" smtClean="0"/>
              <a:t>SAO holds a prominent position in the financial management and accountability framework in the GoIRA and promotes good governance and legislative oversight</a:t>
            </a:r>
          </a:p>
          <a:p>
            <a:r>
              <a:rPr lang="en-US" dirty="0" smtClean="0"/>
              <a:t>Prior to 2001, audits were being conducted very basically to a few entities. Since then, we have improved and have progressed to conducting compliance and performance audits. Financial audits are still our major audits.</a:t>
            </a:r>
          </a:p>
          <a:p>
            <a:r>
              <a:rPr lang="en-US" dirty="0" smtClean="0"/>
              <a:t>Presently SAO has been doing the work which will assist rebuilding of Afghanistan in terms of awareness and bringing financial discipline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57561"/>
            <a:ext cx="8087567" cy="1561171"/>
          </a:xfrm>
        </p:spPr>
        <p:txBody>
          <a:bodyPr/>
          <a:lstStyle/>
          <a:p>
            <a:r>
              <a:rPr lang="en-IN" dirty="0" smtClean="0"/>
              <a:t> How the SAO can help in state Building ?</a:t>
            </a:r>
            <a:br>
              <a:rPr lang="en-IN" dirty="0" smtClean="0"/>
            </a:br>
            <a:endParaRPr lang="en-US" dirty="0"/>
          </a:p>
        </p:txBody>
      </p:sp>
      <p:sp>
        <p:nvSpPr>
          <p:cNvPr id="3" name="Content Placeholder 2"/>
          <p:cNvSpPr>
            <a:spLocks noGrp="1"/>
          </p:cNvSpPr>
          <p:nvPr>
            <p:ph idx="1"/>
          </p:nvPr>
        </p:nvSpPr>
        <p:spPr/>
        <p:txBody>
          <a:bodyPr>
            <a:normAutofit/>
          </a:bodyPr>
          <a:lstStyle/>
          <a:p>
            <a:pPr lvl="0"/>
            <a:r>
              <a:rPr lang="en-IN" dirty="0" smtClean="0"/>
              <a:t>SAO </a:t>
            </a:r>
            <a:r>
              <a:rPr lang="en-IN" dirty="0"/>
              <a:t>provides an impartial score card on the financial management </a:t>
            </a:r>
            <a:r>
              <a:rPr lang="en-IN" dirty="0" smtClean="0"/>
              <a:t>and </a:t>
            </a:r>
            <a:r>
              <a:rPr lang="en-IN" dirty="0"/>
              <a:t>use of the donors’ funds. That </a:t>
            </a:r>
            <a:r>
              <a:rPr lang="en-IN" dirty="0" smtClean="0"/>
              <a:t>assures </a:t>
            </a:r>
            <a:r>
              <a:rPr lang="en-IN" dirty="0"/>
              <a:t>that the </a:t>
            </a:r>
            <a:r>
              <a:rPr lang="en-IN" dirty="0" smtClean="0"/>
              <a:t>state is </a:t>
            </a:r>
            <a:r>
              <a:rPr lang="en-IN" dirty="0"/>
              <a:t>capable of spending the funds judiciously. </a:t>
            </a:r>
            <a:endParaRPr lang="en-IN" dirty="0" smtClean="0"/>
          </a:p>
          <a:p>
            <a:pPr lvl="0"/>
            <a:r>
              <a:rPr lang="en-IN" dirty="0" smtClean="0"/>
              <a:t>The </a:t>
            </a:r>
            <a:r>
              <a:rPr lang="en-IN" dirty="0"/>
              <a:t>assessment gives basis for the donors for continued assistance and support that is so necessary for </a:t>
            </a:r>
            <a:r>
              <a:rPr lang="en-IN" dirty="0" smtClean="0"/>
              <a:t>a fragile </a:t>
            </a:r>
            <a:r>
              <a:rPr lang="en-IN" dirty="0"/>
              <a:t>state. </a:t>
            </a:r>
            <a:endParaRPr lang="en-IN" dirty="0" smtClean="0"/>
          </a:p>
          <a:p>
            <a:pPr lvl="0"/>
            <a:r>
              <a:rPr lang="en-IN" dirty="0" smtClean="0"/>
              <a:t>In </a:t>
            </a:r>
            <a:r>
              <a:rPr lang="en-IN" dirty="0"/>
              <a:t>Afghanistan, SAO </a:t>
            </a:r>
            <a:r>
              <a:rPr lang="en-IN" dirty="0" smtClean="0"/>
              <a:t>is auditing </a:t>
            </a:r>
            <a:r>
              <a:rPr lang="en-IN" dirty="0"/>
              <a:t>the government expenditure and revenues and submitting </a:t>
            </a:r>
            <a:r>
              <a:rPr lang="en-IN" dirty="0" smtClean="0"/>
              <a:t>its </a:t>
            </a:r>
            <a:r>
              <a:rPr lang="en-IN" dirty="0"/>
              <a:t>reports timely to the Parliament and the State President. </a:t>
            </a:r>
            <a:endParaRPr lang="en-IN" dirty="0" smtClean="0"/>
          </a:p>
          <a:p>
            <a:pPr lvl="0"/>
            <a:r>
              <a:rPr lang="en-IN" dirty="0" smtClean="0"/>
              <a:t>SAO </a:t>
            </a:r>
            <a:r>
              <a:rPr lang="en-IN" dirty="0"/>
              <a:t>is also auditing the donor funded projects and submitting the report to the World Bank systematically. </a:t>
            </a:r>
            <a:r>
              <a:rPr lang="en-IN" dirty="0" smtClean="0"/>
              <a:t>The Bank now has </a:t>
            </a:r>
            <a:r>
              <a:rPr lang="en-IN" dirty="0"/>
              <a:t>a very reliable basis to assess the state’s ability to spend the funds.</a:t>
            </a:r>
            <a:endParaRPr lang="en-US" dirty="0"/>
          </a:p>
          <a:p>
            <a:endParaRPr lang="en-US" dirty="0"/>
          </a:p>
        </p:txBody>
      </p:sp>
    </p:spTree>
    <p:extLst>
      <p:ext uri="{BB962C8B-B14F-4D97-AF65-F5344CB8AC3E}">
        <p14:creationId xmlns:p14="http://schemas.microsoft.com/office/powerpoint/2010/main" xmlns="" val="391084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0" y="680225"/>
            <a:ext cx="7604967" cy="1416204"/>
          </a:xfrm>
        </p:spPr>
        <p:txBody>
          <a:bodyPr/>
          <a:lstStyle/>
          <a:p>
            <a:r>
              <a:rPr lang="en-IN" dirty="0" smtClean="0"/>
              <a:t>   Cont….</a:t>
            </a:r>
            <a:endParaRPr lang="en-US" dirty="0"/>
          </a:p>
        </p:txBody>
      </p:sp>
      <p:sp>
        <p:nvSpPr>
          <p:cNvPr id="3" name="Content Placeholder 2"/>
          <p:cNvSpPr>
            <a:spLocks noGrp="1"/>
          </p:cNvSpPr>
          <p:nvPr>
            <p:ph idx="1"/>
          </p:nvPr>
        </p:nvSpPr>
        <p:spPr/>
        <p:txBody>
          <a:bodyPr/>
          <a:lstStyle/>
          <a:p>
            <a:r>
              <a:rPr lang="en-IN" dirty="0" smtClean="0"/>
              <a:t>SAO’s </a:t>
            </a:r>
            <a:r>
              <a:rPr lang="en-IN" dirty="0"/>
              <a:t>assessment of the financial management and performance audits provide the input to assess the financial and operational viability of the public institutions that form the core of the state. </a:t>
            </a:r>
            <a:endParaRPr lang="en-IN" dirty="0" smtClean="0"/>
          </a:p>
          <a:p>
            <a:r>
              <a:rPr lang="en-IN" dirty="0" smtClean="0"/>
              <a:t> SAO’s </a:t>
            </a:r>
            <a:r>
              <a:rPr lang="en-IN" dirty="0"/>
              <a:t>reports lead to improvement in the laws, rules and procedures for expenditure and revenues and help the state to function more efficiently. </a:t>
            </a:r>
            <a:endParaRPr lang="en-IN" dirty="0" smtClean="0"/>
          </a:p>
          <a:p>
            <a:r>
              <a:rPr lang="en-IN" dirty="0" smtClean="0"/>
              <a:t>Additionally</a:t>
            </a:r>
            <a:r>
              <a:rPr lang="en-IN" dirty="0"/>
              <a:t>, </a:t>
            </a:r>
            <a:r>
              <a:rPr lang="en-IN" dirty="0" smtClean="0"/>
              <a:t>SAO’s </a:t>
            </a:r>
            <a:r>
              <a:rPr lang="en-IN" dirty="0"/>
              <a:t>findings are considered by the Parliamentary committees and they hold the government </a:t>
            </a:r>
            <a:r>
              <a:rPr lang="en-IN" dirty="0" smtClean="0"/>
              <a:t>accountable. But its in very nascent stage.</a:t>
            </a:r>
            <a:endParaRPr lang="en-US" dirty="0"/>
          </a:p>
        </p:txBody>
      </p:sp>
    </p:spTree>
    <p:extLst>
      <p:ext uri="{BB962C8B-B14F-4D97-AF65-F5344CB8AC3E}">
        <p14:creationId xmlns:p14="http://schemas.microsoft.com/office/powerpoint/2010/main" xmlns="" val="630125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a:t>
            </a:r>
            <a:endParaRPr lang="en-US" dirty="0"/>
          </a:p>
        </p:txBody>
      </p:sp>
      <p:sp>
        <p:nvSpPr>
          <p:cNvPr id="3" name="Content Placeholder 2"/>
          <p:cNvSpPr>
            <a:spLocks noGrp="1"/>
          </p:cNvSpPr>
          <p:nvPr>
            <p:ph idx="1"/>
          </p:nvPr>
        </p:nvSpPr>
        <p:spPr>
          <a:xfrm>
            <a:off x="1154954" y="2375210"/>
            <a:ext cx="8825659" cy="3644590"/>
          </a:xfrm>
        </p:spPr>
        <p:txBody>
          <a:bodyPr>
            <a:normAutofit/>
          </a:bodyPr>
          <a:lstStyle/>
          <a:p>
            <a:r>
              <a:rPr lang="en-IN" dirty="0" smtClean="0"/>
              <a:t>Suspicion of widespread corruption and financial mismanagement erode the confidence of the citizens, SAO </a:t>
            </a:r>
            <a:r>
              <a:rPr lang="en-IN" dirty="0"/>
              <a:t>plays an important role is restoring the </a:t>
            </a:r>
            <a:r>
              <a:rPr lang="en-IN" dirty="0" smtClean="0"/>
              <a:t>Citizens</a:t>
            </a:r>
            <a:r>
              <a:rPr lang="en-IN" dirty="0"/>
              <a:t>’ confidence in the </a:t>
            </a:r>
            <a:r>
              <a:rPr lang="en-IN" dirty="0" smtClean="0"/>
              <a:t>governance in the state which is </a:t>
            </a:r>
            <a:r>
              <a:rPr lang="en-IN" dirty="0"/>
              <a:t>essential for the state building in fragile </a:t>
            </a:r>
            <a:r>
              <a:rPr lang="en-IN" dirty="0" smtClean="0"/>
              <a:t>situation </a:t>
            </a:r>
          </a:p>
          <a:p>
            <a:r>
              <a:rPr lang="en-IN" dirty="0" smtClean="0"/>
              <a:t>The  </a:t>
            </a:r>
            <a:r>
              <a:rPr lang="en-IN" dirty="0"/>
              <a:t>system of public  audit and accountability </a:t>
            </a:r>
            <a:r>
              <a:rPr lang="en-IN" dirty="0" smtClean="0"/>
              <a:t>build </a:t>
            </a:r>
            <a:r>
              <a:rPr lang="en-IN" dirty="0"/>
              <a:t>trust in the mind of the citizens who may otherwise not be inclined to pay taxes and the dues of the </a:t>
            </a:r>
            <a:r>
              <a:rPr lang="en-IN" dirty="0" smtClean="0"/>
              <a:t>government </a:t>
            </a:r>
          </a:p>
          <a:p>
            <a:r>
              <a:rPr lang="en-IN" dirty="0" smtClean="0"/>
              <a:t>In Afghanistan collection of internal revenues steadily increased in the last three years. </a:t>
            </a:r>
          </a:p>
          <a:p>
            <a:r>
              <a:rPr lang="en-IN" dirty="0" smtClean="0"/>
              <a:t>SAO contributed by its audit of revenues and recommending how to plug the loopholes in revenue collection </a:t>
            </a:r>
            <a:endParaRPr lang="en-US" dirty="0" smtClean="0"/>
          </a:p>
          <a:p>
            <a:endParaRPr lang="en-US" dirty="0">
              <a:latin typeface="Arial Black" panose="020B0A04020102020204" pitchFamily="34" charset="0"/>
            </a:endParaRPr>
          </a:p>
        </p:txBody>
      </p:sp>
    </p:spTree>
    <p:extLst>
      <p:ext uri="{BB962C8B-B14F-4D97-AF65-F5344CB8AC3E}">
        <p14:creationId xmlns:p14="http://schemas.microsoft.com/office/powerpoint/2010/main" xmlns="" val="327691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054" y="872068"/>
            <a:ext cx="8761413" cy="1096432"/>
          </a:xfrm>
        </p:spPr>
        <p:txBody>
          <a:bodyPr/>
          <a:lstStyle/>
          <a:p>
            <a:r>
              <a:rPr lang="en-IN" dirty="0" smtClean="0">
                <a:latin typeface="Arial Black" panose="020B0A04020102020204" pitchFamily="34" charset="0"/>
              </a:rPr>
              <a:t> </a:t>
            </a:r>
            <a:r>
              <a:rPr lang="en-IN" dirty="0" smtClean="0"/>
              <a:t>SAO Own Expectation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IN" sz="1900" dirty="0" smtClean="0"/>
              <a:t>The </a:t>
            </a:r>
            <a:r>
              <a:rPr lang="en-IN" sz="1900" dirty="0"/>
              <a:t>needs of fragile </a:t>
            </a:r>
            <a:r>
              <a:rPr lang="en-IN" sz="1900" dirty="0" smtClean="0"/>
              <a:t>state is </a:t>
            </a:r>
            <a:r>
              <a:rPr lang="en-IN" sz="1900" dirty="0"/>
              <a:t>unique; they need </a:t>
            </a:r>
            <a:endParaRPr lang="en-IN" sz="1900" dirty="0" smtClean="0"/>
          </a:p>
          <a:p>
            <a:r>
              <a:rPr lang="en-IN" sz="1900" dirty="0" smtClean="0"/>
              <a:t>Rebuilding governance institutions </a:t>
            </a:r>
            <a:r>
              <a:rPr lang="en-IN" sz="1900" dirty="0"/>
              <a:t>that have decayed  and got destroyed </a:t>
            </a:r>
            <a:r>
              <a:rPr lang="en-IN" sz="1900" dirty="0" smtClean="0"/>
              <a:t>due to prolonged war and civil unrest;  </a:t>
            </a:r>
          </a:p>
          <a:p>
            <a:r>
              <a:rPr lang="en-IN" sz="1900" dirty="0" smtClean="0"/>
              <a:t>Rebuilding  </a:t>
            </a:r>
            <a:r>
              <a:rPr lang="en-IN" sz="1900" dirty="0"/>
              <a:t>the  confidence of the donors in the state’s ability to run the country and use the precious dollars efficiently;  </a:t>
            </a:r>
            <a:endParaRPr lang="en-IN" sz="1900" dirty="0" smtClean="0"/>
          </a:p>
          <a:p>
            <a:r>
              <a:rPr lang="en-IN" sz="1900" dirty="0" smtClean="0"/>
              <a:t>Earning  </a:t>
            </a:r>
            <a:r>
              <a:rPr lang="en-IN" sz="1900" dirty="0"/>
              <a:t>the confidence of its citizens </a:t>
            </a:r>
            <a:r>
              <a:rPr lang="en-IN" sz="1900" dirty="0" smtClean="0"/>
              <a:t>in the </a:t>
            </a:r>
            <a:r>
              <a:rPr lang="en-IN" sz="1900" dirty="0"/>
              <a:t>face of challenges of security, corruption and financial </a:t>
            </a:r>
            <a:r>
              <a:rPr lang="en-IN" sz="1900" dirty="0" smtClean="0"/>
              <a:t>mismanagement</a:t>
            </a:r>
          </a:p>
          <a:p>
            <a:r>
              <a:rPr lang="en-IN" sz="1900" dirty="0" smtClean="0"/>
              <a:t>SAO help </a:t>
            </a:r>
            <a:r>
              <a:rPr lang="en-IN" sz="1900" dirty="0"/>
              <a:t>in state building </a:t>
            </a:r>
            <a:r>
              <a:rPr lang="en-IN" sz="1900" dirty="0" smtClean="0"/>
              <a:t>by raising the governance standards and assuring the stake holders about the effectiveness of the state to face the challenges </a:t>
            </a:r>
            <a:endParaRPr lang="en-US" sz="1900" dirty="0"/>
          </a:p>
          <a:p>
            <a:endParaRPr lang="en-US" sz="3200" b="1" dirty="0"/>
          </a:p>
        </p:txBody>
      </p:sp>
    </p:spTree>
    <p:extLst>
      <p:ext uri="{BB962C8B-B14F-4D97-AF65-F5344CB8AC3E}">
        <p14:creationId xmlns:p14="http://schemas.microsoft.com/office/powerpoint/2010/main" xmlns="" val="752208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0" y="973668"/>
            <a:ext cx="7439867" cy="706964"/>
          </a:xfrm>
        </p:spPr>
        <p:txBody>
          <a:bodyPr/>
          <a:lstStyle/>
          <a:p>
            <a:r>
              <a:rPr lang="en-IN" dirty="0" smtClean="0"/>
              <a:t>SAO Own Expectation</a:t>
            </a:r>
          </a:p>
        </p:txBody>
      </p:sp>
      <p:sp>
        <p:nvSpPr>
          <p:cNvPr id="3" name="Content Placeholder 2"/>
          <p:cNvSpPr>
            <a:spLocks noGrp="1"/>
          </p:cNvSpPr>
          <p:nvPr>
            <p:ph idx="1"/>
          </p:nvPr>
        </p:nvSpPr>
        <p:spPr/>
        <p:txBody>
          <a:bodyPr>
            <a:normAutofit/>
          </a:bodyPr>
          <a:lstStyle/>
          <a:p>
            <a:pPr lvl="1">
              <a:buNone/>
            </a:pPr>
            <a:endParaRPr lang="en-US" dirty="0" smtClean="0"/>
          </a:p>
          <a:p>
            <a:pPr marL="342900" lvl="1" indent="-342900"/>
            <a:r>
              <a:rPr lang="en-US" sz="1800" dirty="0" smtClean="0"/>
              <a:t>More independence in decision making in ensuring efficient and transparent use of resources, </a:t>
            </a:r>
            <a:r>
              <a:rPr lang="en-GB" sz="1800" dirty="0" smtClean="0"/>
              <a:t>independence not guaranteed - public Service Commission controlling recruitment and remuneration. </a:t>
            </a:r>
            <a:endParaRPr lang="en-US" sz="1800" dirty="0" smtClean="0"/>
          </a:p>
          <a:p>
            <a:pPr marL="342900" lvl="1" indent="-342900"/>
            <a:r>
              <a:rPr lang="en-US" sz="1800" dirty="0" smtClean="0"/>
              <a:t>SAO should contribute in state building in a systematic phased manner and therefore want to improve the quality of the audit products.</a:t>
            </a:r>
          </a:p>
          <a:p>
            <a:pPr marL="342900" lvl="1" indent="-342900"/>
            <a:r>
              <a:rPr lang="en-US" sz="1800" dirty="0" smtClean="0"/>
              <a:t>Within a 4 year period SAO should be able to stand on its own feet and modernize itself to the international levels.</a:t>
            </a:r>
          </a:p>
          <a:p>
            <a:pPr marL="342900" lvl="1" indent="-342900"/>
            <a:endParaRPr lang="en-US" sz="1800" dirty="0" smtClean="0">
              <a:latin typeface="Arial Black" panose="020B0A04020102020204" pitchFamily="34" charset="0"/>
            </a:endParaRPr>
          </a:p>
        </p:txBody>
      </p:sp>
    </p:spTree>
    <p:extLst>
      <p:ext uri="{BB962C8B-B14F-4D97-AF65-F5344CB8AC3E}">
        <p14:creationId xmlns:p14="http://schemas.microsoft.com/office/powerpoint/2010/main" xmlns="" val="2272508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726</TotalTime>
  <Words>1018</Words>
  <Application>Microsoft Office PowerPoint</Application>
  <PresentationFormat>Custom</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 Boardroom</vt:lpstr>
      <vt:lpstr>CBC-IDSC Meeting </vt:lpstr>
      <vt:lpstr>Presentation Outline </vt:lpstr>
      <vt:lpstr>  Background Information about Afghanistan and SAO </vt:lpstr>
      <vt:lpstr>Background Information about Afghanistan and SAO</vt:lpstr>
      <vt:lpstr> How the SAO can help in state Building ? </vt:lpstr>
      <vt:lpstr>   Cont….</vt:lpstr>
      <vt:lpstr>     Cont….</vt:lpstr>
      <vt:lpstr> SAO Own Expectation</vt:lpstr>
      <vt:lpstr>SAO Own Expectation</vt:lpstr>
      <vt:lpstr>SAO expectation from -INTOSAI</vt:lpstr>
      <vt:lpstr>SAO expectation - DONORs</vt:lpstr>
      <vt:lpstr>SAO challenges </vt:lpstr>
      <vt:lpstr>SAO’s Commitment in Afghanistan </vt:lpstr>
      <vt:lpstr>    THANK YOU!  </vt:lpstr>
    </vt:vector>
  </TitlesOfParts>
  <Company>Moorche 30 DVDs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SAI can help in state Building</dc:title>
  <dc:creator>pranab mukhopadhyay</dc:creator>
  <cp:lastModifiedBy>Administrator</cp:lastModifiedBy>
  <cp:revision>33</cp:revision>
  <dcterms:created xsi:type="dcterms:W3CDTF">2017-08-08T17:26:15Z</dcterms:created>
  <dcterms:modified xsi:type="dcterms:W3CDTF">2017-09-12T11:28:34Z</dcterms:modified>
</cp:coreProperties>
</file>