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1" r:id="rId6"/>
    <p:sldId id="262" r:id="rId7"/>
    <p:sldId id="263" r:id="rId8"/>
    <p:sldId id="266" r:id="rId9"/>
    <p:sldId id="267" r:id="rId10"/>
    <p:sldId id="268" r:id="rId11"/>
    <p:sldId id="264" r:id="rId12"/>
    <p:sldId id="265" r:id="rId13"/>
  </p:sldIdLst>
  <p:sldSz cx="9144000" cy="6858000" type="screen4x3"/>
  <p:notesSz cx="6797675" cy="9926638"/>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66CF"/>
    <a:srgbClr val="3E6FD2"/>
    <a:srgbClr val="2D5EC1"/>
    <a:srgbClr val="BDDEFF"/>
    <a:srgbClr val="99CCFF"/>
    <a:srgbClr val="808080"/>
    <a:srgbClr val="FFD624"/>
    <a:srgbClr val="0F5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668" autoAdjust="0"/>
  </p:normalViewPr>
  <p:slideViewPr>
    <p:cSldViewPr>
      <p:cViewPr varScale="1">
        <p:scale>
          <a:sx n="113" d="100"/>
          <a:sy n="113" d="100"/>
        </p:scale>
        <p:origin x="658"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3F0EDC-98F2-4397-A993-28007A7BD3B5}"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en-GB"/>
        </a:p>
      </dgm:t>
    </dgm:pt>
    <dgm:pt modelId="{4ACC8397-B682-482A-A371-7527FA999026}">
      <dgm:prSet phldrT="[Text]" custT="1"/>
      <dgm:spPr/>
      <dgm:t>
        <a:bodyPr/>
        <a:lstStyle/>
        <a:p>
          <a:r>
            <a:rPr lang="fr-BE" sz="1400" b="1" dirty="0">
              <a:solidFill>
                <a:schemeClr val="accent6"/>
              </a:solidFill>
            </a:rPr>
            <a:t>Policy dialogue</a:t>
          </a:r>
          <a:endParaRPr lang="en-GB" sz="1400" b="1" dirty="0">
            <a:solidFill>
              <a:schemeClr val="accent6"/>
            </a:solidFill>
          </a:endParaRPr>
        </a:p>
      </dgm:t>
    </dgm:pt>
    <dgm:pt modelId="{3EFB20ED-51AF-4C8F-8949-7857A42CBCE8}" type="parTrans" cxnId="{5D909C94-1BD1-48E8-996F-2808D74D64D7}">
      <dgm:prSet/>
      <dgm:spPr/>
      <dgm:t>
        <a:bodyPr/>
        <a:lstStyle/>
        <a:p>
          <a:endParaRPr lang="en-GB"/>
        </a:p>
      </dgm:t>
    </dgm:pt>
    <dgm:pt modelId="{331E34DA-FBE7-4C75-BEC0-1EC6D1D8FB06}" type="sibTrans" cxnId="{5D909C94-1BD1-48E8-996F-2808D74D64D7}">
      <dgm:prSet/>
      <dgm:spPr/>
      <dgm:t>
        <a:bodyPr/>
        <a:lstStyle/>
        <a:p>
          <a:endParaRPr lang="en-GB"/>
        </a:p>
      </dgm:t>
    </dgm:pt>
    <dgm:pt modelId="{A012BCEE-5839-4254-BEE3-72B15E80ED09}">
      <dgm:prSet phldrT="[Text]" custT="1"/>
      <dgm:spPr/>
      <dgm:t>
        <a:bodyPr/>
        <a:lstStyle/>
        <a:p>
          <a:r>
            <a:rPr lang="en-GB" sz="1400" b="1" noProof="0" dirty="0">
              <a:solidFill>
                <a:srgbClr val="00B050"/>
              </a:solidFill>
            </a:rPr>
            <a:t>Backward looking (performance)</a:t>
          </a:r>
        </a:p>
      </dgm:t>
    </dgm:pt>
    <dgm:pt modelId="{77FFEF77-E9E2-48D8-B87B-67C0F5A48DD6}" type="parTrans" cxnId="{9F5AE181-9C6A-4827-8C0A-3096A7F88961}">
      <dgm:prSet/>
      <dgm:spPr/>
      <dgm:t>
        <a:bodyPr/>
        <a:lstStyle/>
        <a:p>
          <a:endParaRPr lang="en-GB"/>
        </a:p>
      </dgm:t>
    </dgm:pt>
    <dgm:pt modelId="{D9B1CF64-33BD-4BB0-AF38-FA18D076BBB4}" type="sibTrans" cxnId="{9F5AE181-9C6A-4827-8C0A-3096A7F88961}">
      <dgm:prSet/>
      <dgm:spPr/>
      <dgm:t>
        <a:bodyPr/>
        <a:lstStyle/>
        <a:p>
          <a:endParaRPr lang="en-GB"/>
        </a:p>
      </dgm:t>
    </dgm:pt>
    <dgm:pt modelId="{A9ABAC1A-69EE-44E0-BC61-69E47CD7A828}">
      <dgm:prSet phldrT="[Text]" custT="1"/>
      <dgm:spPr/>
      <dgm:t>
        <a:bodyPr/>
        <a:lstStyle/>
        <a:p>
          <a:r>
            <a:rPr lang="fr-BE" sz="1400" b="1" dirty="0">
              <a:solidFill>
                <a:schemeClr val="accent6"/>
              </a:solidFill>
            </a:rPr>
            <a:t>Financial Support</a:t>
          </a:r>
          <a:endParaRPr lang="en-GB" sz="1400" b="1" dirty="0">
            <a:solidFill>
              <a:schemeClr val="accent6"/>
            </a:solidFill>
          </a:endParaRPr>
        </a:p>
      </dgm:t>
    </dgm:pt>
    <dgm:pt modelId="{0C69E997-675A-4E6A-B9AF-8BCE64F9C48C}" type="parTrans" cxnId="{FD3A51E6-DB02-4258-83BB-3450F280423D}">
      <dgm:prSet/>
      <dgm:spPr/>
      <dgm:t>
        <a:bodyPr/>
        <a:lstStyle/>
        <a:p>
          <a:endParaRPr lang="en-GB"/>
        </a:p>
      </dgm:t>
    </dgm:pt>
    <dgm:pt modelId="{9F217B15-859D-45E3-A48A-A107565EA0E6}" type="sibTrans" cxnId="{FD3A51E6-DB02-4258-83BB-3450F280423D}">
      <dgm:prSet/>
      <dgm:spPr/>
      <dgm:t>
        <a:bodyPr/>
        <a:lstStyle/>
        <a:p>
          <a:endParaRPr lang="en-GB"/>
        </a:p>
      </dgm:t>
    </dgm:pt>
    <dgm:pt modelId="{5FBD203E-DD20-43DE-BCA3-ACD2656700AE}">
      <dgm:prSet phldrT="[Text]" custT="1"/>
      <dgm:spPr/>
      <dgm:t>
        <a:bodyPr/>
        <a:lstStyle/>
        <a:p>
          <a:r>
            <a:rPr lang="en-GB" sz="1700" noProof="0" dirty="0">
              <a:solidFill>
                <a:srgbClr val="00B050"/>
              </a:solidFill>
            </a:rPr>
            <a:t> </a:t>
          </a:r>
          <a:r>
            <a:rPr lang="en-GB" sz="1600" b="1" noProof="0" dirty="0">
              <a:solidFill>
                <a:srgbClr val="00B050"/>
              </a:solidFill>
            </a:rPr>
            <a:t>Budget Allocation</a:t>
          </a:r>
        </a:p>
      </dgm:t>
    </dgm:pt>
    <dgm:pt modelId="{F71EF3F1-723F-4238-9FC9-A2A7CA04573C}" type="parTrans" cxnId="{7068004B-B291-4AB6-953B-980027C88100}">
      <dgm:prSet/>
      <dgm:spPr/>
      <dgm:t>
        <a:bodyPr/>
        <a:lstStyle/>
        <a:p>
          <a:endParaRPr lang="en-GB"/>
        </a:p>
      </dgm:t>
    </dgm:pt>
    <dgm:pt modelId="{EECBA4E0-9DCF-4172-9AB9-08FAD1CC09AD}" type="sibTrans" cxnId="{7068004B-B291-4AB6-953B-980027C88100}">
      <dgm:prSet/>
      <dgm:spPr/>
      <dgm:t>
        <a:bodyPr/>
        <a:lstStyle/>
        <a:p>
          <a:endParaRPr lang="en-GB"/>
        </a:p>
      </dgm:t>
    </dgm:pt>
    <dgm:pt modelId="{E9A34C92-7D8A-4847-B471-651F78D704E2}">
      <dgm:prSet phldrT="[Text]" custT="1"/>
      <dgm:spPr/>
      <dgm:t>
        <a:bodyPr/>
        <a:lstStyle/>
        <a:p>
          <a:r>
            <a:rPr lang="en-GB" sz="1400" b="1" noProof="0" dirty="0">
              <a:solidFill>
                <a:schemeClr val="accent6"/>
              </a:solidFill>
            </a:rPr>
            <a:t>Capacity </a:t>
          </a:r>
          <a:r>
            <a:rPr lang="en-GB" sz="1400" b="1" noProof="0" dirty="0" err="1">
              <a:solidFill>
                <a:schemeClr val="accent6"/>
              </a:solidFill>
            </a:rPr>
            <a:t>Developt</a:t>
          </a:r>
          <a:endParaRPr lang="en-GB" sz="1400" b="1" noProof="0" dirty="0">
            <a:solidFill>
              <a:schemeClr val="accent6"/>
            </a:solidFill>
          </a:endParaRPr>
        </a:p>
      </dgm:t>
    </dgm:pt>
    <dgm:pt modelId="{D8830765-595C-4118-B734-3917C1066719}" type="parTrans" cxnId="{E3FA4917-F93E-49B3-A60E-FA5EC93A674B}">
      <dgm:prSet/>
      <dgm:spPr/>
      <dgm:t>
        <a:bodyPr/>
        <a:lstStyle/>
        <a:p>
          <a:endParaRPr lang="en-GB"/>
        </a:p>
      </dgm:t>
    </dgm:pt>
    <dgm:pt modelId="{6ED3F08F-C158-495C-8159-0C336C6009C7}" type="sibTrans" cxnId="{E3FA4917-F93E-49B3-A60E-FA5EC93A674B}">
      <dgm:prSet/>
      <dgm:spPr/>
      <dgm:t>
        <a:bodyPr/>
        <a:lstStyle/>
        <a:p>
          <a:endParaRPr lang="en-GB"/>
        </a:p>
      </dgm:t>
    </dgm:pt>
    <dgm:pt modelId="{B4BC7C7C-DF73-4BB0-91D6-7211F3422767}">
      <dgm:prSet phldrT="[Text]" custT="1"/>
      <dgm:spPr/>
      <dgm:t>
        <a:bodyPr/>
        <a:lstStyle/>
        <a:p>
          <a:r>
            <a:rPr lang="fr-BE" sz="1500" b="1" dirty="0">
              <a:solidFill>
                <a:srgbClr val="00B050"/>
              </a:solidFill>
            </a:rPr>
            <a:t>Effective institutions</a:t>
          </a:r>
          <a:endParaRPr lang="en-GB" sz="1500" b="1" dirty="0">
            <a:solidFill>
              <a:srgbClr val="00B050"/>
            </a:solidFill>
          </a:endParaRPr>
        </a:p>
      </dgm:t>
    </dgm:pt>
    <dgm:pt modelId="{C212AD26-780A-4CF0-BC4C-6538F8867C2D}" type="parTrans" cxnId="{80D8453B-DA54-42B7-B7C7-4086511C3D9D}">
      <dgm:prSet/>
      <dgm:spPr/>
      <dgm:t>
        <a:bodyPr/>
        <a:lstStyle/>
        <a:p>
          <a:endParaRPr lang="en-GB"/>
        </a:p>
      </dgm:t>
    </dgm:pt>
    <dgm:pt modelId="{DA8FBE36-F392-4F03-9396-A5EDDC98A8C6}" type="sibTrans" cxnId="{80D8453B-DA54-42B7-B7C7-4086511C3D9D}">
      <dgm:prSet/>
      <dgm:spPr/>
      <dgm:t>
        <a:bodyPr/>
        <a:lstStyle/>
        <a:p>
          <a:endParaRPr lang="en-GB"/>
        </a:p>
      </dgm:t>
    </dgm:pt>
    <dgm:pt modelId="{48091F21-9883-4033-80AD-26572F02AF5D}">
      <dgm:prSet phldrT="[Text]" custT="1"/>
      <dgm:spPr/>
      <dgm:t>
        <a:bodyPr/>
        <a:lstStyle/>
        <a:p>
          <a:r>
            <a:rPr lang="en-GB" sz="1400" b="1" noProof="0" dirty="0">
              <a:solidFill>
                <a:schemeClr val="accent6"/>
              </a:solidFill>
            </a:rPr>
            <a:t>Results</a:t>
          </a:r>
        </a:p>
      </dgm:t>
    </dgm:pt>
    <dgm:pt modelId="{23747B53-D719-4C2E-8C1E-967578D57EC0}" type="parTrans" cxnId="{6937FAA8-41F7-4971-AC8E-4D3737DC17B1}">
      <dgm:prSet/>
      <dgm:spPr/>
      <dgm:t>
        <a:bodyPr/>
        <a:lstStyle/>
        <a:p>
          <a:endParaRPr lang="en-GB"/>
        </a:p>
      </dgm:t>
    </dgm:pt>
    <dgm:pt modelId="{51C59569-5B53-4E10-AD04-764FDCBA2624}" type="sibTrans" cxnId="{6937FAA8-41F7-4971-AC8E-4D3737DC17B1}">
      <dgm:prSet/>
      <dgm:spPr/>
      <dgm:t>
        <a:bodyPr/>
        <a:lstStyle/>
        <a:p>
          <a:endParaRPr lang="en-GB"/>
        </a:p>
      </dgm:t>
    </dgm:pt>
    <dgm:pt modelId="{05F6335F-5147-4C4C-8B88-10A5CD8B6D6A}">
      <dgm:prSet phldrT="[Text]" custT="1"/>
      <dgm:spPr/>
      <dgm:t>
        <a:bodyPr/>
        <a:lstStyle/>
        <a:p>
          <a:r>
            <a:rPr lang="en-GB" sz="1500" b="1" noProof="0" dirty="0">
              <a:solidFill>
                <a:srgbClr val="00B050"/>
              </a:solidFill>
            </a:rPr>
            <a:t>Performance Indicators</a:t>
          </a:r>
        </a:p>
      </dgm:t>
    </dgm:pt>
    <dgm:pt modelId="{11225D21-5BB8-4D42-A55D-A317B1DB161A}" type="parTrans" cxnId="{6BD1F8AE-3976-4E6D-9A22-C2D0BB7AC65B}">
      <dgm:prSet/>
      <dgm:spPr/>
      <dgm:t>
        <a:bodyPr/>
        <a:lstStyle/>
        <a:p>
          <a:endParaRPr lang="en-GB"/>
        </a:p>
      </dgm:t>
    </dgm:pt>
    <dgm:pt modelId="{F295FB17-7FAE-4C3A-9812-F6EA6CE73E72}" type="sibTrans" cxnId="{6BD1F8AE-3976-4E6D-9A22-C2D0BB7AC65B}">
      <dgm:prSet/>
      <dgm:spPr/>
      <dgm:t>
        <a:bodyPr/>
        <a:lstStyle/>
        <a:p>
          <a:endParaRPr lang="en-GB"/>
        </a:p>
      </dgm:t>
    </dgm:pt>
    <dgm:pt modelId="{125DC103-D076-4CFB-8EB1-39315CD72CDD}">
      <dgm:prSet phldrT="[Text]" custT="1"/>
      <dgm:spPr/>
      <dgm:t>
        <a:bodyPr/>
        <a:lstStyle/>
        <a:p>
          <a:r>
            <a:rPr lang="en-GB" sz="1700" b="1" noProof="0" dirty="0">
              <a:solidFill>
                <a:srgbClr val="00B050"/>
              </a:solidFill>
            </a:rPr>
            <a:t> </a:t>
          </a:r>
          <a:r>
            <a:rPr lang="en-GB" sz="1600" b="1" noProof="0" dirty="0">
              <a:solidFill>
                <a:srgbClr val="00B050"/>
              </a:solidFill>
            </a:rPr>
            <a:t>Fiscal Space</a:t>
          </a:r>
        </a:p>
      </dgm:t>
    </dgm:pt>
    <dgm:pt modelId="{CABA6458-56C6-4693-82E2-194142BA7727}" type="parTrans" cxnId="{11D95A01-EA8E-4A2D-815D-1CD51716948E}">
      <dgm:prSet/>
      <dgm:spPr/>
      <dgm:t>
        <a:bodyPr/>
        <a:lstStyle/>
        <a:p>
          <a:endParaRPr lang="en-GB"/>
        </a:p>
      </dgm:t>
    </dgm:pt>
    <dgm:pt modelId="{C00499BD-EF62-49BB-B2AA-CFAF94E74649}" type="sibTrans" cxnId="{11D95A01-EA8E-4A2D-815D-1CD51716948E}">
      <dgm:prSet/>
      <dgm:spPr/>
      <dgm:t>
        <a:bodyPr/>
        <a:lstStyle/>
        <a:p>
          <a:endParaRPr lang="en-GB"/>
        </a:p>
      </dgm:t>
    </dgm:pt>
    <dgm:pt modelId="{43831C2C-5E2E-4377-B36A-2D3D3472B73E}">
      <dgm:prSet phldrT="[Text]" custT="1"/>
      <dgm:spPr/>
      <dgm:t>
        <a:bodyPr/>
        <a:lstStyle/>
        <a:p>
          <a:r>
            <a:rPr lang="en-GB" sz="1500" b="1" noProof="0" dirty="0">
              <a:solidFill>
                <a:srgbClr val="00B050"/>
              </a:solidFill>
            </a:rPr>
            <a:t>Focus on PFM</a:t>
          </a:r>
        </a:p>
      </dgm:t>
    </dgm:pt>
    <dgm:pt modelId="{163DE8DA-96E6-40FE-BEA8-C660BA026CC1}" type="parTrans" cxnId="{4B8F9991-39D4-413B-BDDD-6143F48E1BA3}">
      <dgm:prSet/>
      <dgm:spPr/>
      <dgm:t>
        <a:bodyPr/>
        <a:lstStyle/>
        <a:p>
          <a:endParaRPr lang="en-GB"/>
        </a:p>
      </dgm:t>
    </dgm:pt>
    <dgm:pt modelId="{B9A855AD-A9E1-4AD5-9105-94ACCF788314}" type="sibTrans" cxnId="{4B8F9991-39D4-413B-BDDD-6143F48E1BA3}">
      <dgm:prSet/>
      <dgm:spPr/>
      <dgm:t>
        <a:bodyPr/>
        <a:lstStyle/>
        <a:p>
          <a:endParaRPr lang="en-GB"/>
        </a:p>
      </dgm:t>
    </dgm:pt>
    <dgm:pt modelId="{82619E0D-0D50-4AA4-BF54-1C9B66C90460}">
      <dgm:prSet phldrT="[Text]" custT="1"/>
      <dgm:spPr/>
      <dgm:t>
        <a:bodyPr/>
        <a:lstStyle/>
        <a:p>
          <a:r>
            <a:rPr lang="en-GB" sz="1400" b="1" noProof="0" dirty="0">
              <a:solidFill>
                <a:srgbClr val="00B050"/>
              </a:solidFill>
            </a:rPr>
            <a:t>Forward looking (Risk management)</a:t>
          </a:r>
        </a:p>
      </dgm:t>
    </dgm:pt>
    <dgm:pt modelId="{318BC432-E5ED-4E58-8525-2E3589791C39}" type="parTrans" cxnId="{44D5502A-ED36-476B-84AD-4AC6C4FBD1A3}">
      <dgm:prSet/>
      <dgm:spPr/>
      <dgm:t>
        <a:bodyPr/>
        <a:lstStyle/>
        <a:p>
          <a:endParaRPr lang="en-GB"/>
        </a:p>
      </dgm:t>
    </dgm:pt>
    <dgm:pt modelId="{A5822E02-1A84-4086-A2FD-B1AC2A4BD389}" type="sibTrans" cxnId="{44D5502A-ED36-476B-84AD-4AC6C4FBD1A3}">
      <dgm:prSet/>
      <dgm:spPr/>
      <dgm:t>
        <a:bodyPr/>
        <a:lstStyle/>
        <a:p>
          <a:endParaRPr lang="en-GB"/>
        </a:p>
      </dgm:t>
    </dgm:pt>
    <dgm:pt modelId="{EEEA4E2E-0D2B-4967-90E5-98A776FC8EEA}">
      <dgm:prSet phldrT="[Text]" custT="1"/>
      <dgm:spPr/>
      <dgm:t>
        <a:bodyPr/>
        <a:lstStyle/>
        <a:p>
          <a:r>
            <a:rPr lang="fr-BE" sz="1600" b="1" noProof="0">
              <a:solidFill>
                <a:srgbClr val="00B050"/>
              </a:solidFill>
            </a:rPr>
            <a:t> </a:t>
          </a:r>
          <a:r>
            <a:rPr lang="en-GB" sz="1600" b="1" noProof="0">
              <a:solidFill>
                <a:srgbClr val="00B050"/>
              </a:solidFill>
            </a:rPr>
            <a:t>Eligibility </a:t>
          </a:r>
          <a:r>
            <a:rPr lang="en-GB" sz="1600" b="1" noProof="0" dirty="0">
              <a:solidFill>
                <a:srgbClr val="00B050"/>
              </a:solidFill>
            </a:rPr>
            <a:t>criteria</a:t>
          </a:r>
        </a:p>
      </dgm:t>
    </dgm:pt>
    <dgm:pt modelId="{4E19B895-E97C-494C-B044-BD8AC11C9FD8}" type="parTrans" cxnId="{601B866E-9E55-49E1-BB80-6D87A9567253}">
      <dgm:prSet/>
      <dgm:spPr/>
      <dgm:t>
        <a:bodyPr/>
        <a:lstStyle/>
        <a:p>
          <a:endParaRPr lang="en-GB"/>
        </a:p>
      </dgm:t>
    </dgm:pt>
    <dgm:pt modelId="{9D44E29C-6315-400F-A257-95120276A537}" type="sibTrans" cxnId="{601B866E-9E55-49E1-BB80-6D87A9567253}">
      <dgm:prSet/>
      <dgm:spPr/>
      <dgm:t>
        <a:bodyPr/>
        <a:lstStyle/>
        <a:p>
          <a:endParaRPr lang="en-GB"/>
        </a:p>
      </dgm:t>
    </dgm:pt>
    <dgm:pt modelId="{87F787A4-8483-44E8-85AE-2E7D66A73AE4}" type="pres">
      <dgm:prSet presAssocID="{053F0EDC-98F2-4397-A993-28007A7BD3B5}" presName="cycleMatrixDiagram" presStyleCnt="0">
        <dgm:presLayoutVars>
          <dgm:chMax val="1"/>
          <dgm:dir/>
          <dgm:animLvl val="lvl"/>
          <dgm:resizeHandles val="exact"/>
        </dgm:presLayoutVars>
      </dgm:prSet>
      <dgm:spPr/>
    </dgm:pt>
    <dgm:pt modelId="{D8BF8612-6345-468E-8112-DAF4ACB574EC}" type="pres">
      <dgm:prSet presAssocID="{053F0EDC-98F2-4397-A993-28007A7BD3B5}" presName="children" presStyleCnt="0"/>
      <dgm:spPr/>
    </dgm:pt>
    <dgm:pt modelId="{9114298E-70EA-4668-B6A1-9DB6994343B2}" type="pres">
      <dgm:prSet presAssocID="{053F0EDC-98F2-4397-A993-28007A7BD3B5}" presName="child1group" presStyleCnt="0"/>
      <dgm:spPr/>
    </dgm:pt>
    <dgm:pt modelId="{94008A86-80A5-46DF-8D05-AFC89E002D0F}" type="pres">
      <dgm:prSet presAssocID="{053F0EDC-98F2-4397-A993-28007A7BD3B5}" presName="child1" presStyleLbl="bgAcc1" presStyleIdx="0" presStyleCnt="4" custScaleX="177106" custLinFactNeighborX="-25313" custLinFactNeighborY="0"/>
      <dgm:spPr/>
    </dgm:pt>
    <dgm:pt modelId="{5BEAC925-EF1A-4A48-91B9-73A4455D9CEC}" type="pres">
      <dgm:prSet presAssocID="{053F0EDC-98F2-4397-A993-28007A7BD3B5}" presName="child1Text" presStyleLbl="bgAcc1" presStyleIdx="0" presStyleCnt="4">
        <dgm:presLayoutVars>
          <dgm:bulletEnabled val="1"/>
        </dgm:presLayoutVars>
      </dgm:prSet>
      <dgm:spPr/>
    </dgm:pt>
    <dgm:pt modelId="{06A336E3-0EF9-4738-81C7-88BE1C81516A}" type="pres">
      <dgm:prSet presAssocID="{053F0EDC-98F2-4397-A993-28007A7BD3B5}" presName="child2group" presStyleCnt="0"/>
      <dgm:spPr/>
    </dgm:pt>
    <dgm:pt modelId="{AA57C08F-0E8A-4760-9314-B0ACD595FCB8}" type="pres">
      <dgm:prSet presAssocID="{053F0EDC-98F2-4397-A993-28007A7BD3B5}" presName="child2" presStyleLbl="bgAcc1" presStyleIdx="1" presStyleCnt="4" custScaleX="177120" custLinFactNeighborX="54182" custLinFactNeighborY="0"/>
      <dgm:spPr/>
    </dgm:pt>
    <dgm:pt modelId="{404FC441-C888-495C-8F0E-4E7818A29F00}" type="pres">
      <dgm:prSet presAssocID="{053F0EDC-98F2-4397-A993-28007A7BD3B5}" presName="child2Text" presStyleLbl="bgAcc1" presStyleIdx="1" presStyleCnt="4">
        <dgm:presLayoutVars>
          <dgm:bulletEnabled val="1"/>
        </dgm:presLayoutVars>
      </dgm:prSet>
      <dgm:spPr/>
    </dgm:pt>
    <dgm:pt modelId="{8A7ABB3D-7F91-4C30-A49F-E3FA691C21B6}" type="pres">
      <dgm:prSet presAssocID="{053F0EDC-98F2-4397-A993-28007A7BD3B5}" presName="child3group" presStyleCnt="0"/>
      <dgm:spPr/>
    </dgm:pt>
    <dgm:pt modelId="{E9FD4D1F-D2FD-47B4-B2E4-AD6268333C0D}" type="pres">
      <dgm:prSet presAssocID="{053F0EDC-98F2-4397-A993-28007A7BD3B5}" presName="child3" presStyleLbl="bgAcc1" presStyleIdx="2" presStyleCnt="4" custScaleX="177106" custLinFactNeighborX="50685" custLinFactNeighborY="3017"/>
      <dgm:spPr/>
    </dgm:pt>
    <dgm:pt modelId="{01B45502-42C5-4B53-8BC1-B806E791005A}" type="pres">
      <dgm:prSet presAssocID="{053F0EDC-98F2-4397-A993-28007A7BD3B5}" presName="child3Text" presStyleLbl="bgAcc1" presStyleIdx="2" presStyleCnt="4">
        <dgm:presLayoutVars>
          <dgm:bulletEnabled val="1"/>
        </dgm:presLayoutVars>
      </dgm:prSet>
      <dgm:spPr/>
    </dgm:pt>
    <dgm:pt modelId="{125939EF-6262-469E-8E0E-3496227DDBC6}" type="pres">
      <dgm:prSet presAssocID="{053F0EDC-98F2-4397-A993-28007A7BD3B5}" presName="child4group" presStyleCnt="0"/>
      <dgm:spPr/>
    </dgm:pt>
    <dgm:pt modelId="{62E15403-301E-4CAC-B17C-850F92FFCD5E}" type="pres">
      <dgm:prSet presAssocID="{053F0EDC-98F2-4397-A993-28007A7BD3B5}" presName="child4" presStyleLbl="bgAcc1" presStyleIdx="3" presStyleCnt="4" custScaleX="177106" custLinFactNeighborX="-25313" custLinFactNeighborY="-2371"/>
      <dgm:spPr/>
    </dgm:pt>
    <dgm:pt modelId="{292B35A0-9EF4-4DC6-8BF0-10D09C6FCA43}" type="pres">
      <dgm:prSet presAssocID="{053F0EDC-98F2-4397-A993-28007A7BD3B5}" presName="child4Text" presStyleLbl="bgAcc1" presStyleIdx="3" presStyleCnt="4">
        <dgm:presLayoutVars>
          <dgm:bulletEnabled val="1"/>
        </dgm:presLayoutVars>
      </dgm:prSet>
      <dgm:spPr/>
    </dgm:pt>
    <dgm:pt modelId="{3B90CA43-69B5-4EB6-A986-8A68BFADECF4}" type="pres">
      <dgm:prSet presAssocID="{053F0EDC-98F2-4397-A993-28007A7BD3B5}" presName="childPlaceholder" presStyleCnt="0"/>
      <dgm:spPr/>
    </dgm:pt>
    <dgm:pt modelId="{590BCE06-7BAA-44A2-A835-F155C09243DB}" type="pres">
      <dgm:prSet presAssocID="{053F0EDC-98F2-4397-A993-28007A7BD3B5}" presName="circle" presStyleCnt="0"/>
      <dgm:spPr/>
    </dgm:pt>
    <dgm:pt modelId="{DC5101D0-47FC-4136-96EF-A840D67D58F4}" type="pres">
      <dgm:prSet presAssocID="{053F0EDC-98F2-4397-A993-28007A7BD3B5}" presName="quadrant1" presStyleLbl="node1" presStyleIdx="0" presStyleCnt="4">
        <dgm:presLayoutVars>
          <dgm:chMax val="1"/>
          <dgm:bulletEnabled val="1"/>
        </dgm:presLayoutVars>
      </dgm:prSet>
      <dgm:spPr/>
    </dgm:pt>
    <dgm:pt modelId="{FE831627-DC09-41C4-87A0-E884AF72DB53}" type="pres">
      <dgm:prSet presAssocID="{053F0EDC-98F2-4397-A993-28007A7BD3B5}" presName="quadrant2" presStyleLbl="node1" presStyleIdx="1" presStyleCnt="4" custScaleY="103075">
        <dgm:presLayoutVars>
          <dgm:chMax val="1"/>
          <dgm:bulletEnabled val="1"/>
        </dgm:presLayoutVars>
      </dgm:prSet>
      <dgm:spPr/>
    </dgm:pt>
    <dgm:pt modelId="{AC739D0D-01FE-4EA3-820D-6755237B4ADF}" type="pres">
      <dgm:prSet presAssocID="{053F0EDC-98F2-4397-A993-28007A7BD3B5}" presName="quadrant3" presStyleLbl="node1" presStyleIdx="2" presStyleCnt="4">
        <dgm:presLayoutVars>
          <dgm:chMax val="1"/>
          <dgm:bulletEnabled val="1"/>
        </dgm:presLayoutVars>
      </dgm:prSet>
      <dgm:spPr/>
    </dgm:pt>
    <dgm:pt modelId="{06588E61-2AC0-44A2-88E3-3AF847994539}" type="pres">
      <dgm:prSet presAssocID="{053F0EDC-98F2-4397-A993-28007A7BD3B5}" presName="quadrant4" presStyleLbl="node1" presStyleIdx="3" presStyleCnt="4">
        <dgm:presLayoutVars>
          <dgm:chMax val="1"/>
          <dgm:bulletEnabled val="1"/>
        </dgm:presLayoutVars>
      </dgm:prSet>
      <dgm:spPr/>
    </dgm:pt>
    <dgm:pt modelId="{72E82C29-648A-4005-B8B2-4709CD2E80D6}" type="pres">
      <dgm:prSet presAssocID="{053F0EDC-98F2-4397-A993-28007A7BD3B5}" presName="quadrantPlaceholder" presStyleCnt="0"/>
      <dgm:spPr/>
    </dgm:pt>
    <dgm:pt modelId="{F574CFAA-5F7C-4D1F-9A83-968781004E68}" type="pres">
      <dgm:prSet presAssocID="{053F0EDC-98F2-4397-A993-28007A7BD3B5}" presName="center1" presStyleLbl="fgShp" presStyleIdx="0" presStyleCnt="2"/>
      <dgm:spPr/>
    </dgm:pt>
    <dgm:pt modelId="{82C7FD27-7852-4BBD-8F73-1D590BD81F81}" type="pres">
      <dgm:prSet presAssocID="{053F0EDC-98F2-4397-A993-28007A7BD3B5}" presName="center2" presStyleLbl="fgShp" presStyleIdx="1" presStyleCnt="2"/>
      <dgm:spPr/>
    </dgm:pt>
  </dgm:ptLst>
  <dgm:cxnLst>
    <dgm:cxn modelId="{B19AD200-5EF7-49DF-96B3-9B700711BDA5}" type="presOf" srcId="{48091F21-9883-4033-80AD-26572F02AF5D}" destId="{06588E61-2AC0-44A2-88E3-3AF847994539}" srcOrd="0" destOrd="0" presId="urn:microsoft.com/office/officeart/2005/8/layout/cycle4"/>
    <dgm:cxn modelId="{11D95A01-EA8E-4A2D-815D-1CD51716948E}" srcId="{A9ABAC1A-69EE-44E0-BC61-69E47CD7A828}" destId="{125DC103-D076-4CFB-8EB1-39315CD72CDD}" srcOrd="1" destOrd="0" parTransId="{CABA6458-56C6-4693-82E2-194142BA7727}" sibTransId="{C00499BD-EF62-49BB-B2AA-CFAF94E74649}"/>
    <dgm:cxn modelId="{F370B703-A457-4EDB-A90A-6F7BC2C3BE92}" type="presOf" srcId="{A012BCEE-5839-4254-BEE3-72B15E80ED09}" destId="{5BEAC925-EF1A-4A48-91B9-73A4455D9CEC}" srcOrd="1" destOrd="0" presId="urn:microsoft.com/office/officeart/2005/8/layout/cycle4"/>
    <dgm:cxn modelId="{DC0F3A05-802B-4F06-B88E-DE9B37CC1448}" type="presOf" srcId="{125DC103-D076-4CFB-8EB1-39315CD72CDD}" destId="{AA57C08F-0E8A-4760-9314-B0ACD595FCB8}" srcOrd="0" destOrd="1" presId="urn:microsoft.com/office/officeart/2005/8/layout/cycle4"/>
    <dgm:cxn modelId="{E3FA4917-F93E-49B3-A60E-FA5EC93A674B}" srcId="{053F0EDC-98F2-4397-A993-28007A7BD3B5}" destId="{E9A34C92-7D8A-4847-B471-651F78D704E2}" srcOrd="2" destOrd="0" parTransId="{D8830765-595C-4118-B734-3917C1066719}" sibTransId="{6ED3F08F-C158-495C-8159-0C336C6009C7}"/>
    <dgm:cxn modelId="{76153525-2637-4450-9B84-0D807E233A0F}" type="presOf" srcId="{82619E0D-0D50-4AA4-BF54-1C9B66C90460}" destId="{94008A86-80A5-46DF-8D05-AFC89E002D0F}" srcOrd="0" destOrd="1" presId="urn:microsoft.com/office/officeart/2005/8/layout/cycle4"/>
    <dgm:cxn modelId="{44D5502A-ED36-476B-84AD-4AC6C4FBD1A3}" srcId="{4ACC8397-B682-482A-A371-7527FA999026}" destId="{82619E0D-0D50-4AA4-BF54-1C9B66C90460}" srcOrd="1" destOrd="0" parTransId="{318BC432-E5ED-4E58-8525-2E3589791C39}" sibTransId="{A5822E02-1A84-4086-A2FD-B1AC2A4BD389}"/>
    <dgm:cxn modelId="{0A71D92E-3E24-451C-8DB6-E4AA83989244}" type="presOf" srcId="{E9A34C92-7D8A-4847-B471-651F78D704E2}" destId="{AC739D0D-01FE-4EA3-820D-6755237B4ADF}" srcOrd="0" destOrd="0" presId="urn:microsoft.com/office/officeart/2005/8/layout/cycle4"/>
    <dgm:cxn modelId="{F1E9D235-1E96-4BFA-941E-4DF22114F52D}" type="presOf" srcId="{4ACC8397-B682-482A-A371-7527FA999026}" destId="{DC5101D0-47FC-4136-96EF-A840D67D58F4}" srcOrd="0" destOrd="0" presId="urn:microsoft.com/office/officeart/2005/8/layout/cycle4"/>
    <dgm:cxn modelId="{80D8453B-DA54-42B7-B7C7-4086511C3D9D}" srcId="{E9A34C92-7D8A-4847-B471-651F78D704E2}" destId="{B4BC7C7C-DF73-4BB0-91D6-7211F3422767}" srcOrd="0" destOrd="0" parTransId="{C212AD26-780A-4CF0-BC4C-6538F8867C2D}" sibTransId="{DA8FBE36-F392-4F03-9396-A5EDDC98A8C6}"/>
    <dgm:cxn modelId="{38AA7540-05EF-4938-B4A7-0E5EC1F3F4D9}" type="presOf" srcId="{A9ABAC1A-69EE-44E0-BC61-69E47CD7A828}" destId="{FE831627-DC09-41C4-87A0-E884AF72DB53}" srcOrd="0" destOrd="0" presId="urn:microsoft.com/office/officeart/2005/8/layout/cycle4"/>
    <dgm:cxn modelId="{7068004B-B291-4AB6-953B-980027C88100}" srcId="{A9ABAC1A-69EE-44E0-BC61-69E47CD7A828}" destId="{5FBD203E-DD20-43DE-BCA3-ACD2656700AE}" srcOrd="0" destOrd="0" parTransId="{F71EF3F1-723F-4238-9FC9-A2A7CA04573C}" sibTransId="{EECBA4E0-9DCF-4172-9AB9-08FAD1CC09AD}"/>
    <dgm:cxn modelId="{601B866E-9E55-49E1-BB80-6D87A9567253}" srcId="{A9ABAC1A-69EE-44E0-BC61-69E47CD7A828}" destId="{EEEA4E2E-0D2B-4967-90E5-98A776FC8EEA}" srcOrd="2" destOrd="0" parTransId="{4E19B895-E97C-494C-B044-BD8AC11C9FD8}" sibTransId="{9D44E29C-6315-400F-A257-95120276A537}"/>
    <dgm:cxn modelId="{E01ACA6F-CAB1-4FD9-A125-0DD1F2E4C2C8}" type="presOf" srcId="{A012BCEE-5839-4254-BEE3-72B15E80ED09}" destId="{94008A86-80A5-46DF-8D05-AFC89E002D0F}" srcOrd="0" destOrd="0" presId="urn:microsoft.com/office/officeart/2005/8/layout/cycle4"/>
    <dgm:cxn modelId="{6AACF273-921E-44A6-9527-9F4E5458EC95}" type="presOf" srcId="{125DC103-D076-4CFB-8EB1-39315CD72CDD}" destId="{404FC441-C888-495C-8F0E-4E7818A29F00}" srcOrd="1" destOrd="1" presId="urn:microsoft.com/office/officeart/2005/8/layout/cycle4"/>
    <dgm:cxn modelId="{DB904958-A12C-4821-9DB6-AF9920AEA85A}" type="presOf" srcId="{B4BC7C7C-DF73-4BB0-91D6-7211F3422767}" destId="{01B45502-42C5-4B53-8BC1-B806E791005A}" srcOrd="1" destOrd="0" presId="urn:microsoft.com/office/officeart/2005/8/layout/cycle4"/>
    <dgm:cxn modelId="{9F5AE181-9C6A-4827-8C0A-3096A7F88961}" srcId="{4ACC8397-B682-482A-A371-7527FA999026}" destId="{A012BCEE-5839-4254-BEE3-72B15E80ED09}" srcOrd="0" destOrd="0" parTransId="{77FFEF77-E9E2-48D8-B87B-67C0F5A48DD6}" sibTransId="{D9B1CF64-33BD-4BB0-AF38-FA18D076BBB4}"/>
    <dgm:cxn modelId="{BD5A288D-89C9-4F5D-B457-FF19D6D112F9}" type="presOf" srcId="{05F6335F-5147-4C4C-8B88-10A5CD8B6D6A}" destId="{62E15403-301E-4CAC-B17C-850F92FFCD5E}" srcOrd="0" destOrd="0" presId="urn:microsoft.com/office/officeart/2005/8/layout/cycle4"/>
    <dgm:cxn modelId="{4B8F9991-39D4-413B-BDDD-6143F48E1BA3}" srcId="{E9A34C92-7D8A-4847-B471-651F78D704E2}" destId="{43831C2C-5E2E-4377-B36A-2D3D3472B73E}" srcOrd="1" destOrd="0" parTransId="{163DE8DA-96E6-40FE-BEA8-C660BA026CC1}" sibTransId="{B9A855AD-A9E1-4AD5-9105-94ACCF788314}"/>
    <dgm:cxn modelId="{5D909C94-1BD1-48E8-996F-2808D74D64D7}" srcId="{053F0EDC-98F2-4397-A993-28007A7BD3B5}" destId="{4ACC8397-B682-482A-A371-7527FA999026}" srcOrd="0" destOrd="0" parTransId="{3EFB20ED-51AF-4C8F-8949-7857A42CBCE8}" sibTransId="{331E34DA-FBE7-4C75-BEC0-1EC6D1D8FB06}"/>
    <dgm:cxn modelId="{B0CC7399-F02B-4A8F-A4C5-D4B277185D34}" type="presOf" srcId="{43831C2C-5E2E-4377-B36A-2D3D3472B73E}" destId="{E9FD4D1F-D2FD-47B4-B2E4-AD6268333C0D}" srcOrd="0" destOrd="1" presId="urn:microsoft.com/office/officeart/2005/8/layout/cycle4"/>
    <dgm:cxn modelId="{6937FAA8-41F7-4971-AC8E-4D3737DC17B1}" srcId="{053F0EDC-98F2-4397-A993-28007A7BD3B5}" destId="{48091F21-9883-4033-80AD-26572F02AF5D}" srcOrd="3" destOrd="0" parTransId="{23747B53-D719-4C2E-8C1E-967578D57EC0}" sibTransId="{51C59569-5B53-4E10-AD04-764FDCBA2624}"/>
    <dgm:cxn modelId="{6BD1F8AE-3976-4E6D-9A22-C2D0BB7AC65B}" srcId="{48091F21-9883-4033-80AD-26572F02AF5D}" destId="{05F6335F-5147-4C4C-8B88-10A5CD8B6D6A}" srcOrd="0" destOrd="0" parTransId="{11225D21-5BB8-4D42-A55D-A317B1DB161A}" sibTransId="{F295FB17-7FAE-4C3A-9812-F6EA6CE73E72}"/>
    <dgm:cxn modelId="{5F129BBD-7985-4001-AD86-AFB6B4F5EDF8}" type="presOf" srcId="{EEEA4E2E-0D2B-4967-90E5-98A776FC8EEA}" destId="{AA57C08F-0E8A-4760-9314-B0ACD595FCB8}" srcOrd="0" destOrd="2" presId="urn:microsoft.com/office/officeart/2005/8/layout/cycle4"/>
    <dgm:cxn modelId="{7267CBC7-EE2D-4871-B233-B723A8BFD0EA}" type="presOf" srcId="{05F6335F-5147-4C4C-8B88-10A5CD8B6D6A}" destId="{292B35A0-9EF4-4DC6-8BF0-10D09C6FCA43}" srcOrd="1" destOrd="0" presId="urn:microsoft.com/office/officeart/2005/8/layout/cycle4"/>
    <dgm:cxn modelId="{8192C1DB-9B4C-4118-A125-87026ADC5BF5}" type="presOf" srcId="{EEEA4E2E-0D2B-4967-90E5-98A776FC8EEA}" destId="{404FC441-C888-495C-8F0E-4E7818A29F00}" srcOrd="1" destOrd="2" presId="urn:microsoft.com/office/officeart/2005/8/layout/cycle4"/>
    <dgm:cxn modelId="{DB63DBE4-37B3-49B0-AEFF-F5C3328BCE22}" type="presOf" srcId="{43831C2C-5E2E-4377-B36A-2D3D3472B73E}" destId="{01B45502-42C5-4B53-8BC1-B806E791005A}" srcOrd="1" destOrd="1" presId="urn:microsoft.com/office/officeart/2005/8/layout/cycle4"/>
    <dgm:cxn modelId="{FD3A51E6-DB02-4258-83BB-3450F280423D}" srcId="{053F0EDC-98F2-4397-A993-28007A7BD3B5}" destId="{A9ABAC1A-69EE-44E0-BC61-69E47CD7A828}" srcOrd="1" destOrd="0" parTransId="{0C69E997-675A-4E6A-B9AF-8BCE64F9C48C}" sibTransId="{9F217B15-859D-45E3-A48A-A107565EA0E6}"/>
    <dgm:cxn modelId="{96399FEF-F0FE-4EEC-9656-89F2BFE301EB}" type="presOf" srcId="{053F0EDC-98F2-4397-A993-28007A7BD3B5}" destId="{87F787A4-8483-44E8-85AE-2E7D66A73AE4}" srcOrd="0" destOrd="0" presId="urn:microsoft.com/office/officeart/2005/8/layout/cycle4"/>
    <dgm:cxn modelId="{81C1B1EF-839D-4A60-8160-55672BE7BD57}" type="presOf" srcId="{82619E0D-0D50-4AA4-BF54-1C9B66C90460}" destId="{5BEAC925-EF1A-4A48-91B9-73A4455D9CEC}" srcOrd="1" destOrd="1" presId="urn:microsoft.com/office/officeart/2005/8/layout/cycle4"/>
    <dgm:cxn modelId="{7102A1F1-ACB6-4EFB-8E71-539A818FC5B7}" type="presOf" srcId="{5FBD203E-DD20-43DE-BCA3-ACD2656700AE}" destId="{404FC441-C888-495C-8F0E-4E7818A29F00}" srcOrd="1" destOrd="0" presId="urn:microsoft.com/office/officeart/2005/8/layout/cycle4"/>
    <dgm:cxn modelId="{05D162F8-33B9-4FF1-A1C3-4288FA755BEE}" type="presOf" srcId="{B4BC7C7C-DF73-4BB0-91D6-7211F3422767}" destId="{E9FD4D1F-D2FD-47B4-B2E4-AD6268333C0D}" srcOrd="0" destOrd="0" presId="urn:microsoft.com/office/officeart/2005/8/layout/cycle4"/>
    <dgm:cxn modelId="{790542FE-A163-484F-BD5B-E840AC74402A}" type="presOf" srcId="{5FBD203E-DD20-43DE-BCA3-ACD2656700AE}" destId="{AA57C08F-0E8A-4760-9314-B0ACD595FCB8}" srcOrd="0" destOrd="0" presId="urn:microsoft.com/office/officeart/2005/8/layout/cycle4"/>
    <dgm:cxn modelId="{019C8F55-C5F6-4E7F-97B0-E1B014E59829}" type="presParOf" srcId="{87F787A4-8483-44E8-85AE-2E7D66A73AE4}" destId="{D8BF8612-6345-468E-8112-DAF4ACB574EC}" srcOrd="0" destOrd="0" presId="urn:microsoft.com/office/officeart/2005/8/layout/cycle4"/>
    <dgm:cxn modelId="{6EA2C60B-62DA-479B-BF96-58FDDAA9B839}" type="presParOf" srcId="{D8BF8612-6345-468E-8112-DAF4ACB574EC}" destId="{9114298E-70EA-4668-B6A1-9DB6994343B2}" srcOrd="0" destOrd="0" presId="urn:microsoft.com/office/officeart/2005/8/layout/cycle4"/>
    <dgm:cxn modelId="{63E2EB3C-EB17-4661-BA5E-E52387F58378}" type="presParOf" srcId="{9114298E-70EA-4668-B6A1-9DB6994343B2}" destId="{94008A86-80A5-46DF-8D05-AFC89E002D0F}" srcOrd="0" destOrd="0" presId="urn:microsoft.com/office/officeart/2005/8/layout/cycle4"/>
    <dgm:cxn modelId="{699F61B7-C41E-4D78-8334-27DF4616E9D5}" type="presParOf" srcId="{9114298E-70EA-4668-B6A1-9DB6994343B2}" destId="{5BEAC925-EF1A-4A48-91B9-73A4455D9CEC}" srcOrd="1" destOrd="0" presId="urn:microsoft.com/office/officeart/2005/8/layout/cycle4"/>
    <dgm:cxn modelId="{50F43E1F-3B59-48F4-86D2-21F46B3F9A1B}" type="presParOf" srcId="{D8BF8612-6345-468E-8112-DAF4ACB574EC}" destId="{06A336E3-0EF9-4738-81C7-88BE1C81516A}" srcOrd="1" destOrd="0" presId="urn:microsoft.com/office/officeart/2005/8/layout/cycle4"/>
    <dgm:cxn modelId="{3D485B76-74BD-463A-9F24-B54F3ECD4CAA}" type="presParOf" srcId="{06A336E3-0EF9-4738-81C7-88BE1C81516A}" destId="{AA57C08F-0E8A-4760-9314-B0ACD595FCB8}" srcOrd="0" destOrd="0" presId="urn:microsoft.com/office/officeart/2005/8/layout/cycle4"/>
    <dgm:cxn modelId="{0D83D743-EE9A-4443-8A20-1A5376C119CC}" type="presParOf" srcId="{06A336E3-0EF9-4738-81C7-88BE1C81516A}" destId="{404FC441-C888-495C-8F0E-4E7818A29F00}" srcOrd="1" destOrd="0" presId="urn:microsoft.com/office/officeart/2005/8/layout/cycle4"/>
    <dgm:cxn modelId="{12E7F77B-27E9-4C65-8A1B-4397473ACFC3}" type="presParOf" srcId="{D8BF8612-6345-468E-8112-DAF4ACB574EC}" destId="{8A7ABB3D-7F91-4C30-A49F-E3FA691C21B6}" srcOrd="2" destOrd="0" presId="urn:microsoft.com/office/officeart/2005/8/layout/cycle4"/>
    <dgm:cxn modelId="{E9BA4AFF-884E-4794-A36F-110B9F1E716C}" type="presParOf" srcId="{8A7ABB3D-7F91-4C30-A49F-E3FA691C21B6}" destId="{E9FD4D1F-D2FD-47B4-B2E4-AD6268333C0D}" srcOrd="0" destOrd="0" presId="urn:microsoft.com/office/officeart/2005/8/layout/cycle4"/>
    <dgm:cxn modelId="{1821ADF2-366E-43EF-839E-FF2A906CB1F8}" type="presParOf" srcId="{8A7ABB3D-7F91-4C30-A49F-E3FA691C21B6}" destId="{01B45502-42C5-4B53-8BC1-B806E791005A}" srcOrd="1" destOrd="0" presId="urn:microsoft.com/office/officeart/2005/8/layout/cycle4"/>
    <dgm:cxn modelId="{C163A204-6D17-4A55-9252-DDF5D0FDBB97}" type="presParOf" srcId="{D8BF8612-6345-468E-8112-DAF4ACB574EC}" destId="{125939EF-6262-469E-8E0E-3496227DDBC6}" srcOrd="3" destOrd="0" presId="urn:microsoft.com/office/officeart/2005/8/layout/cycle4"/>
    <dgm:cxn modelId="{88C09283-A3AC-4587-AA28-D232FFAE687E}" type="presParOf" srcId="{125939EF-6262-469E-8E0E-3496227DDBC6}" destId="{62E15403-301E-4CAC-B17C-850F92FFCD5E}" srcOrd="0" destOrd="0" presId="urn:microsoft.com/office/officeart/2005/8/layout/cycle4"/>
    <dgm:cxn modelId="{06418915-72BD-4991-B020-017FC912E3DD}" type="presParOf" srcId="{125939EF-6262-469E-8E0E-3496227DDBC6}" destId="{292B35A0-9EF4-4DC6-8BF0-10D09C6FCA43}" srcOrd="1" destOrd="0" presId="urn:microsoft.com/office/officeart/2005/8/layout/cycle4"/>
    <dgm:cxn modelId="{05EB6D10-8AAF-47D5-9AF0-7A7E55963237}" type="presParOf" srcId="{D8BF8612-6345-468E-8112-DAF4ACB574EC}" destId="{3B90CA43-69B5-4EB6-A986-8A68BFADECF4}" srcOrd="4" destOrd="0" presId="urn:microsoft.com/office/officeart/2005/8/layout/cycle4"/>
    <dgm:cxn modelId="{A3841AE6-19AE-486C-9655-30CB955AB2F5}" type="presParOf" srcId="{87F787A4-8483-44E8-85AE-2E7D66A73AE4}" destId="{590BCE06-7BAA-44A2-A835-F155C09243DB}" srcOrd="1" destOrd="0" presId="urn:microsoft.com/office/officeart/2005/8/layout/cycle4"/>
    <dgm:cxn modelId="{CE3C602F-DA9C-4398-A810-87BAB287EDCF}" type="presParOf" srcId="{590BCE06-7BAA-44A2-A835-F155C09243DB}" destId="{DC5101D0-47FC-4136-96EF-A840D67D58F4}" srcOrd="0" destOrd="0" presId="urn:microsoft.com/office/officeart/2005/8/layout/cycle4"/>
    <dgm:cxn modelId="{3632F91E-8018-4D09-B739-F26ABD5D1DB1}" type="presParOf" srcId="{590BCE06-7BAA-44A2-A835-F155C09243DB}" destId="{FE831627-DC09-41C4-87A0-E884AF72DB53}" srcOrd="1" destOrd="0" presId="urn:microsoft.com/office/officeart/2005/8/layout/cycle4"/>
    <dgm:cxn modelId="{D08E0F2D-C096-4B7D-84AF-05E9BF8A598B}" type="presParOf" srcId="{590BCE06-7BAA-44A2-A835-F155C09243DB}" destId="{AC739D0D-01FE-4EA3-820D-6755237B4ADF}" srcOrd="2" destOrd="0" presId="urn:microsoft.com/office/officeart/2005/8/layout/cycle4"/>
    <dgm:cxn modelId="{5446891D-9E8C-400E-BA7F-90E04B0F1827}" type="presParOf" srcId="{590BCE06-7BAA-44A2-A835-F155C09243DB}" destId="{06588E61-2AC0-44A2-88E3-3AF847994539}" srcOrd="3" destOrd="0" presId="urn:microsoft.com/office/officeart/2005/8/layout/cycle4"/>
    <dgm:cxn modelId="{ED488F75-2486-44C6-A4B2-E659A1163E83}" type="presParOf" srcId="{590BCE06-7BAA-44A2-A835-F155C09243DB}" destId="{72E82C29-648A-4005-B8B2-4709CD2E80D6}" srcOrd="4" destOrd="0" presId="urn:microsoft.com/office/officeart/2005/8/layout/cycle4"/>
    <dgm:cxn modelId="{91CB2609-7F88-414E-9298-CB483F6550DF}" type="presParOf" srcId="{87F787A4-8483-44E8-85AE-2E7D66A73AE4}" destId="{F574CFAA-5F7C-4D1F-9A83-968781004E68}" srcOrd="2" destOrd="0" presId="urn:microsoft.com/office/officeart/2005/8/layout/cycle4"/>
    <dgm:cxn modelId="{25F60F79-EEB8-4A52-AE8E-7DD2F7E4DD78}" type="presParOf" srcId="{87F787A4-8483-44E8-85AE-2E7D66A73AE4}" destId="{82C7FD27-7852-4BBD-8F73-1D590BD81F81}"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D4D1F-D2FD-47B4-B2E4-AD6268333C0D}">
      <dsp:nvSpPr>
        <dsp:cNvPr id="0" name=""/>
        <dsp:cNvSpPr/>
      </dsp:nvSpPr>
      <dsp:spPr>
        <a:xfrm>
          <a:off x="4575596" y="2839995"/>
          <a:ext cx="3654003" cy="133646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114300" lvl="1" indent="-114300" algn="l" defTabSz="666750">
            <a:lnSpc>
              <a:spcPct val="90000"/>
            </a:lnSpc>
            <a:spcBef>
              <a:spcPct val="0"/>
            </a:spcBef>
            <a:spcAft>
              <a:spcPct val="15000"/>
            </a:spcAft>
            <a:buChar char="•"/>
          </a:pPr>
          <a:r>
            <a:rPr lang="fr-BE" sz="1500" b="1" kern="1200" dirty="0">
              <a:solidFill>
                <a:srgbClr val="00B050"/>
              </a:solidFill>
            </a:rPr>
            <a:t>Effective institutions</a:t>
          </a:r>
          <a:endParaRPr lang="en-GB" sz="1500" b="1" kern="1200" dirty="0">
            <a:solidFill>
              <a:srgbClr val="00B050"/>
            </a:solidFill>
          </a:endParaRPr>
        </a:p>
        <a:p>
          <a:pPr marL="114300" lvl="1" indent="-114300" algn="l" defTabSz="666750">
            <a:lnSpc>
              <a:spcPct val="90000"/>
            </a:lnSpc>
            <a:spcBef>
              <a:spcPct val="0"/>
            </a:spcBef>
            <a:spcAft>
              <a:spcPct val="15000"/>
            </a:spcAft>
            <a:buChar char="•"/>
          </a:pPr>
          <a:r>
            <a:rPr lang="en-GB" sz="1500" b="1" kern="1200" noProof="0" dirty="0">
              <a:solidFill>
                <a:srgbClr val="00B050"/>
              </a:solidFill>
            </a:rPr>
            <a:t>Focus on PFM</a:t>
          </a:r>
        </a:p>
      </dsp:txBody>
      <dsp:txXfrm>
        <a:off x="5701155" y="3203470"/>
        <a:ext cx="2499086" cy="943635"/>
      </dsp:txXfrm>
    </dsp:sp>
    <dsp:sp modelId="{62E15403-301E-4CAC-B17C-850F92FFCD5E}">
      <dsp:nvSpPr>
        <dsp:cNvPr id="0" name=""/>
        <dsp:cNvSpPr/>
      </dsp:nvSpPr>
      <dsp:spPr>
        <a:xfrm>
          <a:off x="82359" y="2808307"/>
          <a:ext cx="3654003" cy="133646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114300" lvl="1" indent="-114300" algn="l" defTabSz="666750">
            <a:lnSpc>
              <a:spcPct val="90000"/>
            </a:lnSpc>
            <a:spcBef>
              <a:spcPct val="0"/>
            </a:spcBef>
            <a:spcAft>
              <a:spcPct val="15000"/>
            </a:spcAft>
            <a:buChar char="•"/>
          </a:pPr>
          <a:r>
            <a:rPr lang="en-GB" sz="1500" b="1" kern="1200" noProof="0" dirty="0">
              <a:solidFill>
                <a:srgbClr val="00B050"/>
              </a:solidFill>
            </a:rPr>
            <a:t>Performance Indicators</a:t>
          </a:r>
        </a:p>
      </dsp:txBody>
      <dsp:txXfrm>
        <a:off x="111717" y="3171782"/>
        <a:ext cx="2499086" cy="943635"/>
      </dsp:txXfrm>
    </dsp:sp>
    <dsp:sp modelId="{AA57C08F-0E8A-4760-9314-B0ACD595FCB8}">
      <dsp:nvSpPr>
        <dsp:cNvPr id="0" name=""/>
        <dsp:cNvSpPr/>
      </dsp:nvSpPr>
      <dsp:spPr>
        <a:xfrm>
          <a:off x="4575307" y="0"/>
          <a:ext cx="3654292" cy="133646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71450" lvl="1" indent="-171450" algn="l" defTabSz="755650">
            <a:lnSpc>
              <a:spcPct val="90000"/>
            </a:lnSpc>
            <a:spcBef>
              <a:spcPct val="0"/>
            </a:spcBef>
            <a:spcAft>
              <a:spcPct val="15000"/>
            </a:spcAft>
            <a:buChar char="•"/>
          </a:pPr>
          <a:r>
            <a:rPr lang="en-GB" sz="1700" kern="1200" noProof="0" dirty="0">
              <a:solidFill>
                <a:srgbClr val="00B050"/>
              </a:solidFill>
            </a:rPr>
            <a:t> </a:t>
          </a:r>
          <a:r>
            <a:rPr lang="en-GB" sz="1600" b="1" kern="1200" noProof="0" dirty="0">
              <a:solidFill>
                <a:srgbClr val="00B050"/>
              </a:solidFill>
            </a:rPr>
            <a:t>Budget Allocation</a:t>
          </a:r>
        </a:p>
        <a:p>
          <a:pPr marL="171450" lvl="1" indent="-171450" algn="l" defTabSz="755650">
            <a:lnSpc>
              <a:spcPct val="90000"/>
            </a:lnSpc>
            <a:spcBef>
              <a:spcPct val="0"/>
            </a:spcBef>
            <a:spcAft>
              <a:spcPct val="15000"/>
            </a:spcAft>
            <a:buChar char="•"/>
          </a:pPr>
          <a:r>
            <a:rPr lang="en-GB" sz="1700" b="1" kern="1200" noProof="0" dirty="0">
              <a:solidFill>
                <a:srgbClr val="00B050"/>
              </a:solidFill>
            </a:rPr>
            <a:t> </a:t>
          </a:r>
          <a:r>
            <a:rPr lang="en-GB" sz="1600" b="1" kern="1200" noProof="0" dirty="0">
              <a:solidFill>
                <a:srgbClr val="00B050"/>
              </a:solidFill>
            </a:rPr>
            <a:t>Fiscal Space</a:t>
          </a:r>
        </a:p>
        <a:p>
          <a:pPr marL="171450" lvl="1" indent="-171450" algn="l" defTabSz="711200">
            <a:lnSpc>
              <a:spcPct val="90000"/>
            </a:lnSpc>
            <a:spcBef>
              <a:spcPct val="0"/>
            </a:spcBef>
            <a:spcAft>
              <a:spcPct val="15000"/>
            </a:spcAft>
            <a:buChar char="•"/>
          </a:pPr>
          <a:r>
            <a:rPr lang="fr-BE" sz="1600" b="1" kern="1200" noProof="0">
              <a:solidFill>
                <a:srgbClr val="00B050"/>
              </a:solidFill>
            </a:rPr>
            <a:t> </a:t>
          </a:r>
          <a:r>
            <a:rPr lang="en-GB" sz="1600" b="1" kern="1200" noProof="0">
              <a:solidFill>
                <a:srgbClr val="00B050"/>
              </a:solidFill>
            </a:rPr>
            <a:t>Eligibility </a:t>
          </a:r>
          <a:r>
            <a:rPr lang="en-GB" sz="1600" b="1" kern="1200" noProof="0" dirty="0">
              <a:solidFill>
                <a:srgbClr val="00B050"/>
              </a:solidFill>
            </a:rPr>
            <a:t>criteria</a:t>
          </a:r>
        </a:p>
      </dsp:txBody>
      <dsp:txXfrm>
        <a:off x="5700953" y="29358"/>
        <a:ext cx="2499288" cy="943635"/>
      </dsp:txXfrm>
    </dsp:sp>
    <dsp:sp modelId="{94008A86-80A5-46DF-8D05-AFC89E002D0F}">
      <dsp:nvSpPr>
        <dsp:cNvPr id="0" name=""/>
        <dsp:cNvSpPr/>
      </dsp:nvSpPr>
      <dsp:spPr>
        <a:xfrm>
          <a:off x="82359" y="0"/>
          <a:ext cx="3654003" cy="133646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n-GB" sz="1400" b="1" kern="1200" noProof="0" dirty="0">
              <a:solidFill>
                <a:srgbClr val="00B050"/>
              </a:solidFill>
            </a:rPr>
            <a:t>Backward looking (performance)</a:t>
          </a:r>
        </a:p>
        <a:p>
          <a:pPr marL="114300" lvl="1" indent="-114300" algn="l" defTabSz="622300">
            <a:lnSpc>
              <a:spcPct val="90000"/>
            </a:lnSpc>
            <a:spcBef>
              <a:spcPct val="0"/>
            </a:spcBef>
            <a:spcAft>
              <a:spcPct val="15000"/>
            </a:spcAft>
            <a:buChar char="•"/>
          </a:pPr>
          <a:r>
            <a:rPr lang="en-GB" sz="1400" b="1" kern="1200" noProof="0" dirty="0">
              <a:solidFill>
                <a:srgbClr val="00B050"/>
              </a:solidFill>
            </a:rPr>
            <a:t>Forward looking (Risk management)</a:t>
          </a:r>
        </a:p>
      </dsp:txBody>
      <dsp:txXfrm>
        <a:off x="111717" y="29358"/>
        <a:ext cx="2499086" cy="943635"/>
      </dsp:txXfrm>
    </dsp:sp>
    <dsp:sp modelId="{DC5101D0-47FC-4136-96EF-A840D67D58F4}">
      <dsp:nvSpPr>
        <dsp:cNvPr id="0" name=""/>
        <dsp:cNvSpPr/>
      </dsp:nvSpPr>
      <dsp:spPr>
        <a:xfrm>
          <a:off x="2264626" y="238058"/>
          <a:ext cx="1808408" cy="1808408"/>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fr-BE" sz="1400" b="1" kern="1200" dirty="0">
              <a:solidFill>
                <a:schemeClr val="accent6"/>
              </a:solidFill>
            </a:rPr>
            <a:t>Policy dialogue</a:t>
          </a:r>
          <a:endParaRPr lang="en-GB" sz="1400" b="1" kern="1200" dirty="0">
            <a:solidFill>
              <a:schemeClr val="accent6"/>
            </a:solidFill>
          </a:endParaRPr>
        </a:p>
      </dsp:txBody>
      <dsp:txXfrm>
        <a:off x="2794296" y="767728"/>
        <a:ext cx="1278738" cy="1278738"/>
      </dsp:txXfrm>
    </dsp:sp>
    <dsp:sp modelId="{FE831627-DC09-41C4-87A0-E884AF72DB53}">
      <dsp:nvSpPr>
        <dsp:cNvPr id="0" name=""/>
        <dsp:cNvSpPr/>
      </dsp:nvSpPr>
      <dsp:spPr>
        <a:xfrm rot="5400000">
          <a:off x="4128760" y="238058"/>
          <a:ext cx="1864017" cy="1808408"/>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fr-BE" sz="1400" b="1" kern="1200" dirty="0">
              <a:solidFill>
                <a:schemeClr val="accent6"/>
              </a:solidFill>
            </a:rPr>
            <a:t>Financial Support</a:t>
          </a:r>
          <a:endParaRPr lang="en-GB" sz="1400" b="1" kern="1200" dirty="0">
            <a:solidFill>
              <a:schemeClr val="accent6"/>
            </a:solidFill>
          </a:endParaRPr>
        </a:p>
      </dsp:txBody>
      <dsp:txXfrm rot="-5400000">
        <a:off x="4156564" y="756212"/>
        <a:ext cx="1278738" cy="1318059"/>
      </dsp:txXfrm>
    </dsp:sp>
    <dsp:sp modelId="{AC739D0D-01FE-4EA3-820D-6755237B4ADF}">
      <dsp:nvSpPr>
        <dsp:cNvPr id="0" name=""/>
        <dsp:cNvSpPr/>
      </dsp:nvSpPr>
      <dsp:spPr>
        <a:xfrm rot="10800000">
          <a:off x="4156564" y="2129996"/>
          <a:ext cx="1808408" cy="1808408"/>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b="1" kern="1200" noProof="0" dirty="0">
              <a:solidFill>
                <a:schemeClr val="accent6"/>
              </a:solidFill>
            </a:rPr>
            <a:t>Capacity </a:t>
          </a:r>
          <a:r>
            <a:rPr lang="en-GB" sz="1400" b="1" kern="1200" noProof="0" dirty="0" err="1">
              <a:solidFill>
                <a:schemeClr val="accent6"/>
              </a:solidFill>
            </a:rPr>
            <a:t>Developt</a:t>
          </a:r>
          <a:endParaRPr lang="en-GB" sz="1400" b="1" kern="1200" noProof="0" dirty="0">
            <a:solidFill>
              <a:schemeClr val="accent6"/>
            </a:solidFill>
          </a:endParaRPr>
        </a:p>
      </dsp:txBody>
      <dsp:txXfrm rot="10800000">
        <a:off x="4156564" y="2129996"/>
        <a:ext cx="1278738" cy="1278738"/>
      </dsp:txXfrm>
    </dsp:sp>
    <dsp:sp modelId="{06588E61-2AC0-44A2-88E3-3AF847994539}">
      <dsp:nvSpPr>
        <dsp:cNvPr id="0" name=""/>
        <dsp:cNvSpPr/>
      </dsp:nvSpPr>
      <dsp:spPr>
        <a:xfrm rot="16200000">
          <a:off x="2264626" y="2129996"/>
          <a:ext cx="1808408" cy="1808408"/>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b="1" kern="1200" noProof="0" dirty="0">
              <a:solidFill>
                <a:schemeClr val="accent6"/>
              </a:solidFill>
            </a:rPr>
            <a:t>Results</a:t>
          </a:r>
        </a:p>
      </dsp:txBody>
      <dsp:txXfrm rot="5400000">
        <a:off x="2794296" y="2129996"/>
        <a:ext cx="1278738" cy="1278738"/>
      </dsp:txXfrm>
    </dsp:sp>
    <dsp:sp modelId="{F574CFAA-5F7C-4D1F-9A83-968781004E68}">
      <dsp:nvSpPr>
        <dsp:cNvPr id="0" name=""/>
        <dsp:cNvSpPr/>
      </dsp:nvSpPr>
      <dsp:spPr>
        <a:xfrm>
          <a:off x="3802609" y="1712350"/>
          <a:ext cx="624381" cy="542940"/>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C7FD27-7852-4BBD-8F73-1D590BD81F81}">
      <dsp:nvSpPr>
        <dsp:cNvPr id="0" name=""/>
        <dsp:cNvSpPr/>
      </dsp:nvSpPr>
      <dsp:spPr>
        <a:xfrm rot="10800000">
          <a:off x="3802609" y="1921173"/>
          <a:ext cx="624381" cy="542940"/>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789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39F82067-4465-420B-803F-2F92046990D6}" type="slidenum">
              <a:rPr lang="en-GB" altLang="en-US"/>
              <a:pPr/>
              <a:t>‹#›</a:t>
            </a:fld>
            <a:endParaRPr lang="en-GB" altLang="en-US"/>
          </a:p>
        </p:txBody>
      </p:sp>
    </p:spTree>
    <p:extLst>
      <p:ext uri="{BB962C8B-B14F-4D97-AF65-F5344CB8AC3E}">
        <p14:creationId xmlns:p14="http://schemas.microsoft.com/office/powerpoint/2010/main" val="1168520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686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686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4E5A0A53-38C2-4A1B-9BE3-67E11FBCE4CE}" type="slidenum">
              <a:rPr lang="en-GB" altLang="en-US"/>
              <a:pPr/>
              <a:t>‹#›</a:t>
            </a:fld>
            <a:endParaRPr lang="en-GB" altLang="en-US"/>
          </a:p>
        </p:txBody>
      </p:sp>
    </p:spTree>
    <p:extLst>
      <p:ext uri="{BB962C8B-B14F-4D97-AF65-F5344CB8AC3E}">
        <p14:creationId xmlns:p14="http://schemas.microsoft.com/office/powerpoint/2010/main" val="6087668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4E5A0A53-38C2-4A1B-9BE3-67E11FBCE4CE}" type="slidenum">
              <a:rPr lang="en-GB" altLang="en-US" smtClean="0"/>
              <a:pPr/>
              <a:t>1</a:t>
            </a:fld>
            <a:endParaRPr lang="en-GB" altLang="en-US"/>
          </a:p>
        </p:txBody>
      </p:sp>
    </p:spTree>
    <p:extLst>
      <p:ext uri="{BB962C8B-B14F-4D97-AF65-F5344CB8AC3E}">
        <p14:creationId xmlns:p14="http://schemas.microsoft.com/office/powerpoint/2010/main" val="29294893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4E5A0A53-38C2-4A1B-9BE3-67E11FBCE4CE}" type="slidenum">
              <a:rPr lang="en-GB" altLang="en-US" smtClean="0"/>
              <a:pPr/>
              <a:t>10</a:t>
            </a:fld>
            <a:endParaRPr lang="en-GB" altLang="en-US"/>
          </a:p>
        </p:txBody>
      </p:sp>
    </p:spTree>
    <p:extLst>
      <p:ext uri="{BB962C8B-B14F-4D97-AF65-F5344CB8AC3E}">
        <p14:creationId xmlns:p14="http://schemas.microsoft.com/office/powerpoint/2010/main" val="10352894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Strengthening the General Auditing Commission of Liberia (GAC) 2.6 </a:t>
            </a:r>
            <a:r>
              <a:rPr lang="en-GB" dirty="0" err="1"/>
              <a:t>mio</a:t>
            </a:r>
            <a:r>
              <a:rPr lang="en-GB" dirty="0"/>
              <a:t> 2010</a:t>
            </a:r>
          </a:p>
          <a:p>
            <a:r>
              <a:rPr lang="en-GB" dirty="0"/>
              <a:t>Support to the GAC of Liberia under EDF11 5 </a:t>
            </a:r>
            <a:r>
              <a:rPr lang="en-GB" dirty="0" err="1"/>
              <a:t>mio</a:t>
            </a:r>
            <a:r>
              <a:rPr lang="en-GB" dirty="0"/>
              <a:t> 2016 </a:t>
            </a:r>
          </a:p>
          <a:p>
            <a:r>
              <a:rPr lang="fr-BE" dirty="0"/>
              <a:t>SBC1</a:t>
            </a:r>
            <a:r>
              <a:rPr lang="fr-BE" baseline="0" dirty="0"/>
              <a:t> </a:t>
            </a:r>
            <a:r>
              <a:rPr lang="fr-BE" baseline="0" dirty="0" err="1"/>
              <a:t>indicators</a:t>
            </a:r>
            <a:r>
              <a:rPr lang="fr-BE" baseline="0" dirty="0"/>
              <a:t> 1) </a:t>
            </a:r>
            <a:r>
              <a:rPr lang="en-GB" baseline="0" dirty="0"/>
              <a:t>Publication of implementation reports of the PFM law circulated to legislature, cabinet, GAC and development partners</a:t>
            </a:r>
          </a:p>
          <a:p>
            <a:r>
              <a:rPr lang="en-GB" baseline="0" dirty="0"/>
              <a:t>2) Completion of successive external annual audits by the GAC of 5 key government ministries (Health, Education, Public Works, Finance, Lands/Mines/Energy)</a:t>
            </a:r>
          </a:p>
          <a:p>
            <a:endParaRPr lang="en-GB" dirty="0"/>
          </a:p>
        </p:txBody>
      </p:sp>
      <p:sp>
        <p:nvSpPr>
          <p:cNvPr id="4" name="Slide Number Placeholder 3"/>
          <p:cNvSpPr>
            <a:spLocks noGrp="1"/>
          </p:cNvSpPr>
          <p:nvPr>
            <p:ph type="sldNum" sz="quarter" idx="10"/>
          </p:nvPr>
        </p:nvSpPr>
        <p:spPr/>
        <p:txBody>
          <a:bodyPr/>
          <a:lstStyle/>
          <a:p>
            <a:fld id="{4E5A0A53-38C2-4A1B-9BE3-67E11FBCE4CE}" type="slidenum">
              <a:rPr lang="en-GB" altLang="en-US" smtClean="0"/>
              <a:pPr/>
              <a:t>11</a:t>
            </a:fld>
            <a:endParaRPr lang="en-GB" altLang="en-US"/>
          </a:p>
        </p:txBody>
      </p:sp>
    </p:spTree>
    <p:extLst>
      <p:ext uri="{BB962C8B-B14F-4D97-AF65-F5344CB8AC3E}">
        <p14:creationId xmlns:p14="http://schemas.microsoft.com/office/powerpoint/2010/main" val="6129524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sz="1200" kern="1200" dirty="0">
              <a:solidFill>
                <a:schemeClr val="tx1"/>
              </a:solidFill>
              <a:effectLst/>
              <a:latin typeface="Arial" charset="0"/>
              <a:ea typeface="+mn-ea"/>
              <a:cs typeface="+mn-cs"/>
            </a:endParaRPr>
          </a:p>
          <a:p>
            <a:endParaRPr lang="fr-BE" sz="1200" kern="1200" dirty="0">
              <a:solidFill>
                <a:schemeClr val="tx1"/>
              </a:solidFill>
              <a:effectLst/>
              <a:latin typeface="Arial" charset="0"/>
              <a:ea typeface="+mn-ea"/>
              <a:cs typeface="+mn-cs"/>
            </a:endParaRPr>
          </a:p>
          <a:p>
            <a:endParaRPr lang="en-GB" sz="1200" kern="1200" dirty="0">
              <a:solidFill>
                <a:schemeClr val="tx1"/>
              </a:solidFill>
              <a:effectLst/>
              <a:latin typeface="Arial" charset="0"/>
              <a:ea typeface="+mn-ea"/>
              <a:cs typeface="+mn-cs"/>
            </a:endParaRPr>
          </a:p>
          <a:p>
            <a:r>
              <a:rPr lang="en-GB" sz="1200" kern="1200" dirty="0">
                <a:solidFill>
                  <a:schemeClr val="tx1"/>
                </a:solidFill>
                <a:effectLst/>
                <a:latin typeface="Arial" charset="0"/>
                <a:ea typeface="+mn-ea"/>
                <a:cs typeface="+mn-cs"/>
              </a:rPr>
              <a:t>Comparing the 14 risk dimensions as shown in 'results + trends 2016' and the SBC study, the picture remains coherent.  The top three risks 'corruption and fraud', 'rule of law' and '</a:t>
            </a:r>
            <a:r>
              <a:rPr lang="en-GB" sz="1200" kern="1200" dirty="0" err="1">
                <a:solidFill>
                  <a:schemeClr val="tx1"/>
                </a:solidFill>
                <a:effectLst/>
                <a:latin typeface="Arial" charset="0"/>
                <a:ea typeface="+mn-ea"/>
                <a:cs typeface="+mn-cs"/>
              </a:rPr>
              <a:t>Gov</a:t>
            </a:r>
            <a:r>
              <a:rPr lang="en-GB" sz="1200" kern="1200" dirty="0">
                <a:solidFill>
                  <a:schemeClr val="tx1"/>
                </a:solidFill>
                <a:effectLst/>
                <a:latin typeface="Arial" charset="0"/>
                <a:ea typeface="+mn-ea"/>
                <a:cs typeface="+mn-cs"/>
              </a:rPr>
              <a:t> effectiveness' are also very high on the list for SBCs. The main risk for SBC countries is 'vulnerability and exogenous shocks' (compared to rank 5 overall).  Main differences (of 5 places in the ranking or more) are higher ranking (for SBC) of  'revenue collection', 'Insecurity + conflict' and 'Public policy' where as 'external audit' and 'comprehensiveness of budget' seems  to be perceived as relatively less risky in in SBC countries. This result should be understood concerning the relative importance of risks because overall risk levels are consistently higher in SBC countries than in countries receiving other types of budget support.</a:t>
            </a:r>
          </a:p>
        </p:txBody>
      </p:sp>
      <p:sp>
        <p:nvSpPr>
          <p:cNvPr id="4" name="Slide Number Placeholder 3"/>
          <p:cNvSpPr>
            <a:spLocks noGrp="1"/>
          </p:cNvSpPr>
          <p:nvPr>
            <p:ph type="sldNum" sz="quarter" idx="10"/>
          </p:nvPr>
        </p:nvSpPr>
        <p:spPr/>
        <p:txBody>
          <a:bodyPr/>
          <a:lstStyle/>
          <a:p>
            <a:fld id="{4E5A0A53-38C2-4A1B-9BE3-67E11FBCE4CE}" type="slidenum">
              <a:rPr lang="en-GB" altLang="en-US" smtClean="0"/>
              <a:pPr/>
              <a:t>12</a:t>
            </a:fld>
            <a:endParaRPr lang="en-GB" altLang="en-US"/>
          </a:p>
        </p:txBody>
      </p:sp>
    </p:spTree>
    <p:extLst>
      <p:ext uri="{BB962C8B-B14F-4D97-AF65-F5344CB8AC3E}">
        <p14:creationId xmlns:p14="http://schemas.microsoft.com/office/powerpoint/2010/main" val="3499585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GB" altLang="en-US" dirty="0"/>
              <a:t>A donor can help shore up weakened structures but they must become strong from the inside (ownership). </a:t>
            </a:r>
          </a:p>
          <a:p>
            <a:endParaRPr lang="en-GB" dirty="0"/>
          </a:p>
        </p:txBody>
      </p:sp>
      <p:sp>
        <p:nvSpPr>
          <p:cNvPr id="4" name="Slide Number Placeholder 3"/>
          <p:cNvSpPr>
            <a:spLocks noGrp="1"/>
          </p:cNvSpPr>
          <p:nvPr>
            <p:ph type="sldNum" sz="quarter" idx="10"/>
          </p:nvPr>
        </p:nvSpPr>
        <p:spPr/>
        <p:txBody>
          <a:bodyPr/>
          <a:lstStyle/>
          <a:p>
            <a:fld id="{4E5A0A53-38C2-4A1B-9BE3-67E11FBCE4CE}" type="slidenum">
              <a:rPr lang="en-GB" altLang="en-US" smtClean="0"/>
              <a:pPr/>
              <a:t>2</a:t>
            </a:fld>
            <a:endParaRPr lang="en-GB" altLang="en-US"/>
          </a:p>
        </p:txBody>
      </p:sp>
    </p:spTree>
    <p:extLst>
      <p:ext uri="{BB962C8B-B14F-4D97-AF65-F5344CB8AC3E}">
        <p14:creationId xmlns:p14="http://schemas.microsoft.com/office/powerpoint/2010/main" val="171120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Internal mapping shows that over the years 2013 - mid 2017 about 11 projects per year were decided in favour of SAIs, for a yearly overall budget of an average of just under 10 million euros. </a:t>
            </a:r>
          </a:p>
          <a:p>
            <a:r>
              <a:rPr lang="en-GB" dirty="0"/>
              <a:t>About a third (16) of these projects (50) took place in fragility. In addition SAIs frequently participate in multi-stakeholder programmes, such as larger capacity building actions. </a:t>
            </a:r>
          </a:p>
          <a:p>
            <a:r>
              <a:rPr lang="fr-BE" dirty="0"/>
              <a:t>SAI are </a:t>
            </a:r>
            <a:r>
              <a:rPr lang="fr-BE" dirty="0" err="1"/>
              <a:t>always</a:t>
            </a:r>
            <a:r>
              <a:rPr lang="fr-BE" dirty="0"/>
              <a:t> </a:t>
            </a:r>
            <a:r>
              <a:rPr lang="fr-BE" dirty="0" err="1"/>
              <a:t>considered</a:t>
            </a:r>
            <a:r>
              <a:rPr lang="fr-BE" baseline="0" dirty="0"/>
              <a:t> in budget support </a:t>
            </a:r>
            <a:r>
              <a:rPr lang="fr-BE" baseline="0" dirty="0" err="1"/>
              <a:t>porgrammes</a:t>
            </a:r>
            <a:r>
              <a:rPr lang="fr-BE" baseline="0" dirty="0"/>
              <a:t>.</a:t>
            </a:r>
            <a:endParaRPr lang="en-GB" dirty="0"/>
          </a:p>
        </p:txBody>
      </p:sp>
      <p:sp>
        <p:nvSpPr>
          <p:cNvPr id="4" name="Slide Number Placeholder 3"/>
          <p:cNvSpPr>
            <a:spLocks noGrp="1"/>
          </p:cNvSpPr>
          <p:nvPr>
            <p:ph type="sldNum" sz="quarter" idx="10"/>
          </p:nvPr>
        </p:nvSpPr>
        <p:spPr/>
        <p:txBody>
          <a:bodyPr/>
          <a:lstStyle/>
          <a:p>
            <a:fld id="{4E5A0A53-38C2-4A1B-9BE3-67E11FBCE4CE}" type="slidenum">
              <a:rPr lang="en-GB" altLang="en-US" smtClean="0"/>
              <a:pPr/>
              <a:t>3</a:t>
            </a:fld>
            <a:endParaRPr lang="en-GB" altLang="en-US"/>
          </a:p>
        </p:txBody>
      </p:sp>
    </p:spTree>
    <p:extLst>
      <p:ext uri="{BB962C8B-B14F-4D97-AF65-F5344CB8AC3E}">
        <p14:creationId xmlns:p14="http://schemas.microsoft.com/office/powerpoint/2010/main" val="15606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4E5A0A53-38C2-4A1B-9BE3-67E11FBCE4CE}" type="slidenum">
              <a:rPr lang="en-GB" altLang="en-US" smtClean="0"/>
              <a:pPr/>
              <a:t>4</a:t>
            </a:fld>
            <a:endParaRPr lang="en-GB" altLang="en-US"/>
          </a:p>
        </p:txBody>
      </p:sp>
    </p:spTree>
    <p:extLst>
      <p:ext uri="{BB962C8B-B14F-4D97-AF65-F5344CB8AC3E}">
        <p14:creationId xmlns:p14="http://schemas.microsoft.com/office/powerpoint/2010/main" val="4205911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endParaRPr lang="en-US" altLang="en-US">
              <a:latin typeface="Arial" charset="0"/>
            </a:endParaRPr>
          </a:p>
        </p:txBody>
      </p:sp>
      <p:sp>
        <p:nvSpPr>
          <p:cNvPr id="4096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EDF950C-F663-4AC5-B520-6F2BFD8F7FFD}" type="slidenum">
              <a:rPr lang="en-GB" altLang="en-US" smtClean="0"/>
              <a:pPr eaLnBrk="1" hangingPunct="1">
                <a:spcBef>
                  <a:spcPct val="0"/>
                </a:spcBef>
              </a:pPr>
              <a:t>5</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p:txBody>
          <a:bodyPr/>
          <a:lstStyle/>
          <a:p>
            <a:pPr>
              <a:defRPr/>
            </a:pPr>
            <a:r>
              <a:rPr lang="en-GB" altLang="en-US" dirty="0">
                <a:latin typeface="Arial" charset="0"/>
              </a:rPr>
              <a:t>4.	Assessment of the eligibility criteria for SBC</a:t>
            </a:r>
          </a:p>
          <a:p>
            <a:pPr>
              <a:defRPr/>
            </a:pPr>
            <a:r>
              <a:rPr lang="en-GB" altLang="en-US" dirty="0">
                <a:latin typeface="Arial" charset="0"/>
              </a:rPr>
              <a:t>The eligibility criteria for SBCs are adapted to specific circumstances of fragility and transition and take into account the weak capacity of the partner country to meet high standards. The design of the programme should make an extensive use of the Council Conclusion on the Communication on Budget Support, which states "In all forms of budget support the EU will apply a tailor-made and dynamic approach to eligibility […] to maximise the impact on the ground". </a:t>
            </a:r>
          </a:p>
          <a:p>
            <a:pPr>
              <a:defRPr/>
            </a:pPr>
            <a:r>
              <a:rPr lang="en-GB" altLang="en-US" dirty="0">
                <a:latin typeface="Arial" charset="0"/>
              </a:rPr>
              <a:t>Some short-term measures and support, particularly on Public Finance Management (PFM) and institutional capacity, may be required during the identification and formulation phase of the programme to prepare the country to be eligible for SBC, in some cases more intensively and over a longer period of time than in others.</a:t>
            </a:r>
          </a:p>
          <a:p>
            <a:pPr>
              <a:defRPr/>
            </a:pPr>
            <a:endParaRPr lang="en-US" altLang="en-US" dirty="0">
              <a:latin typeface="Arial" charset="0"/>
            </a:endParaRPr>
          </a:p>
        </p:txBody>
      </p:sp>
      <p:sp>
        <p:nvSpPr>
          <p:cNvPr id="4301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1498539-ED78-4DA1-A5F7-077FB385BE9B}" type="slidenum">
              <a:rPr lang="en-GB" altLang="en-US" smtClean="0"/>
              <a:pPr eaLnBrk="1" hangingPunct="1">
                <a:spcBef>
                  <a:spcPct val="0"/>
                </a:spcBef>
              </a:pPr>
              <a:t>6</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concept of fragility includes a diverse range of situations and circumstances. The SBCs in Nepal, Fiji, Haiti and Dominica aim at contributing to post-disaster reconstruction. The programmes in Madagascar, Guinea Bissau, Tunisia, Burkina Faso, Mali, Afghanistan, the Central African Republic, the Ivory Coast, and Ukraine, provide support to countries undergoing political transition processes. Chad and Mauritania faced economic shocks. Lastly, SBCs can also target situations of structural fragility, as in the cases of Haiti, Sierra Leone, Liberia, Niger and Guinea.  </a:t>
            </a:r>
          </a:p>
          <a:p>
            <a:r>
              <a:rPr lang="en-GB" dirty="0"/>
              <a:t>Most SBC countries are characterised a need to strengthened the resilience of the state. The main areas of focus are public financial management, health, education, domestic revenue mobilisation, and macroeconomic stability. </a:t>
            </a:r>
          </a:p>
          <a:p>
            <a:endParaRPr lang="en-GB" dirty="0"/>
          </a:p>
        </p:txBody>
      </p:sp>
      <p:sp>
        <p:nvSpPr>
          <p:cNvPr id="4" name="Slide Number Placeholder 3"/>
          <p:cNvSpPr>
            <a:spLocks noGrp="1"/>
          </p:cNvSpPr>
          <p:nvPr>
            <p:ph type="sldNum" sz="quarter" idx="10"/>
          </p:nvPr>
        </p:nvSpPr>
        <p:spPr/>
        <p:txBody>
          <a:bodyPr/>
          <a:lstStyle/>
          <a:p>
            <a:fld id="{4E5A0A53-38C2-4A1B-9BE3-67E11FBCE4CE}" type="slidenum">
              <a:rPr lang="en-GB" altLang="en-US" smtClean="0"/>
              <a:pPr/>
              <a:t>7</a:t>
            </a:fld>
            <a:endParaRPr lang="en-GB" altLang="en-US"/>
          </a:p>
        </p:txBody>
      </p:sp>
    </p:spTree>
    <p:extLst>
      <p:ext uri="{BB962C8B-B14F-4D97-AF65-F5344CB8AC3E}">
        <p14:creationId xmlns:p14="http://schemas.microsoft.com/office/powerpoint/2010/main" val="972096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4E5A0A53-38C2-4A1B-9BE3-67E11FBCE4CE}" type="slidenum">
              <a:rPr lang="en-GB" altLang="en-US" smtClean="0"/>
              <a:pPr/>
              <a:t>8</a:t>
            </a:fld>
            <a:endParaRPr lang="en-GB" altLang="en-US"/>
          </a:p>
        </p:txBody>
      </p:sp>
    </p:spTree>
    <p:extLst>
      <p:ext uri="{BB962C8B-B14F-4D97-AF65-F5344CB8AC3E}">
        <p14:creationId xmlns:p14="http://schemas.microsoft.com/office/powerpoint/2010/main" val="2711008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Arial" charset="0"/>
                <a:ea typeface="+mn-ea"/>
                <a:cs typeface="+mn-cs"/>
              </a:rPr>
              <a:t>Comparing the 14 risk dimensions as shown in 'results + trends 2016' and the SBC study, the picture remains coherent.  The top three risks 'corruption and fraud', 'rule of law' and '</a:t>
            </a:r>
            <a:r>
              <a:rPr lang="en-GB" sz="1200" kern="1200" dirty="0" err="1">
                <a:solidFill>
                  <a:schemeClr val="tx1"/>
                </a:solidFill>
                <a:effectLst/>
                <a:latin typeface="Arial" charset="0"/>
                <a:ea typeface="+mn-ea"/>
                <a:cs typeface="+mn-cs"/>
              </a:rPr>
              <a:t>Gov</a:t>
            </a:r>
            <a:r>
              <a:rPr lang="en-GB" sz="1200" kern="1200" dirty="0">
                <a:solidFill>
                  <a:schemeClr val="tx1"/>
                </a:solidFill>
                <a:effectLst/>
                <a:latin typeface="Arial" charset="0"/>
                <a:ea typeface="+mn-ea"/>
                <a:cs typeface="+mn-cs"/>
              </a:rPr>
              <a:t> effectiveness' are also very high on the list for SBCs. The main risk for SBC countries is 'vulnerability and exogenous shocks' (compared to rank 5 overall).  Main differences (of 5 places in the ranking or more) are higher ranking (for SBC) of  'revenue collection', 'Insecurity + conflict' and 'Public policy' where as 'external audit' and 'comprehensiveness of budget' seems  to be perceived as relatively less risky in in SBC countries. This result should be understood concerning the relative importance of risks because overall risk levels are consistently higher in SBC countries than in countries receiving other types of budget support.</a:t>
            </a:r>
          </a:p>
          <a:p>
            <a:r>
              <a:rPr lang="en-GB" sz="1200" kern="1200" dirty="0">
                <a:solidFill>
                  <a:schemeClr val="tx1"/>
                </a:solidFill>
                <a:effectLst/>
                <a:latin typeface="Arial" charset="0"/>
                <a:ea typeface="+mn-ea"/>
                <a:cs typeface="+mn-cs"/>
              </a:rPr>
              <a:t> </a:t>
            </a:r>
          </a:p>
          <a:p>
            <a:endParaRPr lang="en-GB" dirty="0"/>
          </a:p>
        </p:txBody>
      </p:sp>
      <p:sp>
        <p:nvSpPr>
          <p:cNvPr id="4" name="Slide Number Placeholder 3"/>
          <p:cNvSpPr>
            <a:spLocks noGrp="1"/>
          </p:cNvSpPr>
          <p:nvPr>
            <p:ph type="sldNum" sz="quarter" idx="10"/>
          </p:nvPr>
        </p:nvSpPr>
        <p:spPr/>
        <p:txBody>
          <a:bodyPr/>
          <a:lstStyle/>
          <a:p>
            <a:fld id="{4E5A0A53-38C2-4A1B-9BE3-67E11FBCE4CE}" type="slidenum">
              <a:rPr lang="en-GB" altLang="en-US" smtClean="0"/>
              <a:pPr/>
              <a:t>9</a:t>
            </a:fld>
            <a:endParaRPr lang="en-GB" altLang="en-US"/>
          </a:p>
        </p:txBody>
      </p:sp>
    </p:spTree>
    <p:extLst>
      <p:ext uri="{BB962C8B-B14F-4D97-AF65-F5344CB8AC3E}">
        <p14:creationId xmlns:p14="http://schemas.microsoft.com/office/powerpoint/2010/main" val="40027065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chemeClr val="lt1"/>
              </a:solidFill>
              <a:latin typeface="+mn-lt"/>
            </a:endParaRPr>
          </a:p>
        </p:txBody>
      </p:sp>
      <p:pic>
        <p:nvPicPr>
          <p:cNvPr id="3086"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altLang="en-US" noProof="0"/>
              <a:t>Click to edit Master title style</a:t>
            </a:r>
            <a:endParaRPr lang="en-GB" altLang="en-US" noProof="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en-US" altLang="en-US" noProof="0"/>
              <a:t>Click to edit Master subtitle style</a:t>
            </a:r>
            <a:endParaRPr lang="en-GB" altLang="en-US" noProof="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altLang="en-US"/>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GB" altLang="en-US"/>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88A6BD3A-4FC2-42DB-B6D3-86F0C328EC6E}" type="slidenum">
              <a:rPr lang="en-GB" altLang="en-US"/>
              <a:pPr/>
              <a:t>‹#›</a:t>
            </a:fld>
            <a:endParaRPr lang="en-GB" altLang="en-US"/>
          </a:p>
        </p:txBody>
      </p:sp>
      <p:sp>
        <p:nvSpPr>
          <p:cNvPr id="7"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3EF1874-9765-4344-80DA-06DB7D00FF7B}" type="slidenum">
              <a:rPr lang="en-GB" altLang="en-US"/>
              <a:pPr/>
              <a:t>‹#›</a:t>
            </a:fld>
            <a:endParaRPr lang="en-GB" altLang="en-US"/>
          </a:p>
        </p:txBody>
      </p:sp>
    </p:spTree>
    <p:extLst>
      <p:ext uri="{BB962C8B-B14F-4D97-AF65-F5344CB8AC3E}">
        <p14:creationId xmlns:p14="http://schemas.microsoft.com/office/powerpoint/2010/main" val="2634320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0382468-EC0C-4D5C-BB29-7DAEF57E8B85}" type="slidenum">
              <a:rPr lang="en-GB" altLang="en-US"/>
              <a:pPr/>
              <a:t>‹#›</a:t>
            </a:fld>
            <a:endParaRPr lang="en-GB" altLang="en-US"/>
          </a:p>
        </p:txBody>
      </p:sp>
    </p:spTree>
    <p:extLst>
      <p:ext uri="{BB962C8B-B14F-4D97-AF65-F5344CB8AC3E}">
        <p14:creationId xmlns:p14="http://schemas.microsoft.com/office/powerpoint/2010/main" val="914934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0B507D12-C28D-477B-9AB2-4694E325A0C6}" type="slidenum">
              <a:rPr lang="en-GB" altLang="en-US"/>
              <a:pPr/>
              <a:t>‹#›</a:t>
            </a:fld>
            <a:endParaRPr lang="en-GB" altLang="en-US"/>
          </a:p>
        </p:txBody>
      </p:sp>
    </p:spTree>
    <p:extLst>
      <p:ext uri="{BB962C8B-B14F-4D97-AF65-F5344CB8AC3E}">
        <p14:creationId xmlns:p14="http://schemas.microsoft.com/office/powerpoint/2010/main" val="4134896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D638605E-E228-4218-ABBD-D8D31E56B1C0}" type="slidenum">
              <a:rPr lang="en-GB" altLang="en-US"/>
              <a:pPr/>
              <a:t>‹#›</a:t>
            </a:fld>
            <a:endParaRPr lang="en-GB" altLang="en-US"/>
          </a:p>
        </p:txBody>
      </p:sp>
    </p:spTree>
    <p:extLst>
      <p:ext uri="{BB962C8B-B14F-4D97-AF65-F5344CB8AC3E}">
        <p14:creationId xmlns:p14="http://schemas.microsoft.com/office/powerpoint/2010/main" val="1465904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9B221173-0E56-4AAF-8574-3AA38E42947C}" type="slidenum">
              <a:rPr lang="en-GB" altLang="en-US"/>
              <a:pPr/>
              <a:t>‹#›</a:t>
            </a:fld>
            <a:endParaRPr lang="en-GB" altLang="en-US"/>
          </a:p>
        </p:txBody>
      </p:sp>
    </p:spTree>
    <p:extLst>
      <p:ext uri="{BB962C8B-B14F-4D97-AF65-F5344CB8AC3E}">
        <p14:creationId xmlns:p14="http://schemas.microsoft.com/office/powerpoint/2010/main" val="3706683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E76E5105-58D7-4663-A6B2-992104E02824}" type="slidenum">
              <a:rPr lang="en-GB" altLang="en-US"/>
              <a:pPr/>
              <a:t>‹#›</a:t>
            </a:fld>
            <a:endParaRPr lang="en-GB" altLang="en-US"/>
          </a:p>
        </p:txBody>
      </p:sp>
    </p:spTree>
    <p:extLst>
      <p:ext uri="{BB962C8B-B14F-4D97-AF65-F5344CB8AC3E}">
        <p14:creationId xmlns:p14="http://schemas.microsoft.com/office/powerpoint/2010/main" val="1951452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C00C5BA2-7246-44FC-A393-8BF76991A004}" type="slidenum">
              <a:rPr lang="en-GB" altLang="en-US"/>
              <a:pPr/>
              <a:t>‹#›</a:t>
            </a:fld>
            <a:endParaRPr lang="en-GB" altLang="en-US"/>
          </a:p>
        </p:txBody>
      </p:sp>
    </p:spTree>
    <p:extLst>
      <p:ext uri="{BB962C8B-B14F-4D97-AF65-F5344CB8AC3E}">
        <p14:creationId xmlns:p14="http://schemas.microsoft.com/office/powerpoint/2010/main" val="1314968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6D098913-3D20-416E-8235-ADF2302A9E9C}" type="slidenum">
              <a:rPr lang="en-GB" altLang="en-US"/>
              <a:pPr/>
              <a:t>‹#›</a:t>
            </a:fld>
            <a:endParaRPr lang="en-GB" altLang="en-US"/>
          </a:p>
        </p:txBody>
      </p:sp>
    </p:spTree>
    <p:extLst>
      <p:ext uri="{BB962C8B-B14F-4D97-AF65-F5344CB8AC3E}">
        <p14:creationId xmlns:p14="http://schemas.microsoft.com/office/powerpoint/2010/main" val="3883501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373E02D1-F74F-4ADA-AAF8-1FF14D68EA67}" type="slidenum">
              <a:rPr lang="en-GB" altLang="en-US"/>
              <a:pPr/>
              <a:t>‹#›</a:t>
            </a:fld>
            <a:endParaRPr lang="en-GB" altLang="en-US"/>
          </a:p>
        </p:txBody>
      </p:sp>
    </p:spTree>
    <p:extLst>
      <p:ext uri="{BB962C8B-B14F-4D97-AF65-F5344CB8AC3E}">
        <p14:creationId xmlns:p14="http://schemas.microsoft.com/office/powerpoint/2010/main" val="3700087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00166034-4900-473A-B9D3-D831A6C597BC}" type="slidenum">
              <a:rPr lang="en-GB" altLang="en-US"/>
              <a:pPr/>
              <a:t>‹#›</a:t>
            </a:fld>
            <a:endParaRPr lang="en-GB" altLang="en-US"/>
          </a:p>
        </p:txBody>
      </p:sp>
    </p:spTree>
    <p:extLst>
      <p:ext uri="{BB962C8B-B14F-4D97-AF65-F5344CB8AC3E}">
        <p14:creationId xmlns:p14="http://schemas.microsoft.com/office/powerpoint/2010/main" val="703976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a:t>Second level</a:t>
            </a:r>
            <a:endParaRPr lang="en-GB" altLang="en-US"/>
          </a:p>
          <a:p>
            <a:pPr lvl="1"/>
            <a:r>
              <a:rPr lang="en-GB" altLang="en-US"/>
              <a:t>Third level</a:t>
            </a:r>
          </a:p>
          <a:p>
            <a:pPr lvl="2"/>
            <a:r>
              <a:rPr lang="en-GB" altLang="en-US"/>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0572566D-4B39-45DD-93A5-1F0295A24B55}" type="slidenum">
              <a:rPr lang="en-GB" altLang="en-US"/>
              <a:pPr/>
              <a:t>‹#›</a:t>
            </a:fld>
            <a:endParaRPr lang="en-GB" altLang="en-US"/>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41" name="Picture 17" descr="LOGO CE_Vertical_EN_NEG_quadri_H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Rectangle 5"/>
          <p:cNvSpPr>
            <a:spLocks noGrp="1" noChangeArrowheads="1"/>
          </p:cNvSpPr>
          <p:nvPr>
            <p:ph type="ctrTitle"/>
          </p:nvPr>
        </p:nvSpPr>
        <p:spPr>
          <a:xfrm>
            <a:off x="1043608" y="1556792"/>
            <a:ext cx="7992442" cy="2232248"/>
          </a:xfrm>
        </p:spPr>
        <p:txBody>
          <a:bodyPr/>
          <a:lstStyle/>
          <a:p>
            <a:r>
              <a:rPr lang="en-GB" altLang="en-US" sz="4800" dirty="0"/>
              <a:t>SAIs, important actors in fragile situations </a:t>
            </a:r>
            <a:endParaRPr lang="en-GB" altLang="en-US" sz="7000" dirty="0"/>
          </a:p>
        </p:txBody>
      </p:sp>
      <p:sp>
        <p:nvSpPr>
          <p:cNvPr id="81926" name="Rectangle 6"/>
          <p:cNvSpPr>
            <a:spLocks noGrp="1" noChangeArrowheads="1"/>
          </p:cNvSpPr>
          <p:nvPr>
            <p:ph type="subTitle" idx="1"/>
          </p:nvPr>
        </p:nvSpPr>
        <p:spPr>
          <a:xfrm>
            <a:off x="0" y="6021288"/>
            <a:ext cx="8532812" cy="432742"/>
          </a:xfrm>
        </p:spPr>
        <p:txBody>
          <a:bodyPr/>
          <a:lstStyle/>
          <a:p>
            <a:r>
              <a:rPr lang="fr-BE" altLang="en-US" sz="1800" dirty="0"/>
              <a:t>Susanne Wille European Commission </a:t>
            </a:r>
            <a:r>
              <a:rPr lang="fr-BE" altLang="en-US" sz="1800" dirty="0" err="1"/>
              <a:t>September</a:t>
            </a:r>
            <a:r>
              <a:rPr lang="fr-BE" altLang="en-US" sz="1800" dirty="0"/>
              <a:t> 2017</a:t>
            </a:r>
            <a:endParaRPr lang="en-GB" alt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sz="2400" dirty="0"/>
              <a:t>One </a:t>
            </a:r>
            <a:r>
              <a:rPr lang="fr-BE" sz="2400" dirty="0" err="1"/>
              <a:t>example</a:t>
            </a:r>
            <a:r>
              <a:rPr lang="fr-BE" sz="2400" dirty="0"/>
              <a:t> of </a:t>
            </a:r>
            <a:r>
              <a:rPr lang="fr-BE" sz="2400" dirty="0" err="1"/>
              <a:t>integrated</a:t>
            </a:r>
            <a:r>
              <a:rPr lang="fr-BE" sz="2400" dirty="0"/>
              <a:t> support to SAI</a:t>
            </a:r>
            <a:endParaRPr lang="en-GB" sz="2400" dirty="0"/>
          </a:p>
        </p:txBody>
      </p:sp>
      <p:sp>
        <p:nvSpPr>
          <p:cNvPr id="3" name="Content Placeholder 2"/>
          <p:cNvSpPr>
            <a:spLocks noGrp="1"/>
          </p:cNvSpPr>
          <p:nvPr>
            <p:ph idx="1"/>
          </p:nvPr>
        </p:nvSpPr>
        <p:spPr/>
        <p:txBody>
          <a:bodyPr/>
          <a:lstStyle/>
          <a:p>
            <a:r>
              <a:rPr lang="en-GB" sz="2000" dirty="0"/>
              <a:t>'Performance Indicators' imply that additional budget is released on the achievement of mutually agreed results or indicators. </a:t>
            </a:r>
          </a:p>
          <a:p>
            <a:r>
              <a:rPr lang="en-GB" sz="2000" dirty="0"/>
              <a:t>In state building contracts, in each case one or more of the performance indicators concern either external audit or related issues (fight against corruption, internal controls , public accounting). </a:t>
            </a:r>
          </a:p>
          <a:p>
            <a:r>
              <a:rPr lang="en-GB" sz="2000" dirty="0"/>
              <a:t>These expected results are typically focal points in the discussions and policy dialogue. </a:t>
            </a:r>
          </a:p>
        </p:txBody>
      </p:sp>
    </p:spTree>
    <p:extLst>
      <p:ext uri="{BB962C8B-B14F-4D97-AF65-F5344CB8AC3E}">
        <p14:creationId xmlns:p14="http://schemas.microsoft.com/office/powerpoint/2010/main" val="2130472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The Commission and GAC of Liberia</a:t>
            </a:r>
            <a:endParaRPr lang="en-GB" dirty="0"/>
          </a:p>
        </p:txBody>
      </p:sp>
      <p:sp>
        <p:nvSpPr>
          <p:cNvPr id="3" name="Content Placeholder 2"/>
          <p:cNvSpPr>
            <a:spLocks noGrp="1"/>
          </p:cNvSpPr>
          <p:nvPr>
            <p:ph idx="1"/>
          </p:nvPr>
        </p:nvSpPr>
        <p:spPr/>
        <p:txBody>
          <a:bodyPr/>
          <a:lstStyle/>
          <a:p>
            <a:r>
              <a:rPr lang="en-GB" dirty="0"/>
              <a:t>EU support for the GAC started in January 2007 and the partners are now working on the planning of the third generation project. </a:t>
            </a:r>
          </a:p>
          <a:p>
            <a:r>
              <a:rPr lang="fr-BE" dirty="0"/>
              <a:t>In Liberia </a:t>
            </a:r>
            <a:r>
              <a:rPr lang="fr-BE" dirty="0" err="1"/>
              <a:t>there</a:t>
            </a:r>
            <a:r>
              <a:rPr lang="fr-BE" dirty="0"/>
              <a:t> are self standing </a:t>
            </a:r>
            <a:r>
              <a:rPr lang="fr-BE" dirty="0" err="1"/>
              <a:t>projects</a:t>
            </a:r>
            <a:r>
              <a:rPr lang="fr-BE" dirty="0"/>
              <a:t> as </a:t>
            </a:r>
            <a:r>
              <a:rPr lang="fr-BE" dirty="0" err="1"/>
              <a:t>well</a:t>
            </a:r>
            <a:r>
              <a:rPr lang="fr-BE" dirty="0"/>
              <a:t> as indirect support </a:t>
            </a:r>
            <a:r>
              <a:rPr lang="fr-BE" dirty="0" err="1"/>
              <a:t>through</a:t>
            </a:r>
            <a:r>
              <a:rPr lang="fr-BE" dirty="0"/>
              <a:t> the state building </a:t>
            </a:r>
            <a:r>
              <a:rPr lang="fr-BE" dirty="0" err="1"/>
              <a:t>contracts</a:t>
            </a:r>
            <a:r>
              <a:rPr lang="fr-BE" dirty="0"/>
              <a:t>.</a:t>
            </a:r>
            <a:endParaRPr lang="en-GB" dirty="0"/>
          </a:p>
          <a:p>
            <a:r>
              <a:rPr lang="fr-BE" dirty="0"/>
              <a:t>The support to GAC </a:t>
            </a:r>
            <a:r>
              <a:rPr lang="fr-BE" dirty="0" err="1"/>
              <a:t>is</a:t>
            </a:r>
            <a:r>
              <a:rPr lang="fr-BE" dirty="0"/>
              <a:t> </a:t>
            </a:r>
            <a:r>
              <a:rPr lang="fr-BE" dirty="0" err="1"/>
              <a:t>assisted</a:t>
            </a:r>
            <a:r>
              <a:rPr lang="fr-BE" dirty="0"/>
              <a:t> by </a:t>
            </a:r>
            <a:r>
              <a:rPr lang="fr-BE" dirty="0" err="1"/>
              <a:t>Intosai</a:t>
            </a:r>
            <a:r>
              <a:rPr lang="fr-BE" dirty="0"/>
              <a:t> and AFROSAI and </a:t>
            </a:r>
            <a:r>
              <a:rPr lang="fr-BE" dirty="0" err="1"/>
              <a:t>integrated</a:t>
            </a:r>
            <a:r>
              <a:rPr lang="fr-BE" dirty="0"/>
              <a:t> </a:t>
            </a:r>
            <a:r>
              <a:rPr lang="fr-BE" dirty="0" err="1"/>
              <a:t>into</a:t>
            </a:r>
            <a:r>
              <a:rPr lang="fr-BE" dirty="0"/>
              <a:t> PFM </a:t>
            </a:r>
            <a:r>
              <a:rPr lang="fr-BE" dirty="0" err="1"/>
              <a:t>reforms</a:t>
            </a:r>
            <a:r>
              <a:rPr lang="fr-BE" dirty="0"/>
              <a:t>.</a:t>
            </a:r>
            <a:endParaRPr lang="en-GB" dirty="0"/>
          </a:p>
        </p:txBody>
      </p:sp>
    </p:spTree>
    <p:extLst>
      <p:ext uri="{BB962C8B-B14F-4D97-AF65-F5344CB8AC3E}">
        <p14:creationId xmlns:p14="http://schemas.microsoft.com/office/powerpoint/2010/main" val="2183178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Evaluation </a:t>
            </a:r>
            <a:r>
              <a:rPr lang="fr-BE" dirty="0" err="1"/>
              <a:t>recommendations</a:t>
            </a:r>
            <a:r>
              <a:rPr lang="fr-BE" dirty="0"/>
              <a:t> :</a:t>
            </a:r>
            <a:endParaRPr lang="en-GB" dirty="0"/>
          </a:p>
        </p:txBody>
      </p:sp>
      <p:sp>
        <p:nvSpPr>
          <p:cNvPr id="3" name="Content Placeholder 2"/>
          <p:cNvSpPr>
            <a:spLocks noGrp="1"/>
          </p:cNvSpPr>
          <p:nvPr>
            <p:ph idx="1"/>
          </p:nvPr>
        </p:nvSpPr>
        <p:spPr/>
        <p:txBody>
          <a:bodyPr/>
          <a:lstStyle/>
          <a:p>
            <a:r>
              <a:rPr lang="en-GB" dirty="0"/>
              <a:t>- </a:t>
            </a:r>
            <a:r>
              <a:rPr lang="en-GB" sz="2000" dirty="0"/>
              <a:t>Be (ambitious but) realistic</a:t>
            </a:r>
          </a:p>
          <a:p>
            <a:r>
              <a:rPr lang="en-GB" sz="2000" dirty="0"/>
              <a:t>- the GAC´s own strategic plan should take centre stage </a:t>
            </a:r>
          </a:p>
          <a:p>
            <a:r>
              <a:rPr lang="en-GB" sz="2000" dirty="0"/>
              <a:t>- consider the interplay of external factors, most notably the political and legal environment, which define to a large extent the degree of a SAI’s independence, autonomy and weight as an anchor of accountability</a:t>
            </a:r>
          </a:p>
          <a:p>
            <a:r>
              <a:rPr lang="fr-BE" sz="2000" dirty="0"/>
              <a:t>- </a:t>
            </a:r>
            <a:r>
              <a:rPr lang="en-GB" sz="2000" dirty="0"/>
              <a:t>long-term relationship with a well-developed peer SAI aimed at mentoring and supporting would be helpful</a:t>
            </a:r>
          </a:p>
        </p:txBody>
      </p:sp>
    </p:spTree>
    <p:extLst>
      <p:ext uri="{BB962C8B-B14F-4D97-AF65-F5344CB8AC3E}">
        <p14:creationId xmlns:p14="http://schemas.microsoft.com/office/powerpoint/2010/main" val="4168916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endParaRPr lang="en-US" altLang="en-US" dirty="0"/>
          </a:p>
        </p:txBody>
      </p:sp>
      <p:sp>
        <p:nvSpPr>
          <p:cNvPr id="83971" name="Rectangle 3"/>
          <p:cNvSpPr>
            <a:spLocks noGrp="1" noChangeArrowheads="1"/>
          </p:cNvSpPr>
          <p:nvPr>
            <p:ph type="body" idx="1"/>
          </p:nvPr>
        </p:nvSpPr>
        <p:spPr/>
        <p:txBody>
          <a:bodyPr/>
          <a:lstStyle/>
          <a:p>
            <a:r>
              <a:rPr lang="en-GB" altLang="en-US" dirty="0"/>
              <a:t>State-building must be holistic, including appropriate means of oversight. </a:t>
            </a:r>
          </a:p>
          <a:p>
            <a:r>
              <a:rPr lang="en-GB" altLang="en-US" dirty="0"/>
              <a:t>Countries in fragile situations have high risks. </a:t>
            </a:r>
          </a:p>
          <a:p>
            <a:r>
              <a:rPr lang="en-GB" altLang="en-US" dirty="0"/>
              <a:t>SAI are instrumental to a state's good functioning and to the fight against corruption, fraud and mismanagement. </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Different types of support to SAI:</a:t>
            </a:r>
            <a:br>
              <a:rPr lang="en-GB" dirty="0"/>
            </a:br>
            <a:endParaRPr lang="en-GB" dirty="0"/>
          </a:p>
        </p:txBody>
      </p:sp>
      <p:sp>
        <p:nvSpPr>
          <p:cNvPr id="3" name="Content Placeholder 2"/>
          <p:cNvSpPr>
            <a:spLocks noGrp="1"/>
          </p:cNvSpPr>
          <p:nvPr>
            <p:ph idx="1"/>
          </p:nvPr>
        </p:nvSpPr>
        <p:spPr/>
        <p:txBody>
          <a:bodyPr/>
          <a:lstStyle/>
          <a:p>
            <a:r>
              <a:rPr lang="en-GB" dirty="0"/>
              <a:t>•	</a:t>
            </a:r>
            <a:r>
              <a:rPr lang="en-GB" sz="3200" dirty="0"/>
              <a:t>Capacity development projects</a:t>
            </a:r>
          </a:p>
          <a:p>
            <a:r>
              <a:rPr lang="en-GB" sz="3200" dirty="0"/>
              <a:t>•	TA, equipment and infrastructure</a:t>
            </a:r>
          </a:p>
          <a:p>
            <a:r>
              <a:rPr lang="en-GB" sz="3200" dirty="0"/>
              <a:t>•	Policy and political dialogue</a:t>
            </a:r>
          </a:p>
          <a:p>
            <a:r>
              <a:rPr lang="en-GB" sz="3200" dirty="0"/>
              <a:t>•	Budget support is dependent on a well-functioning SAI and promotes oversight. </a:t>
            </a:r>
          </a:p>
        </p:txBody>
      </p:sp>
    </p:spTree>
    <p:extLst>
      <p:ext uri="{BB962C8B-B14F-4D97-AF65-F5344CB8AC3E}">
        <p14:creationId xmlns:p14="http://schemas.microsoft.com/office/powerpoint/2010/main" val="3016012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'State Building Contract' </a:t>
            </a:r>
          </a:p>
        </p:txBody>
      </p:sp>
      <p:sp>
        <p:nvSpPr>
          <p:cNvPr id="3" name="Content Placeholder 2"/>
          <p:cNvSpPr>
            <a:spLocks noGrp="1"/>
          </p:cNvSpPr>
          <p:nvPr>
            <p:ph idx="1"/>
          </p:nvPr>
        </p:nvSpPr>
        <p:spPr/>
        <p:txBody>
          <a:bodyPr/>
          <a:lstStyle/>
          <a:p>
            <a:r>
              <a:rPr lang="en-GB" dirty="0"/>
              <a:t>In a context of fragility, the Commission has a specific form of budget support instrument at its disposal. </a:t>
            </a:r>
          </a:p>
          <a:p>
            <a:endParaRPr lang="en-GB" dirty="0"/>
          </a:p>
          <a:p>
            <a:r>
              <a:rPr lang="en-GB" dirty="0"/>
              <a:t>"to be used when situations of fragility or transition require action … to help partner countries to ensure vital state functions and to deliver basic services to the population"</a:t>
            </a:r>
          </a:p>
        </p:txBody>
      </p:sp>
    </p:spTree>
    <p:extLst>
      <p:ext uri="{BB962C8B-B14F-4D97-AF65-F5344CB8AC3E}">
        <p14:creationId xmlns:p14="http://schemas.microsoft.com/office/powerpoint/2010/main" val="1590860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a:r>
              <a:rPr lang="en-GB" altLang="en-US" sz="2800" dirty="0"/>
              <a:t>State Building Contracts are Budget Support : </a:t>
            </a:r>
            <a:r>
              <a:rPr lang="fr-BE" altLang="en-US" sz="2800" dirty="0"/>
              <a:t>F</a:t>
            </a:r>
            <a:r>
              <a:rPr lang="en-GB" altLang="en-US" sz="2800" dirty="0"/>
              <a:t>our Pillars</a:t>
            </a:r>
          </a:p>
        </p:txBody>
      </p:sp>
      <p:graphicFrame>
        <p:nvGraphicFramePr>
          <p:cNvPr id="2" name="Content Placeholder 1"/>
          <p:cNvGraphicFramePr>
            <a:graphicFrameLocks noGrp="1"/>
          </p:cNvGraphicFramePr>
          <p:nvPr>
            <p:ph idx="1"/>
          </p:nvPr>
        </p:nvGraphicFramePr>
        <p:xfrm>
          <a:off x="457200" y="2276873"/>
          <a:ext cx="8229600"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316" name="Slide Number Placeholder 3"/>
          <p:cNvSpPr>
            <a:spLocks noGrp="1"/>
          </p:cNvSpPr>
          <p:nvPr>
            <p:ph type="sldNum" sz="quarter" idx="12"/>
          </p:nvPr>
        </p:nvSpPr>
        <p:spPr>
          <a:noFill/>
        </p:spPr>
        <p:txBody>
          <a:bodyPr/>
          <a:lstStyle>
            <a:lvl1pPr eaLnBrk="0" hangingPunct="0">
              <a:spcBef>
                <a:spcPct val="20000"/>
              </a:spcBef>
              <a:buClr>
                <a:schemeClr val="bg1"/>
              </a:buClr>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fld id="{BC523FD0-CAD6-4112-ABB1-9042C545D952}" type="slidenum">
              <a:rPr lang="en-GB" altLang="en-US" sz="1400" i="0" smtClean="0">
                <a:solidFill>
                  <a:srgbClr val="000000"/>
                </a:solidFill>
                <a:latin typeface="Arial" charset="0"/>
              </a:rPr>
              <a:pPr eaLnBrk="1" hangingPunct="1">
                <a:spcBef>
                  <a:spcPct val="0"/>
                </a:spcBef>
                <a:buClrTx/>
                <a:buFontTx/>
                <a:buNone/>
              </a:pPr>
              <a:t>5</a:t>
            </a:fld>
            <a:endParaRPr lang="en-GB" altLang="en-US" sz="1400" i="0">
              <a:solidFill>
                <a:srgbClr val="000000"/>
              </a:solidFill>
              <a:latin typeface="Arial" charset="0"/>
            </a:endParaRPr>
          </a:p>
        </p:txBody>
      </p:sp>
    </p:spTree>
    <p:extLst>
      <p:ext uri="{BB962C8B-B14F-4D97-AF65-F5344CB8AC3E}">
        <p14:creationId xmlns:p14="http://schemas.microsoft.com/office/powerpoint/2010/main" val="429104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nvPr>
        </p:nvSpPr>
        <p:spPr/>
        <p:txBody>
          <a:bodyPr/>
          <a:lstStyle/>
          <a:p>
            <a:r>
              <a:rPr lang="fr-BE" altLang="en-US" sz="2400" dirty="0"/>
              <a:t>For State Building </a:t>
            </a:r>
            <a:r>
              <a:rPr lang="fr-BE" altLang="en-US" sz="2400" dirty="0" err="1"/>
              <a:t>Contracts</a:t>
            </a:r>
            <a:r>
              <a:rPr lang="fr-BE" altLang="en-US" sz="2400" dirty="0"/>
              <a:t> the </a:t>
            </a:r>
            <a:r>
              <a:rPr lang="fr-BE" altLang="en-US" sz="2400" dirty="0" err="1"/>
              <a:t>same</a:t>
            </a:r>
            <a:r>
              <a:rPr lang="fr-BE" altLang="en-US" sz="2400" dirty="0"/>
              <a:t>  </a:t>
            </a:r>
            <a:r>
              <a:rPr lang="fr-BE" altLang="en-US" sz="2400" dirty="0" err="1"/>
              <a:t>eligibility</a:t>
            </a:r>
            <a:r>
              <a:rPr lang="fr-BE" altLang="en-US" sz="2400" dirty="0"/>
              <a:t> </a:t>
            </a:r>
            <a:r>
              <a:rPr lang="fr-BE" altLang="en-US" sz="2400" dirty="0" err="1"/>
              <a:t>criteria</a:t>
            </a:r>
            <a:r>
              <a:rPr lang="fr-BE" altLang="en-US" sz="2400" dirty="0"/>
              <a:t> </a:t>
            </a:r>
            <a:r>
              <a:rPr lang="fr-BE" altLang="en-US" sz="2400" dirty="0" err="1"/>
              <a:t>apply</a:t>
            </a:r>
            <a:r>
              <a:rPr lang="fr-BE" altLang="en-US" sz="2400" dirty="0"/>
              <a:t>:</a:t>
            </a:r>
            <a:endParaRPr lang="en-GB" altLang="en-US" sz="2400" dirty="0"/>
          </a:p>
        </p:txBody>
      </p:sp>
      <p:sp>
        <p:nvSpPr>
          <p:cNvPr id="4" name="Content Placeholder 3"/>
          <p:cNvSpPr>
            <a:spLocks noGrp="1"/>
          </p:cNvSpPr>
          <p:nvPr>
            <p:ph idx="1"/>
          </p:nvPr>
        </p:nvSpPr>
        <p:spPr/>
        <p:txBody>
          <a:bodyPr/>
          <a:lstStyle/>
          <a:p>
            <a:endParaRPr lang="fr-BE" altLang="en-US" sz="2000" dirty="0"/>
          </a:p>
          <a:p>
            <a:r>
              <a:rPr lang="fr-BE" altLang="en-US" sz="2000" dirty="0"/>
              <a:t>1) A stable </a:t>
            </a:r>
            <a:r>
              <a:rPr lang="fr-BE" altLang="en-US" sz="2000" dirty="0" err="1"/>
              <a:t>marco-economic</a:t>
            </a:r>
            <a:r>
              <a:rPr lang="fr-BE" altLang="en-US" sz="2000" dirty="0"/>
              <a:t> </a:t>
            </a:r>
            <a:r>
              <a:rPr lang="fr-BE" altLang="en-US" sz="2000" dirty="0" err="1"/>
              <a:t>framework</a:t>
            </a:r>
            <a:endParaRPr lang="fr-BE" altLang="en-US" sz="2000" dirty="0"/>
          </a:p>
          <a:p>
            <a:r>
              <a:rPr lang="fr-BE" altLang="en-US" sz="2000" dirty="0"/>
              <a:t>2) Sound public </a:t>
            </a:r>
            <a:r>
              <a:rPr lang="fr-BE" altLang="en-US" sz="2000" dirty="0" err="1"/>
              <a:t>policies</a:t>
            </a:r>
            <a:r>
              <a:rPr lang="fr-BE" altLang="en-US" sz="2000" dirty="0"/>
              <a:t> and </a:t>
            </a:r>
            <a:r>
              <a:rPr lang="fr-BE" altLang="en-US" sz="2000" dirty="0" err="1"/>
              <a:t>reforms</a:t>
            </a:r>
            <a:endParaRPr lang="fr-BE" altLang="en-US" sz="2000" dirty="0"/>
          </a:p>
          <a:p>
            <a:r>
              <a:rPr lang="fr-BE" altLang="en-US" sz="2000" dirty="0"/>
              <a:t>3) Good or </a:t>
            </a:r>
            <a:r>
              <a:rPr lang="fr-BE" altLang="en-US" sz="2000" dirty="0" err="1"/>
              <a:t>improving</a:t>
            </a:r>
            <a:r>
              <a:rPr lang="fr-BE" altLang="en-US" sz="2000" dirty="0"/>
              <a:t> public </a:t>
            </a:r>
            <a:r>
              <a:rPr lang="fr-BE" altLang="en-US" sz="2000" dirty="0" err="1"/>
              <a:t>financial</a:t>
            </a:r>
            <a:r>
              <a:rPr lang="fr-BE" altLang="en-US" sz="2000" dirty="0"/>
              <a:t> management </a:t>
            </a:r>
          </a:p>
          <a:p>
            <a:r>
              <a:rPr lang="fr-BE" altLang="en-US" sz="2000" dirty="0"/>
              <a:t>4) </a:t>
            </a:r>
            <a:r>
              <a:rPr lang="fr-BE" altLang="en-US" sz="2000" dirty="0" err="1"/>
              <a:t>Transparency</a:t>
            </a:r>
            <a:r>
              <a:rPr lang="fr-BE" altLang="en-US" sz="2000" dirty="0"/>
              <a:t> and </a:t>
            </a:r>
            <a:r>
              <a:rPr lang="fr-BE" altLang="en-US" sz="2000" dirty="0" err="1"/>
              <a:t>oversight</a:t>
            </a:r>
            <a:r>
              <a:rPr lang="fr-BE" altLang="en-US" sz="2000" dirty="0"/>
              <a:t> of the budget</a:t>
            </a:r>
          </a:p>
          <a:p>
            <a:endParaRPr lang="fr-BE" altLang="en-US" sz="2000" dirty="0"/>
          </a:p>
          <a:p>
            <a:r>
              <a:rPr lang="fr-BE" altLang="en-US" sz="2000" dirty="0" err="1"/>
              <a:t>They</a:t>
            </a:r>
            <a:r>
              <a:rPr lang="fr-BE" altLang="en-US" sz="2000" dirty="0"/>
              <a:t> have to </a:t>
            </a:r>
            <a:r>
              <a:rPr lang="fr-BE" altLang="en-US" sz="2000" dirty="0" err="1"/>
              <a:t>be</a:t>
            </a:r>
            <a:r>
              <a:rPr lang="fr-BE" altLang="en-US" sz="2000" dirty="0"/>
              <a:t> </a:t>
            </a:r>
            <a:r>
              <a:rPr lang="fr-BE" altLang="en-US" sz="2000" dirty="0" err="1"/>
              <a:t>respected</a:t>
            </a:r>
            <a:r>
              <a:rPr lang="fr-BE" altLang="en-US" sz="2000" dirty="0"/>
              <a:t> </a:t>
            </a:r>
            <a:r>
              <a:rPr lang="fr-BE" altLang="en-US" sz="2000" dirty="0" err="1"/>
              <a:t>before</a:t>
            </a:r>
            <a:r>
              <a:rPr lang="fr-BE" altLang="en-US" sz="2000" dirty="0"/>
              <a:t> </a:t>
            </a:r>
            <a:r>
              <a:rPr lang="fr-BE" altLang="en-US" sz="2000" dirty="0" err="1"/>
              <a:t>approval</a:t>
            </a:r>
            <a:r>
              <a:rPr lang="fr-BE" altLang="en-US" sz="2000" dirty="0"/>
              <a:t> of an </a:t>
            </a:r>
            <a:r>
              <a:rPr lang="fr-BE" altLang="en-US" sz="2000" dirty="0" err="1"/>
              <a:t>operation</a:t>
            </a:r>
            <a:r>
              <a:rPr lang="fr-BE" altLang="en-US" sz="2000" dirty="0"/>
              <a:t> and </a:t>
            </a:r>
            <a:r>
              <a:rPr lang="fr-BE" altLang="en-US" sz="2000" dirty="0" err="1"/>
              <a:t>during</a:t>
            </a:r>
            <a:r>
              <a:rPr lang="fr-BE" altLang="en-US" sz="2000" dirty="0"/>
              <a:t> : </a:t>
            </a:r>
            <a:r>
              <a:rPr lang="fr-BE" altLang="en-US" sz="2000" dirty="0" err="1"/>
              <a:t>before</a:t>
            </a:r>
            <a:r>
              <a:rPr lang="fr-BE" altLang="en-US" sz="2000" dirty="0"/>
              <a:t> </a:t>
            </a:r>
            <a:r>
              <a:rPr lang="fr-BE" altLang="en-US" sz="2000" dirty="0" err="1"/>
              <a:t>each</a:t>
            </a:r>
            <a:r>
              <a:rPr lang="fr-BE" altLang="en-US" sz="2000" dirty="0"/>
              <a:t> </a:t>
            </a:r>
            <a:r>
              <a:rPr lang="fr-BE" altLang="en-US" sz="2000" dirty="0" err="1"/>
              <a:t>payment</a:t>
            </a:r>
            <a:endParaRPr lang="fr-BE" altLang="en-US" sz="2000" dirty="0"/>
          </a:p>
          <a:p>
            <a:endParaRPr lang="fr-BE" altLang="en-US" sz="2000" dirty="0"/>
          </a:p>
          <a:p>
            <a:r>
              <a:rPr lang="fr-BE" altLang="en-US" sz="2000" dirty="0"/>
              <a:t>BUT the </a:t>
            </a:r>
            <a:r>
              <a:rPr lang="fr-BE" altLang="en-US" sz="2000" dirty="0" err="1"/>
              <a:t>analysis</a:t>
            </a:r>
            <a:r>
              <a:rPr lang="fr-BE" altLang="en-US" sz="2000" dirty="0"/>
              <a:t> and </a:t>
            </a:r>
            <a:r>
              <a:rPr lang="fr-BE" altLang="en-US" sz="2000" dirty="0" err="1"/>
              <a:t>interpretation</a:t>
            </a:r>
            <a:r>
              <a:rPr lang="fr-BE" altLang="en-US" sz="2000" dirty="0"/>
              <a:t> are </a:t>
            </a:r>
            <a:r>
              <a:rPr lang="fr-BE" altLang="en-US" sz="2000" dirty="0" err="1"/>
              <a:t>adapted</a:t>
            </a:r>
            <a:r>
              <a:rPr lang="fr-BE" altLang="en-US" sz="2000" dirty="0"/>
              <a:t> to fragile situations</a:t>
            </a:r>
            <a:endParaRPr lang="en-GB" altLang="en-US" sz="2000" dirty="0"/>
          </a:p>
        </p:txBody>
      </p:sp>
      <p:sp>
        <p:nvSpPr>
          <p:cNvPr id="15364" name="Slide Number Placeholder 1"/>
          <p:cNvSpPr>
            <a:spLocks noGrp="1"/>
          </p:cNvSpPr>
          <p:nvPr>
            <p:ph type="sldNum" sz="quarter" idx="12"/>
          </p:nvPr>
        </p:nvSpPr>
        <p:spPr>
          <a:noFill/>
        </p:spPr>
        <p:txBody>
          <a:bodyPr/>
          <a:lstStyle>
            <a:lvl1pPr eaLnBrk="0" hangingPunct="0">
              <a:spcBef>
                <a:spcPct val="20000"/>
              </a:spcBef>
              <a:buClr>
                <a:schemeClr val="bg1"/>
              </a:buClr>
              <a:buChar char="•"/>
              <a:defRPr sz="2400" i="1">
                <a:solidFill>
                  <a:srgbClr val="0F5494"/>
                </a:solidFill>
                <a:latin typeface="Verdana" pitchFamily="34" charset="0"/>
              </a:defRPr>
            </a:lvl1pPr>
            <a:lvl2pPr marL="742950" indent="-285750" eaLnBrk="0" hangingPunct="0">
              <a:spcBef>
                <a:spcPct val="20000"/>
              </a:spcBef>
              <a:buClr>
                <a:srgbClr val="009FBA"/>
              </a:buClr>
              <a:buChar char="•"/>
              <a:defRPr sz="2000" b="1">
                <a:solidFill>
                  <a:srgbClr val="0F5494"/>
                </a:solidFill>
                <a:latin typeface="Verdana" pitchFamily="34" charset="0"/>
              </a:defRPr>
            </a:lvl2pPr>
            <a:lvl3pPr marL="1143000" indent="-228600" eaLnBrk="0" hangingPunct="0">
              <a:spcBef>
                <a:spcPct val="20000"/>
              </a:spcBef>
              <a:defRPr sz="1400">
                <a:solidFill>
                  <a:srgbClr val="0F5494"/>
                </a:solidFill>
                <a:latin typeface="Verdana" pitchFamily="34"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fld id="{9FFFFBCF-99EF-4A1D-BE90-27FC348E7E65}" type="slidenum">
              <a:rPr lang="en-GB" altLang="en-US" sz="1400" i="0" smtClean="0">
                <a:solidFill>
                  <a:srgbClr val="000000"/>
                </a:solidFill>
                <a:latin typeface="Arial" charset="0"/>
              </a:rPr>
              <a:pPr eaLnBrk="1" hangingPunct="1">
                <a:spcBef>
                  <a:spcPct val="0"/>
                </a:spcBef>
                <a:buClrTx/>
                <a:buFontTx/>
                <a:buNone/>
              </a:pPr>
              <a:t>6</a:t>
            </a:fld>
            <a:endParaRPr lang="en-GB" altLang="en-US" sz="1400" i="0">
              <a:solidFill>
                <a:srgbClr val="000000"/>
              </a:solidFill>
              <a:latin typeface="Arial" charset="0"/>
            </a:endParaRPr>
          </a:p>
        </p:txBody>
      </p:sp>
    </p:spTree>
    <p:extLst>
      <p:ext uri="{BB962C8B-B14F-4D97-AF65-F5344CB8AC3E}">
        <p14:creationId xmlns:p14="http://schemas.microsoft.com/office/powerpoint/2010/main" val="6834837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 calcmode="lin" valueType="num">
                                      <p:cBhvr additive="base">
                                        <p:cTn id="3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State building contracts were introduced in 2012. </a:t>
            </a:r>
          </a:p>
          <a:p>
            <a:r>
              <a:rPr lang="en-GB" dirty="0"/>
              <a:t>The EU has developed SBCs with 21 countries, about a quarter of the total number of countries with whom the EU has budget support operations. (2016: 24 operations with a total budget of 2.2 billion Euros)</a:t>
            </a:r>
          </a:p>
          <a:p>
            <a:r>
              <a:rPr lang="fr-BE" dirty="0"/>
              <a:t>This instrument </a:t>
            </a:r>
            <a:r>
              <a:rPr lang="fr-BE" dirty="0" err="1"/>
              <a:t>seems</a:t>
            </a:r>
            <a:r>
              <a:rPr lang="fr-BE" dirty="0"/>
              <a:t> to </a:t>
            </a:r>
            <a:r>
              <a:rPr lang="fr-BE" dirty="0" err="1"/>
              <a:t>work</a:t>
            </a:r>
            <a:r>
              <a:rPr lang="fr-BE" dirty="0"/>
              <a:t> </a:t>
            </a:r>
            <a:r>
              <a:rPr lang="fr-BE" dirty="0" err="1"/>
              <a:t>well</a:t>
            </a:r>
            <a:r>
              <a:rPr lang="fr-BE" dirty="0"/>
              <a:t>.</a:t>
            </a:r>
            <a:endParaRPr lang="en-GB" dirty="0"/>
          </a:p>
          <a:p>
            <a:endParaRPr lang="en-GB" dirty="0"/>
          </a:p>
        </p:txBody>
      </p:sp>
    </p:spTree>
    <p:extLst>
      <p:ext uri="{BB962C8B-B14F-4D97-AF65-F5344CB8AC3E}">
        <p14:creationId xmlns:p14="http://schemas.microsoft.com/office/powerpoint/2010/main" val="3374708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State building </a:t>
            </a:r>
            <a:r>
              <a:rPr lang="fr-BE" dirty="0" err="1"/>
              <a:t>contracts</a:t>
            </a:r>
            <a:r>
              <a:rPr lang="fr-BE" dirty="0"/>
              <a:t> and </a:t>
            </a:r>
            <a:r>
              <a:rPr lang="fr-BE" dirty="0" err="1"/>
              <a:t>SAIs</a:t>
            </a:r>
            <a:endParaRPr lang="en-GB" dirty="0"/>
          </a:p>
        </p:txBody>
      </p:sp>
      <p:sp>
        <p:nvSpPr>
          <p:cNvPr id="3" name="Content Placeholder 2"/>
          <p:cNvSpPr>
            <a:spLocks noGrp="1"/>
          </p:cNvSpPr>
          <p:nvPr>
            <p:ph idx="1"/>
          </p:nvPr>
        </p:nvSpPr>
        <p:spPr/>
        <p:txBody>
          <a:bodyPr/>
          <a:lstStyle/>
          <a:p>
            <a:r>
              <a:rPr lang="en-GB" dirty="0"/>
              <a:t>Fragile situations are characterised a need to strengthen the resilience of the state. The main areas of focus are public financial management, health, education, domestic revenue mobilisation, and macroeconomic stability. </a:t>
            </a:r>
          </a:p>
          <a:p>
            <a:r>
              <a:rPr lang="fr-BE" dirty="0"/>
              <a:t>The SAI </a:t>
            </a:r>
            <a:r>
              <a:rPr lang="fr-BE" dirty="0" err="1"/>
              <a:t>play</a:t>
            </a:r>
            <a:r>
              <a:rPr lang="fr-BE" dirty="0"/>
              <a:t> an important </a:t>
            </a:r>
            <a:r>
              <a:rPr lang="fr-BE" dirty="0" err="1"/>
              <a:t>role</a:t>
            </a:r>
            <a:r>
              <a:rPr lang="fr-BE" dirty="0"/>
              <a:t>, </a:t>
            </a:r>
            <a:r>
              <a:rPr lang="fr-BE" dirty="0" err="1"/>
              <a:t>notably</a:t>
            </a:r>
            <a:r>
              <a:rPr lang="fr-BE" dirty="0"/>
              <a:t> as key to good public finance management and</a:t>
            </a:r>
            <a:r>
              <a:rPr lang="en-GB" dirty="0"/>
              <a:t> in the fight against corruption, fraud and mismanagement</a:t>
            </a:r>
          </a:p>
        </p:txBody>
      </p:sp>
    </p:spTree>
    <p:extLst>
      <p:ext uri="{BB962C8B-B14F-4D97-AF65-F5344CB8AC3E}">
        <p14:creationId xmlns:p14="http://schemas.microsoft.com/office/powerpoint/2010/main" val="2491095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a:t>A short </a:t>
            </a:r>
            <a:r>
              <a:rPr lang="fr-BE" dirty="0" err="1"/>
              <a:t>analysis</a:t>
            </a:r>
            <a:r>
              <a:rPr lang="fr-BE" dirty="0"/>
              <a:t> of </a:t>
            </a:r>
            <a:r>
              <a:rPr lang="fr-BE" dirty="0" err="1"/>
              <a:t>risks</a:t>
            </a:r>
            <a:endParaRPr lang="en-GB" dirty="0"/>
          </a:p>
        </p:txBody>
      </p:sp>
      <p:sp>
        <p:nvSpPr>
          <p:cNvPr id="3" name="Content Placeholder 2"/>
          <p:cNvSpPr>
            <a:spLocks noGrp="1"/>
          </p:cNvSpPr>
          <p:nvPr>
            <p:ph idx="1"/>
          </p:nvPr>
        </p:nvSpPr>
        <p:spPr/>
        <p:txBody>
          <a:bodyPr/>
          <a:lstStyle/>
          <a:p>
            <a:r>
              <a:rPr lang="en-GB" sz="2000" dirty="0"/>
              <a:t>Overall the risk ranking  of 'all countries' and 'fragile countries' is similar. For all countries 'corruption and fraud', 'rule of law' and '</a:t>
            </a:r>
            <a:r>
              <a:rPr lang="en-GB" sz="2000" dirty="0" err="1"/>
              <a:t>Gov</a:t>
            </a:r>
            <a:r>
              <a:rPr lang="en-GB" sz="2000" dirty="0"/>
              <a:t> effectiveness' are high on the list. </a:t>
            </a:r>
          </a:p>
          <a:p>
            <a:r>
              <a:rPr lang="en-GB" sz="2000" dirty="0"/>
              <a:t>The main risk in countries in fragility  is 'vulnerability and exogenous shocks'.</a:t>
            </a:r>
          </a:p>
          <a:p>
            <a:r>
              <a:rPr lang="en-GB" sz="2000" dirty="0"/>
              <a:t>In a fragile situation immediate needs are more prominent, this changes the ranking. </a:t>
            </a:r>
          </a:p>
          <a:p>
            <a:r>
              <a:rPr lang="en-GB" sz="2000" dirty="0"/>
              <a:t>Therefore (?) 'external audit' seems  to be perceived as relatively less risky in in SBC countries. This concerns the </a:t>
            </a:r>
            <a:r>
              <a:rPr lang="en-GB" sz="2000" u="sng" dirty="0"/>
              <a:t>relative</a:t>
            </a:r>
            <a:r>
              <a:rPr lang="en-GB" sz="2000" dirty="0"/>
              <a:t> importance only. </a:t>
            </a:r>
          </a:p>
        </p:txBody>
      </p:sp>
    </p:spTree>
    <p:extLst>
      <p:ext uri="{BB962C8B-B14F-4D97-AF65-F5344CB8AC3E}">
        <p14:creationId xmlns:p14="http://schemas.microsoft.com/office/powerpoint/2010/main" val="2921674204"/>
      </p:ext>
    </p:extLst>
  </p:cSld>
  <p:clrMapOvr>
    <a:masterClrMapping/>
  </p:clrMapOvr>
</p:sld>
</file>

<file path=ppt/theme/theme1.xml><?xml version="1.0" encoding="utf-8"?>
<a:theme xmlns:a="http://schemas.openxmlformats.org/drawingml/2006/main" name="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117</TotalTime>
  <Words>1159</Words>
  <Application>Microsoft Office PowerPoint</Application>
  <PresentationFormat>Bildspel på skärmen (4:3)</PresentationFormat>
  <Paragraphs>94</Paragraphs>
  <Slides>12</Slides>
  <Notes>12</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12</vt:i4>
      </vt:variant>
    </vt:vector>
  </HeadingPairs>
  <TitlesOfParts>
    <vt:vector size="15" baseType="lpstr">
      <vt:lpstr>Arial</vt:lpstr>
      <vt:lpstr>Verdana</vt:lpstr>
      <vt:lpstr>blank</vt:lpstr>
      <vt:lpstr>SAIs, important actors in fragile situations </vt:lpstr>
      <vt:lpstr>PowerPoint-presentation</vt:lpstr>
      <vt:lpstr>Different types of support to SAI: </vt:lpstr>
      <vt:lpstr>'State Building Contract' </vt:lpstr>
      <vt:lpstr>State Building Contracts are Budget Support : Four Pillars</vt:lpstr>
      <vt:lpstr>For State Building Contracts the same  eligibility criteria apply:</vt:lpstr>
      <vt:lpstr>PowerPoint-presentation</vt:lpstr>
      <vt:lpstr>State building contracts and SAIs</vt:lpstr>
      <vt:lpstr>A short analysis of risks</vt:lpstr>
      <vt:lpstr>One example of integrated support to SAI</vt:lpstr>
      <vt:lpstr>The Commission and GAC of Liberia</vt:lpstr>
      <vt:lpstr>Evaluation recommendations :</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SAIs, actors in fragile situations</dc:title>
  <dc:creator>WILLE Birgit Susanne (DEVCO)</dc:creator>
  <cp:lastModifiedBy>Camilla Lindståhl</cp:lastModifiedBy>
  <cp:revision>13</cp:revision>
  <dcterms:created xsi:type="dcterms:W3CDTF">2017-09-12T15:10:04Z</dcterms:created>
  <dcterms:modified xsi:type="dcterms:W3CDTF">2017-09-19T18:36:26Z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f940bbc-c5ce-4716-8e12-dbc90468519a_Enabled">
    <vt:lpwstr>True</vt:lpwstr>
  </property>
  <property fmtid="{D5CDD505-2E9C-101B-9397-08002B2CF9AE}" pid="3" name="MSIP_Label_1f940bbc-c5ce-4716-8e12-dbc90468519a_SiteId">
    <vt:lpwstr>7a5ed9c9-2a79-4f75-8e80-df195d9262b0</vt:lpwstr>
  </property>
  <property fmtid="{D5CDD505-2E9C-101B-9397-08002B2CF9AE}" pid="4" name="MSIP_Label_1f940bbc-c5ce-4716-8e12-dbc90468519a_Ref">
    <vt:lpwstr>https://api.informationprotection.azure.com/api/7a5ed9c9-2a79-4f75-8e80-df195d9262b0</vt:lpwstr>
  </property>
  <property fmtid="{D5CDD505-2E9C-101B-9397-08002B2CF9AE}" pid="5" name="MSIP_Label_1f940bbc-c5ce-4716-8e12-dbc90468519a_SetBy">
    <vt:lpwstr>camilla.broden@riksrevisionen.se</vt:lpwstr>
  </property>
  <property fmtid="{D5CDD505-2E9C-101B-9397-08002B2CF9AE}" pid="6" name="MSIP_Label_1f940bbc-c5ce-4716-8e12-dbc90468519a_SetDate">
    <vt:lpwstr>2017-09-19T20:36:06.3965953+02:00</vt:lpwstr>
  </property>
  <property fmtid="{D5CDD505-2E9C-101B-9397-08002B2CF9AE}" pid="7" name="MSIP_Label_1f940bbc-c5ce-4716-8e12-dbc90468519a_Name">
    <vt:lpwstr>Intern</vt:lpwstr>
  </property>
  <property fmtid="{D5CDD505-2E9C-101B-9397-08002B2CF9AE}" pid="8" name="MSIP_Label_1f940bbc-c5ce-4716-8e12-dbc90468519a_Application">
    <vt:lpwstr>Microsoft Azure Information Protection</vt:lpwstr>
  </property>
  <property fmtid="{D5CDD505-2E9C-101B-9397-08002B2CF9AE}" pid="9" name="MSIP_Label_1f940bbc-c5ce-4716-8e12-dbc90468519a_Extended_MSFT_Method">
    <vt:lpwstr>Automatic</vt:lpwstr>
  </property>
  <property fmtid="{D5CDD505-2E9C-101B-9397-08002B2CF9AE}" pid="10" name="Sensitivity">
    <vt:lpwstr>Intern</vt:lpwstr>
  </property>
</Properties>
</file>