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72" r:id="rId9"/>
    <p:sldId id="271" r:id="rId10"/>
    <p:sldId id="274" r:id="rId11"/>
    <p:sldId id="273" r:id="rId12"/>
    <p:sldId id="265" r:id="rId13"/>
    <p:sldId id="275" r:id="rId14"/>
    <p:sldId id="266" r:id="rId15"/>
    <p:sldId id="267" r:id="rId16"/>
    <p:sldId id="268" r:id="rId17"/>
    <p:sldId id="269" r:id="rId18"/>
    <p:sldId id="276" r:id="rId19"/>
    <p:sldId id="270" r:id="rId20"/>
    <p:sldId id="259" r:id="rId21"/>
  </p:sldIdLst>
  <p:sldSz cx="12192000" cy="6858000"/>
  <p:notesSz cx="6797675" cy="9926638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5"/>
    <a:srgbClr val="003366"/>
    <a:srgbClr val="336699"/>
    <a:srgbClr val="2E5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7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58AC7-5DE4-4540-8336-41D3BFDBC5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0F9EB-22C3-4675-9376-1159E9475E8E}">
      <dgm:prSet phldrT="[Text]"/>
      <dgm:spPr>
        <a:solidFill>
          <a:srgbClr val="2E5C8A"/>
        </a:solidFill>
      </dgm:spPr>
      <dgm:t>
        <a:bodyPr/>
        <a:lstStyle/>
        <a:p>
          <a:r>
            <a:rPr lang="en-GB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c. Draft SAI PMF  Communications Strategy</a:t>
          </a:r>
        </a:p>
      </dgm:t>
    </dgm:pt>
    <dgm:pt modelId="{52DE8669-E3D3-4431-9C56-705E843BA1F2}" type="parTrans" cxnId="{9929B5FE-FFBC-435D-8A40-97580BBF4122}">
      <dgm:prSet/>
      <dgm:spPr/>
      <dgm:t>
        <a:bodyPr/>
        <a:lstStyle/>
        <a:p>
          <a:endParaRPr lang="sv-SE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A96A873-4917-4803-AC43-DAA80E04E8E7}" type="sibTrans" cxnId="{9929B5FE-FFBC-435D-8A40-97580BBF4122}">
      <dgm:prSet/>
      <dgm:spPr/>
      <dgm:t>
        <a:bodyPr/>
        <a:lstStyle/>
        <a:p>
          <a:endParaRPr lang="sv-SE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7440AC7-291D-4194-8787-F416FF70A2A1}">
      <dgm:prSet/>
      <dgm:spPr>
        <a:solidFill>
          <a:srgbClr val="336699"/>
        </a:solidFill>
      </dgm:spPr>
      <dgm:t>
        <a:bodyPr/>
        <a:lstStyle/>
        <a:p>
          <a:r>
            <a:rPr lang="en-GB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a. </a:t>
          </a:r>
          <a:r>
            <a:rPr lang="en-ZA" noProof="0" dirty="0">
              <a:solidFill>
                <a:schemeClr val="bg1"/>
              </a:solidFill>
              <a:latin typeface="Calibri Light" panose="020F0302020204030204" pitchFamily="34" charset="0"/>
            </a:rPr>
            <a:t>Report by SAI PMF Independent Advisory Group</a:t>
          </a:r>
        </a:p>
      </dgm:t>
    </dgm:pt>
    <dgm:pt modelId="{C170544E-2859-40DC-AC2D-32D342C2587C}" type="parTrans" cxnId="{AE973AA5-DA93-4BD1-87F4-9B9890C09980}">
      <dgm:prSet/>
      <dgm:spPr/>
      <dgm:t>
        <a:bodyPr/>
        <a:lstStyle/>
        <a:p>
          <a:endParaRPr lang="sv-SE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D7C2066-38DB-47E3-A280-5435F061F44D}" type="sibTrans" cxnId="{AE973AA5-DA93-4BD1-87F4-9B9890C09980}">
      <dgm:prSet/>
      <dgm:spPr/>
      <dgm:t>
        <a:bodyPr/>
        <a:lstStyle/>
        <a:p>
          <a:endParaRPr lang="sv-SE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7DF395-DC83-460C-B11D-E6F6DEB98A6C}">
      <dgm:prSet phldrT="[Text]"/>
      <dgm:spPr>
        <a:solidFill>
          <a:srgbClr val="003366"/>
        </a:solidFill>
      </dgm:spPr>
      <dgm:t>
        <a:bodyPr/>
        <a:lstStyle/>
        <a:p>
          <a:r>
            <a:rPr lang="en-GB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b.</a:t>
          </a:r>
          <a:r>
            <a:rPr lang="en-ZA" noProof="0" dirty="0">
              <a:solidFill>
                <a:schemeClr val="bg1"/>
              </a:solidFill>
              <a:latin typeface="Calibri Light" panose="020F0302020204030204" pitchFamily="34" charset="0"/>
            </a:rPr>
            <a:t>Report on SAI PMF Progress</a:t>
          </a:r>
          <a:r>
            <a:rPr lang="en-GB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 </a:t>
          </a:r>
        </a:p>
      </dgm:t>
    </dgm:pt>
    <dgm:pt modelId="{74969500-26D3-4A9B-9295-136E17D846F8}" type="sibTrans" cxnId="{3E35245F-3173-4D5F-91FB-75510674AECB}">
      <dgm:prSet/>
      <dgm:spPr/>
      <dgm:t>
        <a:bodyPr/>
        <a:lstStyle/>
        <a:p>
          <a:endParaRPr lang="sv-SE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9ABCDE6-9401-4759-9470-875E582CE7A0}" type="parTrans" cxnId="{3E35245F-3173-4D5F-91FB-75510674AECB}">
      <dgm:prSet/>
      <dgm:spPr/>
      <dgm:t>
        <a:bodyPr/>
        <a:lstStyle/>
        <a:p>
          <a:endParaRPr lang="sv-SE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EB8B835-9BCC-49C4-ABC5-9FEF219317C3}">
      <dgm:prSet phldrT="[Text]"/>
      <dgm:spPr>
        <a:solidFill>
          <a:srgbClr val="2E5C8A"/>
        </a:solidFill>
      </dgm:spPr>
      <dgm:t>
        <a:bodyPr/>
        <a:lstStyle/>
        <a:p>
          <a:r>
            <a:rPr lang="en-GB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d. Draft SAI PMF Annual Plan</a:t>
          </a:r>
        </a:p>
      </dgm:t>
    </dgm:pt>
    <dgm:pt modelId="{B9BC4101-CC52-4568-8069-3FFFD69CD423}" type="parTrans" cxnId="{652B6C8F-95C0-402A-A8C7-53DC7CF681F5}">
      <dgm:prSet/>
      <dgm:spPr/>
      <dgm:t>
        <a:bodyPr/>
        <a:lstStyle/>
        <a:p>
          <a:endParaRPr lang="en-US"/>
        </a:p>
      </dgm:t>
    </dgm:pt>
    <dgm:pt modelId="{870B8D43-08AD-43DE-B241-3D240A7C5C2E}" type="sibTrans" cxnId="{652B6C8F-95C0-402A-A8C7-53DC7CF681F5}">
      <dgm:prSet/>
      <dgm:spPr/>
      <dgm:t>
        <a:bodyPr/>
        <a:lstStyle/>
        <a:p>
          <a:endParaRPr lang="en-US"/>
        </a:p>
      </dgm:t>
    </dgm:pt>
    <dgm:pt modelId="{BEE947BC-9D50-431D-8E49-B6103A7E8B4F}" type="pres">
      <dgm:prSet presAssocID="{07358AC7-5DE4-4540-8336-41D3BFDBC5EE}" presName="linearFlow" presStyleCnt="0">
        <dgm:presLayoutVars>
          <dgm:dir/>
          <dgm:resizeHandles val="exact"/>
        </dgm:presLayoutVars>
      </dgm:prSet>
      <dgm:spPr/>
    </dgm:pt>
    <dgm:pt modelId="{9AF93983-AEB6-450D-9A3C-2C5E0B60719E}" type="pres">
      <dgm:prSet presAssocID="{77440AC7-291D-4194-8787-F416FF70A2A1}" presName="composite" presStyleCnt="0"/>
      <dgm:spPr/>
    </dgm:pt>
    <dgm:pt modelId="{C14D7020-D60E-4C6D-A8F6-2D20B4E003FC}" type="pres">
      <dgm:prSet presAssocID="{77440AC7-291D-4194-8787-F416FF70A2A1}" presName="imgShp" presStyleLbl="fgImgPlace1" presStyleIdx="0" presStyleCnt="4"/>
      <dgm:spPr/>
    </dgm:pt>
    <dgm:pt modelId="{4CAB9DFE-D33B-47C0-96DF-1D202F2F76CE}" type="pres">
      <dgm:prSet presAssocID="{77440AC7-291D-4194-8787-F416FF70A2A1}" presName="txShp" presStyleLbl="node1" presStyleIdx="0" presStyleCnt="4">
        <dgm:presLayoutVars>
          <dgm:bulletEnabled val="1"/>
        </dgm:presLayoutVars>
      </dgm:prSet>
      <dgm:spPr/>
    </dgm:pt>
    <dgm:pt modelId="{CEC7061B-731A-4A36-B94F-B3A404746A0D}" type="pres">
      <dgm:prSet presAssocID="{0D7C2066-38DB-47E3-A280-5435F061F44D}" presName="spacing" presStyleCnt="0"/>
      <dgm:spPr/>
    </dgm:pt>
    <dgm:pt modelId="{8D1FA637-3576-4D76-B756-7A297540E1B5}" type="pres">
      <dgm:prSet presAssocID="{1C7DF395-DC83-460C-B11D-E6F6DEB98A6C}" presName="composite" presStyleCnt="0"/>
      <dgm:spPr/>
    </dgm:pt>
    <dgm:pt modelId="{C39143DC-4C23-46CE-943D-F525AA25AA79}" type="pres">
      <dgm:prSet presAssocID="{1C7DF395-DC83-460C-B11D-E6F6DEB98A6C}" presName="imgShp" presStyleLbl="fgImgPlace1" presStyleIdx="1" presStyleCnt="4"/>
      <dgm:spPr/>
    </dgm:pt>
    <dgm:pt modelId="{AF777DB3-35A3-4790-ABA9-5C350DFB4671}" type="pres">
      <dgm:prSet presAssocID="{1C7DF395-DC83-460C-B11D-E6F6DEB98A6C}" presName="txShp" presStyleLbl="node1" presStyleIdx="1" presStyleCnt="4">
        <dgm:presLayoutVars>
          <dgm:bulletEnabled val="1"/>
        </dgm:presLayoutVars>
      </dgm:prSet>
      <dgm:spPr/>
    </dgm:pt>
    <dgm:pt modelId="{8B1AB2D9-2DFB-4B06-A2D3-DD6E95F7E094}" type="pres">
      <dgm:prSet presAssocID="{74969500-26D3-4A9B-9295-136E17D846F8}" presName="spacing" presStyleCnt="0"/>
      <dgm:spPr/>
    </dgm:pt>
    <dgm:pt modelId="{1C529F65-762D-46AB-B50E-96E889DD87E9}" type="pres">
      <dgm:prSet presAssocID="{B680F9EB-22C3-4675-9376-1159E9475E8E}" presName="composite" presStyleCnt="0"/>
      <dgm:spPr/>
    </dgm:pt>
    <dgm:pt modelId="{F6175E99-B263-4E41-A9FA-EFC0450B8FC0}" type="pres">
      <dgm:prSet presAssocID="{B680F9EB-22C3-4675-9376-1159E9475E8E}" presName="imgShp" presStyleLbl="fgImgPlace1" presStyleIdx="2" presStyleCnt="4"/>
      <dgm:spPr/>
    </dgm:pt>
    <dgm:pt modelId="{8CAD3E48-9999-4541-8589-73C5DA198F81}" type="pres">
      <dgm:prSet presAssocID="{B680F9EB-22C3-4675-9376-1159E9475E8E}" presName="txShp" presStyleLbl="node1" presStyleIdx="2" presStyleCnt="4">
        <dgm:presLayoutVars>
          <dgm:bulletEnabled val="1"/>
        </dgm:presLayoutVars>
      </dgm:prSet>
      <dgm:spPr/>
    </dgm:pt>
    <dgm:pt modelId="{ADD8EA44-9981-413E-96F1-4E8B26009C10}" type="pres">
      <dgm:prSet presAssocID="{1A96A873-4917-4803-AC43-DAA80E04E8E7}" presName="spacing" presStyleCnt="0"/>
      <dgm:spPr/>
    </dgm:pt>
    <dgm:pt modelId="{38A1BEA9-DF84-43C8-B3D9-9216E157C6A0}" type="pres">
      <dgm:prSet presAssocID="{8EB8B835-9BCC-49C4-ABC5-9FEF219317C3}" presName="composite" presStyleCnt="0"/>
      <dgm:spPr/>
    </dgm:pt>
    <dgm:pt modelId="{F637A922-FE05-4922-BFA9-69CBF010E09A}" type="pres">
      <dgm:prSet presAssocID="{8EB8B835-9BCC-49C4-ABC5-9FEF219317C3}" presName="imgShp" presStyleLbl="fgImgPlace1" presStyleIdx="3" presStyleCnt="4"/>
      <dgm:spPr/>
    </dgm:pt>
    <dgm:pt modelId="{7DF8DD0D-2362-4A97-82EF-1021993F3235}" type="pres">
      <dgm:prSet presAssocID="{8EB8B835-9BCC-49C4-ABC5-9FEF219317C3}" presName="txShp" presStyleLbl="node1" presStyleIdx="3" presStyleCnt="4">
        <dgm:presLayoutVars>
          <dgm:bulletEnabled val="1"/>
        </dgm:presLayoutVars>
      </dgm:prSet>
      <dgm:spPr/>
    </dgm:pt>
  </dgm:ptLst>
  <dgm:cxnLst>
    <dgm:cxn modelId="{FA838A1C-1361-4206-A84E-D3D56D0B8648}" type="presOf" srcId="{07358AC7-5DE4-4540-8336-41D3BFDBC5EE}" destId="{BEE947BC-9D50-431D-8E49-B6103A7E8B4F}" srcOrd="0" destOrd="0" presId="urn:microsoft.com/office/officeart/2005/8/layout/vList3"/>
    <dgm:cxn modelId="{FAE8FC3A-1911-46A8-A0D3-BA7AFD529E07}" type="presOf" srcId="{77440AC7-291D-4194-8787-F416FF70A2A1}" destId="{4CAB9DFE-D33B-47C0-96DF-1D202F2F76CE}" srcOrd="0" destOrd="0" presId="urn:microsoft.com/office/officeart/2005/8/layout/vList3"/>
    <dgm:cxn modelId="{3E35245F-3173-4D5F-91FB-75510674AECB}" srcId="{07358AC7-5DE4-4540-8336-41D3BFDBC5EE}" destId="{1C7DF395-DC83-460C-B11D-E6F6DEB98A6C}" srcOrd="1" destOrd="0" parTransId="{D9ABCDE6-9401-4759-9470-875E582CE7A0}" sibTransId="{74969500-26D3-4A9B-9295-136E17D846F8}"/>
    <dgm:cxn modelId="{C9522B60-AD3D-443D-AFBF-929F37042121}" type="presOf" srcId="{1C7DF395-DC83-460C-B11D-E6F6DEB98A6C}" destId="{AF777DB3-35A3-4790-ABA9-5C350DFB4671}" srcOrd="0" destOrd="0" presId="urn:microsoft.com/office/officeart/2005/8/layout/vList3"/>
    <dgm:cxn modelId="{652B6C8F-95C0-402A-A8C7-53DC7CF681F5}" srcId="{07358AC7-5DE4-4540-8336-41D3BFDBC5EE}" destId="{8EB8B835-9BCC-49C4-ABC5-9FEF219317C3}" srcOrd="3" destOrd="0" parTransId="{B9BC4101-CC52-4568-8069-3FFFD69CD423}" sibTransId="{870B8D43-08AD-43DE-B241-3D240A7C5C2E}"/>
    <dgm:cxn modelId="{AE973AA5-DA93-4BD1-87F4-9B9890C09980}" srcId="{07358AC7-5DE4-4540-8336-41D3BFDBC5EE}" destId="{77440AC7-291D-4194-8787-F416FF70A2A1}" srcOrd="0" destOrd="0" parTransId="{C170544E-2859-40DC-AC2D-32D342C2587C}" sibTransId="{0D7C2066-38DB-47E3-A280-5435F061F44D}"/>
    <dgm:cxn modelId="{B01FF1A7-666B-44F1-8263-5B7AB9784C23}" type="presOf" srcId="{8EB8B835-9BCC-49C4-ABC5-9FEF219317C3}" destId="{7DF8DD0D-2362-4A97-82EF-1021993F3235}" srcOrd="0" destOrd="0" presId="urn:microsoft.com/office/officeart/2005/8/layout/vList3"/>
    <dgm:cxn modelId="{C4A360D5-189A-43A7-ACBE-ACB756485F8D}" type="presOf" srcId="{B680F9EB-22C3-4675-9376-1159E9475E8E}" destId="{8CAD3E48-9999-4541-8589-73C5DA198F81}" srcOrd="0" destOrd="0" presId="urn:microsoft.com/office/officeart/2005/8/layout/vList3"/>
    <dgm:cxn modelId="{9929B5FE-FFBC-435D-8A40-97580BBF4122}" srcId="{07358AC7-5DE4-4540-8336-41D3BFDBC5EE}" destId="{B680F9EB-22C3-4675-9376-1159E9475E8E}" srcOrd="2" destOrd="0" parTransId="{52DE8669-E3D3-4431-9C56-705E843BA1F2}" sibTransId="{1A96A873-4917-4803-AC43-DAA80E04E8E7}"/>
    <dgm:cxn modelId="{2DE080A7-D7D8-4B4A-8150-F8CE27C63654}" type="presParOf" srcId="{BEE947BC-9D50-431D-8E49-B6103A7E8B4F}" destId="{9AF93983-AEB6-450D-9A3C-2C5E0B60719E}" srcOrd="0" destOrd="0" presId="urn:microsoft.com/office/officeart/2005/8/layout/vList3"/>
    <dgm:cxn modelId="{1F6B10B0-F8FA-4852-B876-32740C2B4C0B}" type="presParOf" srcId="{9AF93983-AEB6-450D-9A3C-2C5E0B60719E}" destId="{C14D7020-D60E-4C6D-A8F6-2D20B4E003FC}" srcOrd="0" destOrd="0" presId="urn:microsoft.com/office/officeart/2005/8/layout/vList3"/>
    <dgm:cxn modelId="{16715777-2D99-41D9-BF27-849B2C502DDE}" type="presParOf" srcId="{9AF93983-AEB6-450D-9A3C-2C5E0B60719E}" destId="{4CAB9DFE-D33B-47C0-96DF-1D202F2F76CE}" srcOrd="1" destOrd="0" presId="urn:microsoft.com/office/officeart/2005/8/layout/vList3"/>
    <dgm:cxn modelId="{FB2FCE52-30D0-41F2-AF49-07D19476BD5A}" type="presParOf" srcId="{BEE947BC-9D50-431D-8E49-B6103A7E8B4F}" destId="{CEC7061B-731A-4A36-B94F-B3A404746A0D}" srcOrd="1" destOrd="0" presId="urn:microsoft.com/office/officeart/2005/8/layout/vList3"/>
    <dgm:cxn modelId="{771F3875-76AF-4C3D-BB34-916A5F2E5053}" type="presParOf" srcId="{BEE947BC-9D50-431D-8E49-B6103A7E8B4F}" destId="{8D1FA637-3576-4D76-B756-7A297540E1B5}" srcOrd="2" destOrd="0" presId="urn:microsoft.com/office/officeart/2005/8/layout/vList3"/>
    <dgm:cxn modelId="{5753E762-3839-442C-A79D-0224B7C89E47}" type="presParOf" srcId="{8D1FA637-3576-4D76-B756-7A297540E1B5}" destId="{C39143DC-4C23-46CE-943D-F525AA25AA79}" srcOrd="0" destOrd="0" presId="urn:microsoft.com/office/officeart/2005/8/layout/vList3"/>
    <dgm:cxn modelId="{DB682E48-C583-4639-B11D-DD86562AE38C}" type="presParOf" srcId="{8D1FA637-3576-4D76-B756-7A297540E1B5}" destId="{AF777DB3-35A3-4790-ABA9-5C350DFB4671}" srcOrd="1" destOrd="0" presId="urn:microsoft.com/office/officeart/2005/8/layout/vList3"/>
    <dgm:cxn modelId="{93839703-D79A-48D4-8D65-675D267D68A6}" type="presParOf" srcId="{BEE947BC-9D50-431D-8E49-B6103A7E8B4F}" destId="{8B1AB2D9-2DFB-4B06-A2D3-DD6E95F7E094}" srcOrd="3" destOrd="0" presId="urn:microsoft.com/office/officeart/2005/8/layout/vList3"/>
    <dgm:cxn modelId="{F77264BB-53EC-46C1-8DEB-9CB7AC118B6C}" type="presParOf" srcId="{BEE947BC-9D50-431D-8E49-B6103A7E8B4F}" destId="{1C529F65-762D-46AB-B50E-96E889DD87E9}" srcOrd="4" destOrd="0" presId="urn:microsoft.com/office/officeart/2005/8/layout/vList3"/>
    <dgm:cxn modelId="{F3F09B0D-947B-45FE-BA77-6D7ADB9ED545}" type="presParOf" srcId="{1C529F65-762D-46AB-B50E-96E889DD87E9}" destId="{F6175E99-B263-4E41-A9FA-EFC0450B8FC0}" srcOrd="0" destOrd="0" presId="urn:microsoft.com/office/officeart/2005/8/layout/vList3"/>
    <dgm:cxn modelId="{AFCE51E0-801A-499C-B56E-2CCB48DD42FF}" type="presParOf" srcId="{1C529F65-762D-46AB-B50E-96E889DD87E9}" destId="{8CAD3E48-9999-4541-8589-73C5DA198F81}" srcOrd="1" destOrd="0" presId="urn:microsoft.com/office/officeart/2005/8/layout/vList3"/>
    <dgm:cxn modelId="{76FBB9C5-61C9-40E0-8039-75D096E30126}" type="presParOf" srcId="{BEE947BC-9D50-431D-8E49-B6103A7E8B4F}" destId="{ADD8EA44-9981-413E-96F1-4E8B26009C10}" srcOrd="5" destOrd="0" presId="urn:microsoft.com/office/officeart/2005/8/layout/vList3"/>
    <dgm:cxn modelId="{2921D97B-AF43-4AEA-8F62-1E8BDA6395EB}" type="presParOf" srcId="{BEE947BC-9D50-431D-8E49-B6103A7E8B4F}" destId="{38A1BEA9-DF84-43C8-B3D9-9216E157C6A0}" srcOrd="6" destOrd="0" presId="urn:microsoft.com/office/officeart/2005/8/layout/vList3"/>
    <dgm:cxn modelId="{C1CA5216-B291-4AD5-8B6F-7BEEA3C81593}" type="presParOf" srcId="{38A1BEA9-DF84-43C8-B3D9-9216E157C6A0}" destId="{F637A922-FE05-4922-BFA9-69CBF010E09A}" srcOrd="0" destOrd="0" presId="urn:microsoft.com/office/officeart/2005/8/layout/vList3"/>
    <dgm:cxn modelId="{8CCAAA72-AE5C-4D5D-9210-86289D823459}" type="presParOf" srcId="{38A1BEA9-DF84-43C8-B3D9-9216E157C6A0}" destId="{7DF8DD0D-2362-4A97-82EF-1021993F32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B9DFE-D33B-47C0-96DF-1D202F2F76CE}">
      <dsp:nvSpPr>
        <dsp:cNvPr id="0" name=""/>
        <dsp:cNvSpPr/>
      </dsp:nvSpPr>
      <dsp:spPr>
        <a:xfrm rot="10800000">
          <a:off x="2323586" y="698"/>
          <a:ext cx="8427816" cy="803163"/>
        </a:xfrm>
        <a:prstGeom prst="homePlate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7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a. </a:t>
          </a:r>
          <a:r>
            <a:rPr lang="en-ZA" sz="2900" kern="1200" noProof="0" dirty="0">
              <a:solidFill>
                <a:schemeClr val="bg1"/>
              </a:solidFill>
              <a:latin typeface="Calibri Light" panose="020F0302020204030204" pitchFamily="34" charset="0"/>
            </a:rPr>
            <a:t>Report by SAI PMF Independent Advisory Group</a:t>
          </a:r>
        </a:p>
      </dsp:txBody>
      <dsp:txXfrm rot="10800000">
        <a:off x="2524377" y="698"/>
        <a:ext cx="8227025" cy="803163"/>
      </dsp:txXfrm>
    </dsp:sp>
    <dsp:sp modelId="{C14D7020-D60E-4C6D-A8F6-2D20B4E003FC}">
      <dsp:nvSpPr>
        <dsp:cNvPr id="0" name=""/>
        <dsp:cNvSpPr/>
      </dsp:nvSpPr>
      <dsp:spPr>
        <a:xfrm>
          <a:off x="1922005" y="698"/>
          <a:ext cx="803163" cy="803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77DB3-35A3-4790-ABA9-5C350DFB4671}">
      <dsp:nvSpPr>
        <dsp:cNvPr id="0" name=""/>
        <dsp:cNvSpPr/>
      </dsp:nvSpPr>
      <dsp:spPr>
        <a:xfrm rot="10800000">
          <a:off x="2323586" y="1004652"/>
          <a:ext cx="8427816" cy="803163"/>
        </a:xfrm>
        <a:prstGeom prst="homePlate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7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b.</a:t>
          </a:r>
          <a:r>
            <a:rPr lang="en-ZA" sz="2900" kern="1200" noProof="0" dirty="0">
              <a:solidFill>
                <a:schemeClr val="bg1"/>
              </a:solidFill>
              <a:latin typeface="Calibri Light" panose="020F0302020204030204" pitchFamily="34" charset="0"/>
            </a:rPr>
            <a:t>Report on SAI PMF Progress</a:t>
          </a:r>
          <a:r>
            <a:rPr lang="en-GB" sz="2900" kern="120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 </a:t>
          </a:r>
        </a:p>
      </dsp:txBody>
      <dsp:txXfrm rot="10800000">
        <a:off x="2524377" y="1004652"/>
        <a:ext cx="8227025" cy="803163"/>
      </dsp:txXfrm>
    </dsp:sp>
    <dsp:sp modelId="{C39143DC-4C23-46CE-943D-F525AA25AA79}">
      <dsp:nvSpPr>
        <dsp:cNvPr id="0" name=""/>
        <dsp:cNvSpPr/>
      </dsp:nvSpPr>
      <dsp:spPr>
        <a:xfrm>
          <a:off x="1922005" y="1004652"/>
          <a:ext cx="803163" cy="803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D3E48-9999-4541-8589-73C5DA198F81}">
      <dsp:nvSpPr>
        <dsp:cNvPr id="0" name=""/>
        <dsp:cNvSpPr/>
      </dsp:nvSpPr>
      <dsp:spPr>
        <a:xfrm rot="10800000">
          <a:off x="2323586" y="2008606"/>
          <a:ext cx="8427816" cy="803163"/>
        </a:xfrm>
        <a:prstGeom prst="homePlate">
          <a:avLst/>
        </a:prstGeom>
        <a:solidFill>
          <a:srgbClr val="2E5C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7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c. Draft SAI PMF  Communications Strategy</a:t>
          </a:r>
        </a:p>
      </dsp:txBody>
      <dsp:txXfrm rot="10800000">
        <a:off x="2524377" y="2008606"/>
        <a:ext cx="8227025" cy="803163"/>
      </dsp:txXfrm>
    </dsp:sp>
    <dsp:sp modelId="{F6175E99-B263-4E41-A9FA-EFC0450B8FC0}">
      <dsp:nvSpPr>
        <dsp:cNvPr id="0" name=""/>
        <dsp:cNvSpPr/>
      </dsp:nvSpPr>
      <dsp:spPr>
        <a:xfrm>
          <a:off x="1922005" y="2008606"/>
          <a:ext cx="803163" cy="803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8DD0D-2362-4A97-82EF-1021993F3235}">
      <dsp:nvSpPr>
        <dsp:cNvPr id="0" name=""/>
        <dsp:cNvSpPr/>
      </dsp:nvSpPr>
      <dsp:spPr>
        <a:xfrm rot="10800000">
          <a:off x="2323586" y="3012560"/>
          <a:ext cx="8427816" cy="803163"/>
        </a:xfrm>
        <a:prstGeom prst="homePlate">
          <a:avLst/>
        </a:prstGeom>
        <a:solidFill>
          <a:srgbClr val="2E5C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7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d. Draft SAI PMF Annual Plan</a:t>
          </a:r>
        </a:p>
      </dsp:txBody>
      <dsp:txXfrm rot="10800000">
        <a:off x="2524377" y="3012560"/>
        <a:ext cx="8227025" cy="803163"/>
      </dsp:txXfrm>
    </dsp:sp>
    <dsp:sp modelId="{F637A922-FE05-4922-BFA9-69CBF010E09A}">
      <dsp:nvSpPr>
        <dsp:cNvPr id="0" name=""/>
        <dsp:cNvSpPr/>
      </dsp:nvSpPr>
      <dsp:spPr>
        <a:xfrm>
          <a:off x="1922005" y="3012560"/>
          <a:ext cx="803163" cy="803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D853-FD14-42D8-95B0-4C00622E2386}" type="datetimeFigureOut">
              <a:rPr lang="en-ZA" smtClean="0"/>
              <a:t>2017/09/28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76AC-28D8-4D5E-A265-A767572BF4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243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404834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52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68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73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20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929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694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37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758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002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7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64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186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26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72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50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54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88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20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18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70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223792" y="2913320"/>
            <a:ext cx="7968208" cy="2126514"/>
          </a:xfrm>
          <a:prstGeom prst="rect">
            <a:avLst/>
          </a:prstGeom>
          <a:solidFill>
            <a:srgbClr val="336699">
              <a:alpha val="6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r>
              <a:rPr lang="sv-SE" sz="48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CBC </a:t>
            </a:r>
            <a:r>
              <a:rPr lang="sv-SE" sz="4800" b="1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Steering</a:t>
            </a:r>
            <a:r>
              <a:rPr lang="sv-SE" sz="48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b="1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r>
              <a:rPr lang="sv-SE" sz="48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meeting</a:t>
            </a:r>
            <a:endParaRPr sz="4800" b="1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188687" y="5039833"/>
            <a:ext cx="665617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endParaRPr lang="en-ZA" sz="2400" b="1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367808" y="3140968"/>
            <a:ext cx="784887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endParaRPr sz="4800" b="1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50">
            <a:extLst>
              <a:ext uri="{FF2B5EF4-FFF2-40B4-BE49-F238E27FC236}">
                <a16:creationId xmlns:a16="http://schemas.microsoft.com/office/drawing/2014/main" id="{2703E403-9C59-4EF4-9CA8-337B8931212A}"/>
              </a:ext>
            </a:extLst>
          </p:cNvPr>
          <p:cNvSpPr/>
          <p:nvPr/>
        </p:nvSpPr>
        <p:spPr>
          <a:xfrm>
            <a:off x="5188687" y="5039833"/>
            <a:ext cx="66561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ZA" sz="24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Magnus Lindell, CBC Vice Chair</a:t>
            </a:r>
          </a:p>
          <a:p>
            <a:pPr lvl="0"/>
            <a:r>
              <a:rPr lang="en-ZA" sz="24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20 September 2017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Additional reports from CBC work streams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781018" y="2852936"/>
            <a:ext cx="9793088" cy="646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took note of the report.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094547"/>
            <a:ext cx="10513168" cy="1231104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d. Task Force on INTOSAI Auditor Professionalization </a:t>
            </a:r>
            <a:b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(SAI South Africa)</a:t>
            </a:r>
          </a:p>
        </p:txBody>
      </p:sp>
    </p:spTree>
    <p:extLst>
      <p:ext uri="{BB962C8B-B14F-4D97-AF65-F5344CB8AC3E}">
        <p14:creationId xmlns:p14="http://schemas.microsoft.com/office/powerpoint/2010/main" val="40633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Additional reports from CBC work streams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767408" y="3137885"/>
            <a:ext cx="9793088" cy="646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took note of the report.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340768"/>
            <a:ext cx="10513168" cy="73866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e. Regional forum for capacity development (SAI South Africa)</a:t>
            </a:r>
          </a:p>
        </p:txBody>
      </p:sp>
    </p:spTree>
    <p:extLst>
      <p:ext uri="{BB962C8B-B14F-4D97-AF65-F5344CB8AC3E}">
        <p14:creationId xmlns:p14="http://schemas.microsoft.com/office/powerpoint/2010/main" val="182187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Additional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reports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from CBC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work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streams</a:t>
            </a:r>
            <a:endParaRPr sz="3600" dirty="0">
              <a:solidFill>
                <a:schemeClr val="bg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767408" y="2583888"/>
            <a:ext cx="9577064" cy="1754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steering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committee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expressed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its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gratitude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360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contributions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360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sv-SE" sz="360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synergy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session and </a:t>
            </a:r>
            <a:r>
              <a:rPr lang="sv-SE" sz="360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looked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forward to the outputs from the </a:t>
            </a:r>
            <a:r>
              <a:rPr lang="sv-SE" sz="360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3600" i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kumimoji="0" lang="sv-SE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340768"/>
            <a:ext cx="10081120" cy="73866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v-S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f. SAIs in fragile situations (SAI Sweden)</a:t>
            </a:r>
          </a:p>
        </p:txBody>
      </p:sp>
    </p:spTree>
    <p:extLst>
      <p:ext uri="{BB962C8B-B14F-4D97-AF65-F5344CB8AC3E}">
        <p14:creationId xmlns:p14="http://schemas.microsoft.com/office/powerpoint/2010/main" val="198093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Additional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reports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from CBC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work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streams</a:t>
            </a:r>
            <a:endParaRPr sz="3600" dirty="0">
              <a:solidFill>
                <a:schemeClr val="bg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767408" y="2154922"/>
            <a:ext cx="9217024" cy="28623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steering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committee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encouraged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further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comments on the draft guide by 31 October and </a:t>
            </a:r>
            <a:b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</a:b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agreed to approve the guide by e-mail. Also</a:t>
            </a:r>
            <a:r>
              <a:rPr kumimoji="0" lang="sv-SE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br>
              <a:rPr kumimoji="0" lang="sv-SE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</a:br>
            <a:r>
              <a:rPr kumimoji="0" lang="sv-SE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encourged </a:t>
            </a:r>
            <a:r>
              <a:rPr lang="sv-SE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kumimoji="0" lang="sv-SE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ontributions of case studies to the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guide on audit impact</a:t>
            </a:r>
            <a:endParaRPr kumimoji="0" lang="sv-SE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340768"/>
            <a:ext cx="10081120" cy="73866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v-S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g. CBC </a:t>
            </a:r>
            <a:r>
              <a:rPr lang="sv-S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Guidance</a:t>
            </a:r>
            <a:r>
              <a:rPr lang="sv-S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(SAI UK)</a:t>
            </a:r>
          </a:p>
        </p:txBody>
      </p:sp>
    </p:spTree>
    <p:extLst>
      <p:ext uri="{BB962C8B-B14F-4D97-AF65-F5344CB8AC3E}">
        <p14:creationId xmlns:p14="http://schemas.microsoft.com/office/powerpoint/2010/main" val="197392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6. CBC website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3AC955-7394-4319-A5EE-C1AE093A1BB5}"/>
              </a:ext>
            </a:extLst>
          </p:cNvPr>
          <p:cNvSpPr/>
          <p:nvPr/>
        </p:nvSpPr>
        <p:spPr>
          <a:xfrm>
            <a:off x="727374" y="1484784"/>
            <a:ext cx="10697217" cy="12003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encouraged further contributions and use by the members and took note of the report.</a:t>
            </a:r>
          </a:p>
        </p:txBody>
      </p:sp>
    </p:spTree>
    <p:extLst>
      <p:ext uri="{BB962C8B-B14F-4D97-AF65-F5344CB8AC3E}">
        <p14:creationId xmlns:p14="http://schemas.microsoft.com/office/powerpoint/2010/main" val="1608666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7. CBC Report to PFAC and 70</a:t>
            </a:r>
            <a:r>
              <a:rPr lang="en-GB" sz="3600" baseline="300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th</a:t>
            </a: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Governing Board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3AC955-7394-4319-A5EE-C1AE093A1BB5}"/>
              </a:ext>
            </a:extLst>
          </p:cNvPr>
          <p:cNvSpPr/>
          <p:nvPr/>
        </p:nvSpPr>
        <p:spPr>
          <a:xfrm>
            <a:off x="767408" y="1844824"/>
            <a:ext cx="10873208" cy="646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takes note of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95227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8. Venue and proposed dates for the next meeting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3AC955-7394-4319-A5EE-C1AE093A1BB5}"/>
              </a:ext>
            </a:extLst>
          </p:cNvPr>
          <p:cNvSpPr/>
          <p:nvPr/>
        </p:nvSpPr>
        <p:spPr>
          <a:xfrm>
            <a:off x="695400" y="1796625"/>
            <a:ext cx="10873208" cy="646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took note of the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401931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9. Any other business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2474B9-E61B-4714-B935-A8853E0CCA5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5" name="Rektangel 2">
            <a:extLst/>
          </p:cNvPr>
          <p:cNvSpPr/>
          <p:nvPr/>
        </p:nvSpPr>
        <p:spPr>
          <a:xfrm>
            <a:off x="695400" y="1530660"/>
            <a:ext cx="10873208" cy="1754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took note of the </a:t>
            </a:r>
            <a: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resolutions from </a:t>
            </a:r>
            <a:b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theme discussions, which were distributed during the meeting.</a:t>
            </a: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23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9. Any other business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2474B9-E61B-4714-B935-A8853E0CCA5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GB" dirty="0"/>
              <a:t>Connect your telephone/tablet/computer to the </a:t>
            </a:r>
            <a:r>
              <a:rPr lang="en-GB" dirty="0" err="1"/>
              <a:t>wifi</a:t>
            </a:r>
            <a:endParaRPr lang="en-GB" dirty="0"/>
          </a:p>
          <a:p>
            <a:pPr algn="l"/>
            <a:r>
              <a:rPr lang="en-GB" dirty="0"/>
              <a:t>Go to </a:t>
            </a:r>
            <a:r>
              <a:rPr lang="en-GB" dirty="0">
                <a:hlinkClick r:id="rId5"/>
              </a:rPr>
              <a:t>www.menti.com</a:t>
            </a:r>
            <a:endParaRPr lang="en-GB" dirty="0"/>
          </a:p>
          <a:p>
            <a:pPr algn="l"/>
            <a:r>
              <a:rPr lang="en-GB" dirty="0"/>
              <a:t>Enter the code at the top (600076).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Reply to the question </a:t>
            </a:r>
            <a:r>
              <a:rPr lang="en-GB" u="sng" dirty="0"/>
              <a:t>using a maximum of</a:t>
            </a:r>
            <a:br>
              <a:rPr lang="en-GB" u="sng" dirty="0"/>
            </a:br>
            <a:r>
              <a:rPr lang="en-GB" u="sng" dirty="0"/>
              <a:t>140 characters</a:t>
            </a:r>
            <a:r>
              <a:rPr lang="en-GB" dirty="0"/>
              <a:t>. </a:t>
            </a:r>
          </a:p>
          <a:p>
            <a:pPr algn="l"/>
            <a:r>
              <a:rPr lang="en-GB" dirty="0"/>
              <a:t>You can reply multiple times!</a:t>
            </a:r>
          </a:p>
          <a:p>
            <a:pPr algn="l"/>
            <a:r>
              <a:rPr lang="en-GB" dirty="0"/>
              <a:t>Please indicate your role: </a:t>
            </a:r>
            <a:br>
              <a:rPr lang="en-GB" dirty="0"/>
            </a:br>
            <a:r>
              <a:rPr lang="en-GB" dirty="0"/>
              <a:t>SAI/Donor/Partner/Stakeholder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9810956-948F-47B3-9B83-7E2667A3D9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41" t="7232" r="40345" b="33139"/>
          <a:stretch/>
        </p:blipFill>
        <p:spPr>
          <a:xfrm>
            <a:off x="8400256" y="260648"/>
            <a:ext cx="3359150" cy="43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7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10. Closing remarks by the CBC Chair</a:t>
            </a:r>
          </a:p>
        </p:txBody>
      </p:sp>
    </p:spTree>
    <p:extLst>
      <p:ext uri="{BB962C8B-B14F-4D97-AF65-F5344CB8AC3E}">
        <p14:creationId xmlns:p14="http://schemas.microsoft.com/office/powerpoint/2010/main" val="279030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Draft agenda</a:t>
            </a:r>
            <a:endParaRPr sz="3600" dirty="0">
              <a:solidFill>
                <a:schemeClr val="bg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0A8AF58-3FD2-4781-935A-D7EC1F314227}"/>
              </a:ext>
            </a:extLst>
          </p:cNvPr>
          <p:cNvSpPr/>
          <p:nvPr/>
        </p:nvSpPr>
        <p:spPr>
          <a:xfrm>
            <a:off x="767408" y="982762"/>
            <a:ext cx="10081120" cy="5324533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Approval of the agenda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Approval of draft minutes from 2016		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Approval of draft CBC Terms of Reference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SAI Performance Measurement Framework (reports and priorities)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Additional reports from CBC work streams on particular initiatives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CBC website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CBC Report to PFAC and 70</a:t>
            </a:r>
            <a:r>
              <a:rPr lang="en-US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Governing Board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Venue and proposed dates for next meeting 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Any other business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Closing remarks by CBC Chair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2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135560" y="3307050"/>
            <a:ext cx="8491634" cy="553998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lnSpc>
                <a:spcPct val="90000"/>
              </a:lnSpc>
              <a:defRPr sz="9600" b="1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ZA" sz="4000" dirty="0">
                <a:solidFill>
                  <a:schemeClr val="bg1"/>
                </a:solidFill>
                <a:latin typeface="+mn-lt"/>
              </a:rPr>
              <a:t>Secretariat@intosaicbc.org</a:t>
            </a:r>
          </a:p>
        </p:txBody>
      </p:sp>
      <p:sp>
        <p:nvSpPr>
          <p:cNvPr id="3" name="Shape 59"/>
          <p:cNvSpPr/>
          <p:nvPr/>
        </p:nvSpPr>
        <p:spPr>
          <a:xfrm>
            <a:off x="2135560" y="2074698"/>
            <a:ext cx="8491634" cy="595548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lnSpc>
                <a:spcPct val="90000"/>
              </a:lnSpc>
              <a:defRPr sz="9600" b="1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ZA" sz="4300" dirty="0">
                <a:solidFill>
                  <a:schemeClr val="bg1"/>
                </a:solidFill>
                <a:latin typeface="+mn-lt"/>
              </a:rPr>
              <a:t>www.intosaicbc.org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1.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Approval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of agenda</a:t>
            </a:r>
            <a:endParaRPr sz="3600" dirty="0">
              <a:solidFill>
                <a:schemeClr val="bg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7CB40EE-07EA-4296-854B-D7F7C03835CB}"/>
              </a:ext>
            </a:extLst>
          </p:cNvPr>
          <p:cNvSpPr/>
          <p:nvPr/>
        </p:nvSpPr>
        <p:spPr>
          <a:xfrm>
            <a:off x="695400" y="1413649"/>
            <a:ext cx="10873208" cy="646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steering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committee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approved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the agenda.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2.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Approval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of draft </a:t>
            </a:r>
            <a:r>
              <a:rPr lang="sv-SE" sz="36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minutes</a:t>
            </a:r>
            <a:r>
              <a:rPr lang="sv-SE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from 2016</a:t>
            </a:r>
            <a:endParaRPr sz="3600" dirty="0">
              <a:solidFill>
                <a:schemeClr val="bg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944D17-43F0-426C-A105-697BC1B1835B}"/>
              </a:ext>
            </a:extLst>
          </p:cNvPr>
          <p:cNvSpPr/>
          <p:nvPr/>
        </p:nvSpPr>
        <p:spPr>
          <a:xfrm>
            <a:off x="695400" y="1413649"/>
            <a:ext cx="10873208" cy="646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steering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committee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approved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the draft </a:t>
            </a:r>
            <a:r>
              <a:rPr kumimoji="0" lang="sv-SE" sz="3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minutes</a:t>
            </a:r>
            <a:r>
              <a:rPr kumimoji="0" lang="sv-SE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45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3. CBC Terms of Reference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3AC955-7394-4319-A5EE-C1AE093A1BB5}"/>
              </a:ext>
            </a:extLst>
          </p:cNvPr>
          <p:cNvSpPr/>
          <p:nvPr/>
        </p:nvSpPr>
        <p:spPr>
          <a:xfrm>
            <a:off x="767408" y="1135777"/>
            <a:ext cx="10657184" cy="23083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approved the Terms of </a:t>
            </a:r>
            <a: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Reference and gave the CBC leadership the mandate to agree a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 for the Terms of Reference for the work stream </a:t>
            </a:r>
            <a:b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leaders.</a:t>
            </a:r>
          </a:p>
        </p:txBody>
      </p:sp>
    </p:spTree>
    <p:extLst>
      <p:ext uri="{BB962C8B-B14F-4D97-AF65-F5344CB8AC3E}">
        <p14:creationId xmlns:p14="http://schemas.microsoft.com/office/powerpoint/2010/main" val="116148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4. SAI Performance Measurement Framework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4D119B-38B5-48D2-9265-0E2853387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928118"/>
              </p:ext>
            </p:extLst>
          </p:nvPr>
        </p:nvGraphicFramePr>
        <p:xfrm>
          <a:off x="-1104800" y="1124745"/>
          <a:ext cx="12673408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ktangel 6">
            <a:extLst/>
          </p:cNvPr>
          <p:cNvSpPr/>
          <p:nvPr/>
        </p:nvSpPr>
        <p:spPr>
          <a:xfrm>
            <a:off x="695400" y="5055568"/>
            <a:ext cx="10081120" cy="15696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welcomed the SAI PMF to the CBC family,</a:t>
            </a:r>
            <a:r>
              <a:rPr kumimoji="0" lang="en-GB" sz="24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took note of the reports, and approved the SAI PMF Communications Strategy with changes </a:t>
            </a:r>
            <a:b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</a:br>
            <a:r>
              <a:rPr lang="en-GB" sz="24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proposed. The Steering Committee also approved the SAI PMF Annual Plan with </a:t>
            </a:r>
          </a:p>
          <a:p>
            <a:pPr algn="l" rtl="0" latinLnBrk="1" hangingPunct="0"/>
            <a:r>
              <a:rPr lang="en-GB" sz="24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proposed changes.</a:t>
            </a:r>
          </a:p>
        </p:txBody>
      </p:sp>
    </p:spTree>
    <p:extLst>
      <p:ext uri="{BB962C8B-B14F-4D97-AF65-F5344CB8AC3E}">
        <p14:creationId xmlns:p14="http://schemas.microsoft.com/office/powerpoint/2010/main" val="222781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Additional reports from CBC work streams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839416" y="2583888"/>
            <a:ext cx="9217024" cy="12003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took</a:t>
            </a:r>
            <a:r>
              <a:rPr kumimoji="0" lang="en-GB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note of the report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and</a:t>
            </a: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GB" sz="3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thanked the subcommittee for their work</a:t>
            </a: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340768"/>
            <a:ext cx="10081120" cy="73866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a. Subcommittee on cooperative audits (SAI Peru)</a:t>
            </a:r>
          </a:p>
        </p:txBody>
      </p:sp>
    </p:spTree>
    <p:extLst>
      <p:ext uri="{BB962C8B-B14F-4D97-AF65-F5344CB8AC3E}">
        <p14:creationId xmlns:p14="http://schemas.microsoft.com/office/powerpoint/2010/main" val="61545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Additional reports from CBC work streams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802387" y="2636912"/>
            <a:ext cx="9217024" cy="12003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welcomed the upcoming conference on peer reviews.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340768"/>
            <a:ext cx="10081120" cy="73866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200">
                <a:latin typeface="Calibri Light" panose="020F0302020204030204" pitchFamily="34" charset="0"/>
                <a:cs typeface="Calibri Light" panose="020F0302020204030204" pitchFamily="34" charset="0"/>
              </a:rPr>
              <a:t>b. Subcommittee on peer reviews (SAI Slovakia)</a:t>
            </a:r>
          </a:p>
        </p:txBody>
      </p:sp>
    </p:spTree>
    <p:extLst>
      <p:ext uri="{BB962C8B-B14F-4D97-AF65-F5344CB8AC3E}">
        <p14:creationId xmlns:p14="http://schemas.microsoft.com/office/powerpoint/2010/main" val="132731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911424" y="-99392"/>
            <a:ext cx="11027541" cy="93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5. Additional reports from CBC work streams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25CCBD-547C-46EF-9C49-BCEDE9368B01}"/>
              </a:ext>
            </a:extLst>
          </p:cNvPr>
          <p:cNvSpPr/>
          <p:nvPr/>
        </p:nvSpPr>
        <p:spPr>
          <a:xfrm>
            <a:off x="791816" y="2583888"/>
            <a:ext cx="9837785" cy="12003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steering committee welcomed SAI Mexico as the new work stream leader and took note of the report.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56698E-9699-4D78-811F-7ECF0335395E}"/>
              </a:ext>
            </a:extLst>
          </p:cNvPr>
          <p:cNvSpPr/>
          <p:nvPr/>
        </p:nvSpPr>
        <p:spPr>
          <a:xfrm>
            <a:off x="767408" y="1340768"/>
            <a:ext cx="10513168" cy="73866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c. IntoSAINT (SAI Mexico)</a:t>
            </a:r>
          </a:p>
        </p:txBody>
      </p:sp>
    </p:spTree>
    <p:extLst>
      <p:ext uri="{BB962C8B-B14F-4D97-AF65-F5344CB8AC3E}">
        <p14:creationId xmlns:p14="http://schemas.microsoft.com/office/powerpoint/2010/main" val="130684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4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5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6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7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18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503</Words>
  <Application>Microsoft Office PowerPoint</Application>
  <PresentationFormat>Bredbild</PresentationFormat>
  <Paragraphs>71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Abadi MT Condensed Extra Bold</vt:lpstr>
      <vt:lpstr>Arial</vt:lpstr>
      <vt:lpstr>Calibri</vt:lpstr>
      <vt:lpstr>Calibri Light</vt:lpstr>
      <vt:lpstr>Helvetica</vt:lpstr>
      <vt:lpstr>Helvetica Neue</vt:lpstr>
      <vt:lpstr>Default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Botes, Cobus (SM)</dc:creator>
  <cp:lastModifiedBy>Camilla Lindståhl</cp:lastModifiedBy>
  <cp:revision>83</cp:revision>
  <cp:lastPrinted>2016-11-30T15:32:12Z</cp:lastPrinted>
  <dcterms:modified xsi:type="dcterms:W3CDTF">2017-09-28T08:13:24Z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40bbc-c5ce-4716-8e12-dbc90468519a_Enabled">
    <vt:lpwstr>True</vt:lpwstr>
  </property>
  <property fmtid="{D5CDD505-2E9C-101B-9397-08002B2CF9AE}" pid="3" name="MSIP_Label_1f940bbc-c5ce-4716-8e12-dbc90468519a_SiteId">
    <vt:lpwstr>7a5ed9c9-2a79-4f75-8e80-df195d9262b0</vt:lpwstr>
  </property>
  <property fmtid="{D5CDD505-2E9C-101B-9397-08002B2CF9AE}" pid="4" name="MSIP_Label_1f940bbc-c5ce-4716-8e12-dbc90468519a_Ref">
    <vt:lpwstr>https://api.informationprotection.azure.com/api/7a5ed9c9-2a79-4f75-8e80-df195d9262b0</vt:lpwstr>
  </property>
  <property fmtid="{D5CDD505-2E9C-101B-9397-08002B2CF9AE}" pid="5" name="MSIP_Label_1f940bbc-c5ce-4716-8e12-dbc90468519a_SetBy">
    <vt:lpwstr>camilla.broden@riksrevisionen.se</vt:lpwstr>
  </property>
  <property fmtid="{D5CDD505-2E9C-101B-9397-08002B2CF9AE}" pid="6" name="MSIP_Label_1f940bbc-c5ce-4716-8e12-dbc90468519a_SetDate">
    <vt:lpwstr>2017-09-28T10:12:56.0376778+02:00</vt:lpwstr>
  </property>
  <property fmtid="{D5CDD505-2E9C-101B-9397-08002B2CF9AE}" pid="7" name="MSIP_Label_1f940bbc-c5ce-4716-8e12-dbc90468519a_Name">
    <vt:lpwstr>Intern</vt:lpwstr>
  </property>
  <property fmtid="{D5CDD505-2E9C-101B-9397-08002B2CF9AE}" pid="8" name="MSIP_Label_1f940bbc-c5ce-4716-8e12-dbc90468519a_Application">
    <vt:lpwstr>Microsoft Azure Information Protection</vt:lpwstr>
  </property>
  <property fmtid="{D5CDD505-2E9C-101B-9397-08002B2CF9AE}" pid="9" name="MSIP_Label_1f940bbc-c5ce-4716-8e12-dbc90468519a_Extended_MSFT_Method">
    <vt:lpwstr>Automatic</vt:lpwstr>
  </property>
  <property fmtid="{D5CDD505-2E9C-101B-9397-08002B2CF9AE}" pid="10" name="Sensitivity">
    <vt:lpwstr>Intern</vt:lpwstr>
  </property>
</Properties>
</file>