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8" r:id="rId3"/>
    <p:sldId id="257" r:id="rId4"/>
    <p:sldId id="267" r:id="rId5"/>
    <p:sldId id="282" r:id="rId6"/>
    <p:sldId id="270" r:id="rId7"/>
    <p:sldId id="272" r:id="rId8"/>
    <p:sldId id="273" r:id="rId9"/>
    <p:sldId id="269" r:id="rId10"/>
    <p:sldId id="266" r:id="rId11"/>
    <p:sldId id="274" r:id="rId12"/>
    <p:sldId id="279" r:id="rId13"/>
    <p:sldId id="292" r:id="rId14"/>
    <p:sldId id="268" r:id="rId15"/>
    <p:sldId id="285" r:id="rId16"/>
    <p:sldId id="293" r:id="rId17"/>
    <p:sldId id="291" r:id="rId18"/>
    <p:sldId id="280" r:id="rId19"/>
    <p:sldId id="289" r:id="rId20"/>
    <p:sldId id="290" r:id="rId21"/>
    <p:sldId id="283" r:id="rId22"/>
    <p:sldId id="286" r:id="rId23"/>
    <p:sldId id="287" r:id="rId24"/>
    <p:sldId id="278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77390C-5132-F94B-BA9C-FA7403D078DB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FB51-B3F4-AB47-8B82-A76B6D26ED32}">
      <dgm:prSet phldrT="[Text]"/>
      <dgm:spPr/>
      <dgm:t>
        <a:bodyPr/>
        <a:lstStyle/>
        <a:p>
          <a:r>
            <a:rPr lang="en-US" dirty="0" smtClean="0"/>
            <a:t>Enabling Environment</a:t>
          </a:r>
          <a:endParaRPr lang="en-US" dirty="0"/>
        </a:p>
      </dgm:t>
    </dgm:pt>
    <dgm:pt modelId="{80306D31-4ABB-9F46-90E9-0048E0AD5FD6}" type="parTrans" cxnId="{5346FD45-0D38-4B4C-9648-24999E24FC2E}">
      <dgm:prSet/>
      <dgm:spPr/>
      <dgm:t>
        <a:bodyPr/>
        <a:lstStyle/>
        <a:p>
          <a:endParaRPr lang="en-US"/>
        </a:p>
      </dgm:t>
    </dgm:pt>
    <dgm:pt modelId="{23E0DFA2-1EED-AA4C-A6C6-5CEB33B24618}" type="sibTrans" cxnId="{5346FD45-0D38-4B4C-9648-24999E24FC2E}">
      <dgm:prSet/>
      <dgm:spPr/>
      <dgm:t>
        <a:bodyPr/>
        <a:lstStyle/>
        <a:p>
          <a:endParaRPr lang="en-US"/>
        </a:p>
      </dgm:t>
    </dgm:pt>
    <dgm:pt modelId="{00960ADF-6FB5-0A47-999F-D0E5183AF81F}">
      <dgm:prSet phldrT="[Text]"/>
      <dgm:spPr/>
      <dgm:t>
        <a:bodyPr/>
        <a:lstStyle/>
        <a:p>
          <a:r>
            <a:rPr lang="en-US" dirty="0" smtClean="0"/>
            <a:t>Institutional </a:t>
          </a:r>
          <a:endParaRPr lang="en-US" dirty="0"/>
        </a:p>
      </dgm:t>
    </dgm:pt>
    <dgm:pt modelId="{194157F5-10C3-8040-A98C-3392B2F0F609}" type="parTrans" cxnId="{66A9DF43-658C-8745-8398-C4B38303C174}">
      <dgm:prSet/>
      <dgm:spPr/>
      <dgm:t>
        <a:bodyPr/>
        <a:lstStyle/>
        <a:p>
          <a:endParaRPr lang="en-US"/>
        </a:p>
      </dgm:t>
    </dgm:pt>
    <dgm:pt modelId="{A6BD455E-394A-BB42-96BC-A5371D59F081}" type="sibTrans" cxnId="{66A9DF43-658C-8745-8398-C4B38303C174}">
      <dgm:prSet/>
      <dgm:spPr/>
      <dgm:t>
        <a:bodyPr/>
        <a:lstStyle/>
        <a:p>
          <a:endParaRPr lang="en-US"/>
        </a:p>
      </dgm:t>
    </dgm:pt>
    <dgm:pt modelId="{B15B8CF3-1202-DD4F-9F08-D7004DC4C69C}">
      <dgm:prSet phldrT="[Text]"/>
      <dgm:spPr/>
      <dgm:t>
        <a:bodyPr/>
        <a:lstStyle/>
        <a:p>
          <a:r>
            <a:rPr lang="en-US" dirty="0" smtClean="0"/>
            <a:t>Legislative</a:t>
          </a:r>
          <a:endParaRPr lang="en-US" dirty="0"/>
        </a:p>
      </dgm:t>
    </dgm:pt>
    <dgm:pt modelId="{9D547E9F-2A00-AC45-95CB-BCAC17046318}" type="parTrans" cxnId="{D86EFCD2-40C4-DF42-A3D8-EDB990C2DE38}">
      <dgm:prSet/>
      <dgm:spPr/>
      <dgm:t>
        <a:bodyPr/>
        <a:lstStyle/>
        <a:p>
          <a:endParaRPr lang="en-US"/>
        </a:p>
      </dgm:t>
    </dgm:pt>
    <dgm:pt modelId="{6EFEA35D-6BA7-AB4E-B836-9E402D30A2DD}" type="sibTrans" cxnId="{D86EFCD2-40C4-DF42-A3D8-EDB990C2DE38}">
      <dgm:prSet/>
      <dgm:spPr/>
      <dgm:t>
        <a:bodyPr/>
        <a:lstStyle/>
        <a:p>
          <a:endParaRPr lang="en-US"/>
        </a:p>
      </dgm:t>
    </dgm:pt>
    <dgm:pt modelId="{AE949046-8BA0-1842-9DFD-01668E01C965}">
      <dgm:prSet phldrT="[Text]"/>
      <dgm:spPr/>
      <dgm:t>
        <a:bodyPr/>
        <a:lstStyle/>
        <a:p>
          <a:r>
            <a:rPr lang="en-US" dirty="0" smtClean="0"/>
            <a:t>Organizational</a:t>
          </a:r>
          <a:endParaRPr lang="en-US" dirty="0"/>
        </a:p>
      </dgm:t>
    </dgm:pt>
    <dgm:pt modelId="{F5B44551-B7B4-BD46-93CD-2CBFEBEE23AE}" type="parTrans" cxnId="{96132A47-5669-5242-8CF1-1EF3484A0A39}">
      <dgm:prSet/>
      <dgm:spPr/>
      <dgm:t>
        <a:bodyPr/>
        <a:lstStyle/>
        <a:p>
          <a:endParaRPr lang="en-US"/>
        </a:p>
      </dgm:t>
    </dgm:pt>
    <dgm:pt modelId="{FE825CBC-6C97-C944-93C0-12131DF174F2}" type="sibTrans" cxnId="{96132A47-5669-5242-8CF1-1EF3484A0A39}">
      <dgm:prSet/>
      <dgm:spPr/>
      <dgm:t>
        <a:bodyPr/>
        <a:lstStyle/>
        <a:p>
          <a:endParaRPr lang="en-US"/>
        </a:p>
      </dgm:t>
    </dgm:pt>
    <dgm:pt modelId="{C42764B0-EF56-1541-8E64-7D9694863FB1}">
      <dgm:prSet phldrT="[Text]"/>
      <dgm:spPr/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32157CCF-177D-9F45-AC8A-104131052168}" type="parTrans" cxnId="{8BB51BBC-2011-DE48-9058-18255066C996}">
      <dgm:prSet/>
      <dgm:spPr/>
      <dgm:t>
        <a:bodyPr/>
        <a:lstStyle/>
        <a:p>
          <a:endParaRPr lang="en-US"/>
        </a:p>
      </dgm:t>
    </dgm:pt>
    <dgm:pt modelId="{14B9CD3F-E91F-F546-8589-4D2F788229EB}" type="sibTrans" cxnId="{8BB51BBC-2011-DE48-9058-18255066C996}">
      <dgm:prSet/>
      <dgm:spPr/>
      <dgm:t>
        <a:bodyPr/>
        <a:lstStyle/>
        <a:p>
          <a:endParaRPr lang="en-US"/>
        </a:p>
      </dgm:t>
    </dgm:pt>
    <dgm:pt modelId="{C7B9BADE-2FBC-3742-BA8C-437045251DF5}">
      <dgm:prSet phldrT="[Text]"/>
      <dgm:spPr/>
      <dgm:t>
        <a:bodyPr/>
        <a:lstStyle/>
        <a:p>
          <a:r>
            <a:rPr lang="en-US" dirty="0" smtClean="0"/>
            <a:t>Effective management</a:t>
          </a:r>
          <a:endParaRPr lang="en-US" dirty="0"/>
        </a:p>
      </dgm:t>
    </dgm:pt>
    <dgm:pt modelId="{BE588729-0DB2-0A48-B85D-CF1305A90CA4}" type="parTrans" cxnId="{A238580E-7B3D-0648-91B8-301D1C065EFA}">
      <dgm:prSet/>
      <dgm:spPr/>
      <dgm:t>
        <a:bodyPr/>
        <a:lstStyle/>
        <a:p>
          <a:endParaRPr lang="en-US"/>
        </a:p>
      </dgm:t>
    </dgm:pt>
    <dgm:pt modelId="{70DBA92E-E523-9344-BE53-79CD13DF2319}" type="sibTrans" cxnId="{A238580E-7B3D-0648-91B8-301D1C065EFA}">
      <dgm:prSet/>
      <dgm:spPr/>
      <dgm:t>
        <a:bodyPr/>
        <a:lstStyle/>
        <a:p>
          <a:endParaRPr lang="en-US"/>
        </a:p>
      </dgm:t>
    </dgm:pt>
    <dgm:pt modelId="{09B3A2B0-5D8B-BB4D-8E09-CF114393508E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EE68F126-6352-934A-80D5-8503CB1CBBF1}" type="parTrans" cxnId="{E0B98891-0524-424F-8A82-2627644ECD88}">
      <dgm:prSet/>
      <dgm:spPr/>
      <dgm:t>
        <a:bodyPr/>
        <a:lstStyle/>
        <a:p>
          <a:endParaRPr lang="en-US"/>
        </a:p>
      </dgm:t>
    </dgm:pt>
    <dgm:pt modelId="{D817BC9A-4D23-824F-96D0-59DA0DF98061}" type="sibTrans" cxnId="{E0B98891-0524-424F-8A82-2627644ECD88}">
      <dgm:prSet/>
      <dgm:spPr/>
      <dgm:t>
        <a:bodyPr/>
        <a:lstStyle/>
        <a:p>
          <a:endParaRPr lang="en-US"/>
        </a:p>
      </dgm:t>
    </dgm:pt>
    <dgm:pt modelId="{99A2BB93-BAB0-1041-B7A0-A0E08FDE9586}">
      <dgm:prSet phldrT="[Text]"/>
      <dgm:spPr/>
      <dgm:t>
        <a:bodyPr/>
        <a:lstStyle/>
        <a:p>
          <a:r>
            <a:rPr lang="en-US" dirty="0" smtClean="0"/>
            <a:t>Professional knowledge</a:t>
          </a:r>
          <a:endParaRPr lang="en-US" dirty="0"/>
        </a:p>
      </dgm:t>
    </dgm:pt>
    <dgm:pt modelId="{CA2B7A60-CFC2-DA4C-8726-E161311745B1}" type="parTrans" cxnId="{DE11D4BE-94E4-694A-9FF8-8A3F663D16A8}">
      <dgm:prSet/>
      <dgm:spPr/>
      <dgm:t>
        <a:bodyPr/>
        <a:lstStyle/>
        <a:p>
          <a:endParaRPr lang="en-US"/>
        </a:p>
      </dgm:t>
    </dgm:pt>
    <dgm:pt modelId="{F6C0E530-6B4E-C541-B5CD-D78326110D7C}" type="sibTrans" cxnId="{DE11D4BE-94E4-694A-9FF8-8A3F663D16A8}">
      <dgm:prSet/>
      <dgm:spPr/>
      <dgm:t>
        <a:bodyPr/>
        <a:lstStyle/>
        <a:p>
          <a:endParaRPr lang="en-US"/>
        </a:p>
      </dgm:t>
    </dgm:pt>
    <dgm:pt modelId="{4946B117-5EE8-9945-A16D-53CFD1CBD3F5}">
      <dgm:prSet phldrT="[Text]"/>
      <dgm:spPr/>
      <dgm:t>
        <a:bodyPr/>
        <a:lstStyle/>
        <a:p>
          <a:r>
            <a:rPr lang="en-US" dirty="0" smtClean="0"/>
            <a:t>Ability to act</a:t>
          </a:r>
          <a:endParaRPr lang="en-US" dirty="0"/>
        </a:p>
      </dgm:t>
    </dgm:pt>
    <dgm:pt modelId="{D7A7438E-24E0-1D4E-AAAF-6FF1E35FD266}" type="parTrans" cxnId="{D6D9CD7E-C417-064A-899F-3F4CEB1E684F}">
      <dgm:prSet/>
      <dgm:spPr/>
      <dgm:t>
        <a:bodyPr/>
        <a:lstStyle/>
        <a:p>
          <a:endParaRPr lang="en-US"/>
        </a:p>
      </dgm:t>
    </dgm:pt>
    <dgm:pt modelId="{A2EA1859-1606-4A43-BC2B-8BEC8298B5BA}" type="sibTrans" cxnId="{D6D9CD7E-C417-064A-899F-3F4CEB1E684F}">
      <dgm:prSet/>
      <dgm:spPr/>
      <dgm:t>
        <a:bodyPr/>
        <a:lstStyle/>
        <a:p>
          <a:endParaRPr lang="en-US"/>
        </a:p>
      </dgm:t>
    </dgm:pt>
    <dgm:pt modelId="{54DB8036-9613-6948-8775-CA137D9DFB36}">
      <dgm:prSet phldrT="[Text]"/>
      <dgm:spPr/>
      <dgm:t>
        <a:bodyPr/>
        <a:lstStyle/>
        <a:p>
          <a:endParaRPr lang="en-US" dirty="0"/>
        </a:p>
      </dgm:t>
    </dgm:pt>
    <dgm:pt modelId="{33957ABC-A720-784B-8D41-359BB7C3C0C3}" type="parTrans" cxnId="{B73DF5CE-9212-B740-8D8C-CB3EAE5CCA3A}">
      <dgm:prSet/>
      <dgm:spPr/>
      <dgm:t>
        <a:bodyPr/>
        <a:lstStyle/>
        <a:p>
          <a:endParaRPr lang="en-US"/>
        </a:p>
      </dgm:t>
    </dgm:pt>
    <dgm:pt modelId="{1B165F9B-FFF7-0C43-8836-CDF82C0B9B47}" type="sibTrans" cxnId="{B73DF5CE-9212-B740-8D8C-CB3EAE5CCA3A}">
      <dgm:prSet/>
      <dgm:spPr/>
      <dgm:t>
        <a:bodyPr/>
        <a:lstStyle/>
        <a:p>
          <a:endParaRPr lang="en-US"/>
        </a:p>
      </dgm:t>
    </dgm:pt>
    <dgm:pt modelId="{E9BD9066-3E78-B040-BC47-2AEE5A2EFD4E}" type="pres">
      <dgm:prSet presAssocID="{4F77390C-5132-F94B-BA9C-FA7403D078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838B-63D5-5343-8A0D-0CA2D34D5025}" type="pres">
      <dgm:prSet presAssocID="{C37FFB51-B3F4-AB47-8B82-A76B6D26ED32}" presName="circle1" presStyleLbl="node1" presStyleIdx="0" presStyleCnt="3"/>
      <dgm:spPr/>
    </dgm:pt>
    <dgm:pt modelId="{A54463C7-CC49-DD46-9267-D0FC79130AF2}" type="pres">
      <dgm:prSet presAssocID="{C37FFB51-B3F4-AB47-8B82-A76B6D26ED32}" presName="space" presStyleCnt="0"/>
      <dgm:spPr/>
    </dgm:pt>
    <dgm:pt modelId="{49CF9F74-F0CD-D44F-AD0B-A13A96B3CDDE}" type="pres">
      <dgm:prSet presAssocID="{C37FFB51-B3F4-AB47-8B82-A76B6D26ED32}" presName="rect1" presStyleLbl="alignAcc1" presStyleIdx="0" presStyleCnt="3"/>
      <dgm:spPr/>
      <dgm:t>
        <a:bodyPr/>
        <a:lstStyle/>
        <a:p>
          <a:endParaRPr lang="en-US"/>
        </a:p>
      </dgm:t>
    </dgm:pt>
    <dgm:pt modelId="{FCDD39C5-B439-0441-856E-18C2D53A9BD3}" type="pres">
      <dgm:prSet presAssocID="{AE949046-8BA0-1842-9DFD-01668E01C965}" presName="vertSpace2" presStyleLbl="node1" presStyleIdx="0" presStyleCnt="3"/>
      <dgm:spPr/>
    </dgm:pt>
    <dgm:pt modelId="{927B87B3-4E97-9C41-8A9A-54E5529544FC}" type="pres">
      <dgm:prSet presAssocID="{AE949046-8BA0-1842-9DFD-01668E01C965}" presName="circle2" presStyleLbl="node1" presStyleIdx="1" presStyleCnt="3"/>
      <dgm:spPr/>
    </dgm:pt>
    <dgm:pt modelId="{698A79C9-1FC6-5148-88BD-7DA7EDE80A21}" type="pres">
      <dgm:prSet presAssocID="{AE949046-8BA0-1842-9DFD-01668E01C965}" presName="rect2" presStyleLbl="alignAcc1" presStyleIdx="1" presStyleCnt="3"/>
      <dgm:spPr/>
      <dgm:t>
        <a:bodyPr/>
        <a:lstStyle/>
        <a:p>
          <a:endParaRPr lang="en-US"/>
        </a:p>
      </dgm:t>
    </dgm:pt>
    <dgm:pt modelId="{05A81360-36F2-FD47-BE05-4DA18D91FEF5}" type="pres">
      <dgm:prSet presAssocID="{09B3A2B0-5D8B-BB4D-8E09-CF114393508E}" presName="vertSpace3" presStyleLbl="node1" presStyleIdx="1" presStyleCnt="3"/>
      <dgm:spPr/>
    </dgm:pt>
    <dgm:pt modelId="{438CA1E2-0798-AA4A-8B59-0B240389173A}" type="pres">
      <dgm:prSet presAssocID="{09B3A2B0-5D8B-BB4D-8E09-CF114393508E}" presName="circle3" presStyleLbl="node1" presStyleIdx="2" presStyleCnt="3"/>
      <dgm:spPr/>
    </dgm:pt>
    <dgm:pt modelId="{D8D4DEFC-D774-A646-B3D3-B8E164AD96E4}" type="pres">
      <dgm:prSet presAssocID="{09B3A2B0-5D8B-BB4D-8E09-CF114393508E}" presName="rect3" presStyleLbl="alignAcc1" presStyleIdx="2" presStyleCnt="3"/>
      <dgm:spPr/>
      <dgm:t>
        <a:bodyPr/>
        <a:lstStyle/>
        <a:p>
          <a:endParaRPr lang="en-US"/>
        </a:p>
      </dgm:t>
    </dgm:pt>
    <dgm:pt modelId="{26B2A171-E7B9-8748-9AE3-29F591327E66}" type="pres">
      <dgm:prSet presAssocID="{C37FFB51-B3F4-AB47-8B82-A76B6D26ED3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39A2F-BBD1-3E42-9D32-312B703A69CE}" type="pres">
      <dgm:prSet presAssocID="{C37FFB51-B3F4-AB47-8B82-A76B6D26ED3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4D1C-E48C-5D43-9C6E-3B50CD811DD5}" type="pres">
      <dgm:prSet presAssocID="{AE949046-8BA0-1842-9DFD-01668E01C96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38AB-E19E-3D4E-BFD8-6E5C650BEAA4}" type="pres">
      <dgm:prSet presAssocID="{AE949046-8BA0-1842-9DFD-01668E01C96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B53F5-4C71-F04C-96D7-EF9E7C4E7D87}" type="pres">
      <dgm:prSet presAssocID="{09B3A2B0-5D8B-BB4D-8E09-CF114393508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40AB4-1B00-844F-81CF-CA16953363FB}" type="pres">
      <dgm:prSet presAssocID="{09B3A2B0-5D8B-BB4D-8E09-CF114393508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91F713-7DB9-E643-8BDC-31E6ABF2DD58}" type="presOf" srcId="{09B3A2B0-5D8B-BB4D-8E09-CF114393508E}" destId="{D8D4DEFC-D774-A646-B3D3-B8E164AD96E4}" srcOrd="0" destOrd="0" presId="urn:microsoft.com/office/officeart/2005/8/layout/target3"/>
    <dgm:cxn modelId="{468DD171-B486-F24E-B3BF-F18D8A2A7B6C}" type="presOf" srcId="{B15B8CF3-1202-DD4F-9F08-D7004DC4C69C}" destId="{24539A2F-BBD1-3E42-9D32-312B703A69CE}" srcOrd="0" destOrd="1" presId="urn:microsoft.com/office/officeart/2005/8/layout/target3"/>
    <dgm:cxn modelId="{B73DF5CE-9212-B740-8D8C-CB3EAE5CCA3A}" srcId="{09B3A2B0-5D8B-BB4D-8E09-CF114393508E}" destId="{54DB8036-9613-6948-8775-CA137D9DFB36}" srcOrd="2" destOrd="0" parTransId="{33957ABC-A720-784B-8D41-359BB7C3C0C3}" sibTransId="{1B165F9B-FFF7-0C43-8836-CDF82C0B9B47}"/>
    <dgm:cxn modelId="{C366A872-2ADC-B044-8144-3744965A8917}" type="presOf" srcId="{AE949046-8BA0-1842-9DFD-01668E01C965}" destId="{698A79C9-1FC6-5148-88BD-7DA7EDE80A21}" srcOrd="0" destOrd="0" presId="urn:microsoft.com/office/officeart/2005/8/layout/target3"/>
    <dgm:cxn modelId="{C62F4C83-E075-7F41-AC5B-3B16D59CDADE}" type="presOf" srcId="{C42764B0-EF56-1541-8E64-7D9694863FB1}" destId="{2C0238AB-E19E-3D4E-BFD8-6E5C650BEAA4}" srcOrd="0" destOrd="0" presId="urn:microsoft.com/office/officeart/2005/8/layout/target3"/>
    <dgm:cxn modelId="{8BB51BBC-2011-DE48-9058-18255066C996}" srcId="{AE949046-8BA0-1842-9DFD-01668E01C965}" destId="{C42764B0-EF56-1541-8E64-7D9694863FB1}" srcOrd="0" destOrd="0" parTransId="{32157CCF-177D-9F45-AC8A-104131052168}" sibTransId="{14B9CD3F-E91F-F546-8589-4D2F788229EB}"/>
    <dgm:cxn modelId="{FD58A87A-68FA-CA4F-8664-AD2142E22D61}" type="presOf" srcId="{4946B117-5EE8-9945-A16D-53CFD1CBD3F5}" destId="{53140AB4-1B00-844F-81CF-CA16953363FB}" srcOrd="0" destOrd="1" presId="urn:microsoft.com/office/officeart/2005/8/layout/target3"/>
    <dgm:cxn modelId="{6D55BA09-0FE3-9E42-B58C-A4B4C42162BF}" type="presOf" srcId="{99A2BB93-BAB0-1041-B7A0-A0E08FDE9586}" destId="{53140AB4-1B00-844F-81CF-CA16953363FB}" srcOrd="0" destOrd="0" presId="urn:microsoft.com/office/officeart/2005/8/layout/target3"/>
    <dgm:cxn modelId="{D86EFCD2-40C4-DF42-A3D8-EDB990C2DE38}" srcId="{C37FFB51-B3F4-AB47-8B82-A76B6D26ED32}" destId="{B15B8CF3-1202-DD4F-9F08-D7004DC4C69C}" srcOrd="1" destOrd="0" parTransId="{9D547E9F-2A00-AC45-95CB-BCAC17046318}" sibTransId="{6EFEA35D-6BA7-AB4E-B836-9E402D30A2DD}"/>
    <dgm:cxn modelId="{07891AAD-DB9A-E842-A92F-52599DB2C0D3}" type="presOf" srcId="{C37FFB51-B3F4-AB47-8B82-A76B6D26ED32}" destId="{49CF9F74-F0CD-D44F-AD0B-A13A96B3CDDE}" srcOrd="0" destOrd="0" presId="urn:microsoft.com/office/officeart/2005/8/layout/target3"/>
    <dgm:cxn modelId="{E8728D91-414B-F240-8B29-1F6B9F1A1028}" type="presOf" srcId="{00960ADF-6FB5-0A47-999F-D0E5183AF81F}" destId="{24539A2F-BBD1-3E42-9D32-312B703A69CE}" srcOrd="0" destOrd="0" presId="urn:microsoft.com/office/officeart/2005/8/layout/target3"/>
    <dgm:cxn modelId="{A238580E-7B3D-0648-91B8-301D1C065EFA}" srcId="{AE949046-8BA0-1842-9DFD-01668E01C965}" destId="{C7B9BADE-2FBC-3742-BA8C-437045251DF5}" srcOrd="1" destOrd="0" parTransId="{BE588729-0DB2-0A48-B85D-CF1305A90CA4}" sibTransId="{70DBA92E-E523-9344-BE53-79CD13DF2319}"/>
    <dgm:cxn modelId="{96132A47-5669-5242-8CF1-1EF3484A0A39}" srcId="{4F77390C-5132-F94B-BA9C-FA7403D078DB}" destId="{AE949046-8BA0-1842-9DFD-01668E01C965}" srcOrd="1" destOrd="0" parTransId="{F5B44551-B7B4-BD46-93CD-2CBFEBEE23AE}" sibTransId="{FE825CBC-6C97-C944-93C0-12131DF174F2}"/>
    <dgm:cxn modelId="{2549F503-8070-F14F-823C-F44AD8B5356E}" type="presOf" srcId="{09B3A2B0-5D8B-BB4D-8E09-CF114393508E}" destId="{FB6B53F5-4C71-F04C-96D7-EF9E7C4E7D87}" srcOrd="1" destOrd="0" presId="urn:microsoft.com/office/officeart/2005/8/layout/target3"/>
    <dgm:cxn modelId="{E0B98891-0524-424F-8A82-2627644ECD88}" srcId="{4F77390C-5132-F94B-BA9C-FA7403D078DB}" destId="{09B3A2B0-5D8B-BB4D-8E09-CF114393508E}" srcOrd="2" destOrd="0" parTransId="{EE68F126-6352-934A-80D5-8503CB1CBBF1}" sibTransId="{D817BC9A-4D23-824F-96D0-59DA0DF98061}"/>
    <dgm:cxn modelId="{593956D4-03D0-BA45-8F74-6241FBB55886}" type="presOf" srcId="{C37FFB51-B3F4-AB47-8B82-A76B6D26ED32}" destId="{26B2A171-E7B9-8748-9AE3-29F591327E66}" srcOrd="1" destOrd="0" presId="urn:microsoft.com/office/officeart/2005/8/layout/target3"/>
    <dgm:cxn modelId="{F262CE5F-9183-8540-882D-DFD154085C44}" type="presOf" srcId="{54DB8036-9613-6948-8775-CA137D9DFB36}" destId="{53140AB4-1B00-844F-81CF-CA16953363FB}" srcOrd="0" destOrd="2" presId="urn:microsoft.com/office/officeart/2005/8/layout/target3"/>
    <dgm:cxn modelId="{D6D9CD7E-C417-064A-899F-3F4CEB1E684F}" srcId="{09B3A2B0-5D8B-BB4D-8E09-CF114393508E}" destId="{4946B117-5EE8-9945-A16D-53CFD1CBD3F5}" srcOrd="1" destOrd="0" parTransId="{D7A7438E-24E0-1D4E-AAAF-6FF1E35FD266}" sibTransId="{A2EA1859-1606-4A43-BC2B-8BEC8298B5BA}"/>
    <dgm:cxn modelId="{DE11D4BE-94E4-694A-9FF8-8A3F663D16A8}" srcId="{09B3A2B0-5D8B-BB4D-8E09-CF114393508E}" destId="{99A2BB93-BAB0-1041-B7A0-A0E08FDE9586}" srcOrd="0" destOrd="0" parTransId="{CA2B7A60-CFC2-DA4C-8726-E161311745B1}" sibTransId="{F6C0E530-6B4E-C541-B5CD-D78326110D7C}"/>
    <dgm:cxn modelId="{CD65AC9A-63F0-5542-8ED2-57447626F27C}" type="presOf" srcId="{C7B9BADE-2FBC-3742-BA8C-437045251DF5}" destId="{2C0238AB-E19E-3D4E-BFD8-6E5C650BEAA4}" srcOrd="0" destOrd="1" presId="urn:microsoft.com/office/officeart/2005/8/layout/target3"/>
    <dgm:cxn modelId="{CADCF7EB-70D2-0441-BC70-8B46FB2031B2}" type="presOf" srcId="{AE949046-8BA0-1842-9DFD-01668E01C965}" destId="{38EC4D1C-E48C-5D43-9C6E-3B50CD811DD5}" srcOrd="1" destOrd="0" presId="urn:microsoft.com/office/officeart/2005/8/layout/target3"/>
    <dgm:cxn modelId="{5346FD45-0D38-4B4C-9648-24999E24FC2E}" srcId="{4F77390C-5132-F94B-BA9C-FA7403D078DB}" destId="{C37FFB51-B3F4-AB47-8B82-A76B6D26ED32}" srcOrd="0" destOrd="0" parTransId="{80306D31-4ABB-9F46-90E9-0048E0AD5FD6}" sibTransId="{23E0DFA2-1EED-AA4C-A6C6-5CEB33B24618}"/>
    <dgm:cxn modelId="{D9882188-B21C-C74F-830C-96D716E21375}" type="presOf" srcId="{4F77390C-5132-F94B-BA9C-FA7403D078DB}" destId="{E9BD9066-3E78-B040-BC47-2AEE5A2EFD4E}" srcOrd="0" destOrd="0" presId="urn:microsoft.com/office/officeart/2005/8/layout/target3"/>
    <dgm:cxn modelId="{66A9DF43-658C-8745-8398-C4B38303C174}" srcId="{C37FFB51-B3F4-AB47-8B82-A76B6D26ED32}" destId="{00960ADF-6FB5-0A47-999F-D0E5183AF81F}" srcOrd="0" destOrd="0" parTransId="{194157F5-10C3-8040-A98C-3392B2F0F609}" sibTransId="{A6BD455E-394A-BB42-96BC-A5371D59F081}"/>
    <dgm:cxn modelId="{45582E9E-8EDB-0147-8906-CBC4D9F3F055}" type="presParOf" srcId="{E9BD9066-3E78-B040-BC47-2AEE5A2EFD4E}" destId="{8503838B-63D5-5343-8A0D-0CA2D34D5025}" srcOrd="0" destOrd="0" presId="urn:microsoft.com/office/officeart/2005/8/layout/target3"/>
    <dgm:cxn modelId="{0B56D911-4668-2A4D-88C2-5784B4785EE5}" type="presParOf" srcId="{E9BD9066-3E78-B040-BC47-2AEE5A2EFD4E}" destId="{A54463C7-CC49-DD46-9267-D0FC79130AF2}" srcOrd="1" destOrd="0" presId="urn:microsoft.com/office/officeart/2005/8/layout/target3"/>
    <dgm:cxn modelId="{A2C9497A-B7BD-AF42-AFA9-AE19924F1F3E}" type="presParOf" srcId="{E9BD9066-3E78-B040-BC47-2AEE5A2EFD4E}" destId="{49CF9F74-F0CD-D44F-AD0B-A13A96B3CDDE}" srcOrd="2" destOrd="0" presId="urn:microsoft.com/office/officeart/2005/8/layout/target3"/>
    <dgm:cxn modelId="{7A1C4411-8AD9-AD41-A4D0-1D720871D41E}" type="presParOf" srcId="{E9BD9066-3E78-B040-BC47-2AEE5A2EFD4E}" destId="{FCDD39C5-B439-0441-856E-18C2D53A9BD3}" srcOrd="3" destOrd="0" presId="urn:microsoft.com/office/officeart/2005/8/layout/target3"/>
    <dgm:cxn modelId="{D7CD515A-F410-114E-AB01-6B97611A88A0}" type="presParOf" srcId="{E9BD9066-3E78-B040-BC47-2AEE5A2EFD4E}" destId="{927B87B3-4E97-9C41-8A9A-54E5529544FC}" srcOrd="4" destOrd="0" presId="urn:microsoft.com/office/officeart/2005/8/layout/target3"/>
    <dgm:cxn modelId="{B4BAD867-B3C1-9542-A574-995B8F1C7F8A}" type="presParOf" srcId="{E9BD9066-3E78-B040-BC47-2AEE5A2EFD4E}" destId="{698A79C9-1FC6-5148-88BD-7DA7EDE80A21}" srcOrd="5" destOrd="0" presId="urn:microsoft.com/office/officeart/2005/8/layout/target3"/>
    <dgm:cxn modelId="{45D2C3F1-5BD4-BF46-9AC0-7B3F392712C5}" type="presParOf" srcId="{E9BD9066-3E78-B040-BC47-2AEE5A2EFD4E}" destId="{05A81360-36F2-FD47-BE05-4DA18D91FEF5}" srcOrd="6" destOrd="0" presId="urn:microsoft.com/office/officeart/2005/8/layout/target3"/>
    <dgm:cxn modelId="{D7A62AD0-31D0-AF4A-8BCE-1916FA0A3849}" type="presParOf" srcId="{E9BD9066-3E78-B040-BC47-2AEE5A2EFD4E}" destId="{438CA1E2-0798-AA4A-8B59-0B240389173A}" srcOrd="7" destOrd="0" presId="urn:microsoft.com/office/officeart/2005/8/layout/target3"/>
    <dgm:cxn modelId="{E5EB6877-B49B-8E4A-A457-5BFFDE286BBE}" type="presParOf" srcId="{E9BD9066-3E78-B040-BC47-2AEE5A2EFD4E}" destId="{D8D4DEFC-D774-A646-B3D3-B8E164AD96E4}" srcOrd="8" destOrd="0" presId="urn:microsoft.com/office/officeart/2005/8/layout/target3"/>
    <dgm:cxn modelId="{AA2C26DD-75C0-3446-A869-8E7EC462BB39}" type="presParOf" srcId="{E9BD9066-3E78-B040-BC47-2AEE5A2EFD4E}" destId="{26B2A171-E7B9-8748-9AE3-29F591327E66}" srcOrd="9" destOrd="0" presId="urn:microsoft.com/office/officeart/2005/8/layout/target3"/>
    <dgm:cxn modelId="{78D24F58-45F4-DB49-8B04-C6E4028E5279}" type="presParOf" srcId="{E9BD9066-3E78-B040-BC47-2AEE5A2EFD4E}" destId="{24539A2F-BBD1-3E42-9D32-312B703A69CE}" srcOrd="10" destOrd="0" presId="urn:microsoft.com/office/officeart/2005/8/layout/target3"/>
    <dgm:cxn modelId="{501AAB2D-611C-DA44-9E51-AA1205790393}" type="presParOf" srcId="{E9BD9066-3E78-B040-BC47-2AEE5A2EFD4E}" destId="{38EC4D1C-E48C-5D43-9C6E-3B50CD811DD5}" srcOrd="11" destOrd="0" presId="urn:microsoft.com/office/officeart/2005/8/layout/target3"/>
    <dgm:cxn modelId="{C7930895-A36B-0249-9312-E4D28DE9F3F5}" type="presParOf" srcId="{E9BD9066-3E78-B040-BC47-2AEE5A2EFD4E}" destId="{2C0238AB-E19E-3D4E-BFD8-6E5C650BEAA4}" srcOrd="12" destOrd="0" presId="urn:microsoft.com/office/officeart/2005/8/layout/target3"/>
    <dgm:cxn modelId="{403BB952-DC9E-D840-BB28-9446DDB8AF56}" type="presParOf" srcId="{E9BD9066-3E78-B040-BC47-2AEE5A2EFD4E}" destId="{FB6B53F5-4C71-F04C-96D7-EF9E7C4E7D87}" srcOrd="13" destOrd="0" presId="urn:microsoft.com/office/officeart/2005/8/layout/target3"/>
    <dgm:cxn modelId="{C46C9738-8155-D840-80F1-4188001DCA50}" type="presParOf" srcId="{E9BD9066-3E78-B040-BC47-2AEE5A2EFD4E}" destId="{53140AB4-1B00-844F-81CF-CA16953363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77390C-5132-F94B-BA9C-FA7403D078DB}" type="doc">
      <dgm:prSet loTypeId="urn:microsoft.com/office/officeart/2005/8/layout/target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7FFB51-B3F4-AB47-8B82-A76B6D26ED32}">
      <dgm:prSet phldrT="[Text]"/>
      <dgm:spPr/>
      <dgm:t>
        <a:bodyPr/>
        <a:lstStyle/>
        <a:p>
          <a:r>
            <a:rPr lang="en-US" dirty="0" smtClean="0"/>
            <a:t>Enabling Environment</a:t>
          </a:r>
          <a:endParaRPr lang="en-US" dirty="0"/>
        </a:p>
      </dgm:t>
    </dgm:pt>
    <dgm:pt modelId="{80306D31-4ABB-9F46-90E9-0048E0AD5FD6}" type="parTrans" cxnId="{5346FD45-0D38-4B4C-9648-24999E24FC2E}">
      <dgm:prSet/>
      <dgm:spPr/>
      <dgm:t>
        <a:bodyPr/>
        <a:lstStyle/>
        <a:p>
          <a:endParaRPr lang="en-US"/>
        </a:p>
      </dgm:t>
    </dgm:pt>
    <dgm:pt modelId="{23E0DFA2-1EED-AA4C-A6C6-5CEB33B24618}" type="sibTrans" cxnId="{5346FD45-0D38-4B4C-9648-24999E24FC2E}">
      <dgm:prSet/>
      <dgm:spPr/>
      <dgm:t>
        <a:bodyPr/>
        <a:lstStyle/>
        <a:p>
          <a:endParaRPr lang="en-US"/>
        </a:p>
      </dgm:t>
    </dgm:pt>
    <dgm:pt modelId="{00960ADF-6FB5-0A47-999F-D0E5183AF81F}">
      <dgm:prSet phldrT="[Text]"/>
      <dgm:spPr/>
      <dgm:t>
        <a:bodyPr/>
        <a:lstStyle/>
        <a:p>
          <a:r>
            <a:rPr lang="en-US" dirty="0" smtClean="0"/>
            <a:t>Institutional </a:t>
          </a:r>
          <a:endParaRPr lang="en-US" dirty="0"/>
        </a:p>
      </dgm:t>
    </dgm:pt>
    <dgm:pt modelId="{194157F5-10C3-8040-A98C-3392B2F0F609}" type="parTrans" cxnId="{66A9DF43-658C-8745-8398-C4B38303C174}">
      <dgm:prSet/>
      <dgm:spPr/>
      <dgm:t>
        <a:bodyPr/>
        <a:lstStyle/>
        <a:p>
          <a:endParaRPr lang="en-US"/>
        </a:p>
      </dgm:t>
    </dgm:pt>
    <dgm:pt modelId="{A6BD455E-394A-BB42-96BC-A5371D59F081}" type="sibTrans" cxnId="{66A9DF43-658C-8745-8398-C4B38303C174}">
      <dgm:prSet/>
      <dgm:spPr/>
      <dgm:t>
        <a:bodyPr/>
        <a:lstStyle/>
        <a:p>
          <a:endParaRPr lang="en-US"/>
        </a:p>
      </dgm:t>
    </dgm:pt>
    <dgm:pt modelId="{B15B8CF3-1202-DD4F-9F08-D7004DC4C69C}">
      <dgm:prSet phldrT="[Text]"/>
      <dgm:spPr/>
      <dgm:t>
        <a:bodyPr/>
        <a:lstStyle/>
        <a:p>
          <a:r>
            <a:rPr lang="en-US" dirty="0" smtClean="0"/>
            <a:t>Legislative</a:t>
          </a:r>
          <a:endParaRPr lang="en-US" dirty="0"/>
        </a:p>
      </dgm:t>
    </dgm:pt>
    <dgm:pt modelId="{9D547E9F-2A00-AC45-95CB-BCAC17046318}" type="parTrans" cxnId="{D86EFCD2-40C4-DF42-A3D8-EDB990C2DE38}">
      <dgm:prSet/>
      <dgm:spPr/>
      <dgm:t>
        <a:bodyPr/>
        <a:lstStyle/>
        <a:p>
          <a:endParaRPr lang="en-US"/>
        </a:p>
      </dgm:t>
    </dgm:pt>
    <dgm:pt modelId="{6EFEA35D-6BA7-AB4E-B836-9E402D30A2DD}" type="sibTrans" cxnId="{D86EFCD2-40C4-DF42-A3D8-EDB990C2DE38}">
      <dgm:prSet/>
      <dgm:spPr/>
      <dgm:t>
        <a:bodyPr/>
        <a:lstStyle/>
        <a:p>
          <a:endParaRPr lang="en-US"/>
        </a:p>
      </dgm:t>
    </dgm:pt>
    <dgm:pt modelId="{AE949046-8BA0-1842-9DFD-01668E01C965}">
      <dgm:prSet phldrT="[Text]"/>
      <dgm:spPr/>
      <dgm:t>
        <a:bodyPr/>
        <a:lstStyle/>
        <a:p>
          <a:r>
            <a:rPr lang="en-US" dirty="0" smtClean="0"/>
            <a:t>Organizational</a:t>
          </a:r>
          <a:endParaRPr lang="en-US" dirty="0"/>
        </a:p>
      </dgm:t>
    </dgm:pt>
    <dgm:pt modelId="{F5B44551-B7B4-BD46-93CD-2CBFEBEE23AE}" type="parTrans" cxnId="{96132A47-5669-5242-8CF1-1EF3484A0A39}">
      <dgm:prSet/>
      <dgm:spPr/>
      <dgm:t>
        <a:bodyPr/>
        <a:lstStyle/>
        <a:p>
          <a:endParaRPr lang="en-US"/>
        </a:p>
      </dgm:t>
    </dgm:pt>
    <dgm:pt modelId="{FE825CBC-6C97-C944-93C0-12131DF174F2}" type="sibTrans" cxnId="{96132A47-5669-5242-8CF1-1EF3484A0A39}">
      <dgm:prSet/>
      <dgm:spPr/>
      <dgm:t>
        <a:bodyPr/>
        <a:lstStyle/>
        <a:p>
          <a:endParaRPr lang="en-US"/>
        </a:p>
      </dgm:t>
    </dgm:pt>
    <dgm:pt modelId="{C42764B0-EF56-1541-8E64-7D9694863FB1}">
      <dgm:prSet phldrT="[Text]"/>
      <dgm:spPr/>
      <dgm:t>
        <a:bodyPr/>
        <a:lstStyle/>
        <a:p>
          <a:r>
            <a:rPr lang="en-US" dirty="0" smtClean="0"/>
            <a:t>Budget</a:t>
          </a:r>
          <a:endParaRPr lang="en-US" dirty="0"/>
        </a:p>
      </dgm:t>
    </dgm:pt>
    <dgm:pt modelId="{32157CCF-177D-9F45-AC8A-104131052168}" type="parTrans" cxnId="{8BB51BBC-2011-DE48-9058-18255066C996}">
      <dgm:prSet/>
      <dgm:spPr/>
      <dgm:t>
        <a:bodyPr/>
        <a:lstStyle/>
        <a:p>
          <a:endParaRPr lang="en-US"/>
        </a:p>
      </dgm:t>
    </dgm:pt>
    <dgm:pt modelId="{14B9CD3F-E91F-F546-8589-4D2F788229EB}" type="sibTrans" cxnId="{8BB51BBC-2011-DE48-9058-18255066C996}">
      <dgm:prSet/>
      <dgm:spPr/>
      <dgm:t>
        <a:bodyPr/>
        <a:lstStyle/>
        <a:p>
          <a:endParaRPr lang="en-US"/>
        </a:p>
      </dgm:t>
    </dgm:pt>
    <dgm:pt modelId="{C7B9BADE-2FBC-3742-BA8C-437045251DF5}">
      <dgm:prSet phldrT="[Text]"/>
      <dgm:spPr/>
      <dgm:t>
        <a:bodyPr/>
        <a:lstStyle/>
        <a:p>
          <a:r>
            <a:rPr lang="en-US" dirty="0" smtClean="0"/>
            <a:t>Effective management</a:t>
          </a:r>
          <a:endParaRPr lang="en-US" dirty="0"/>
        </a:p>
      </dgm:t>
    </dgm:pt>
    <dgm:pt modelId="{BE588729-0DB2-0A48-B85D-CF1305A90CA4}" type="parTrans" cxnId="{A238580E-7B3D-0648-91B8-301D1C065EFA}">
      <dgm:prSet/>
      <dgm:spPr/>
      <dgm:t>
        <a:bodyPr/>
        <a:lstStyle/>
        <a:p>
          <a:endParaRPr lang="en-US"/>
        </a:p>
      </dgm:t>
    </dgm:pt>
    <dgm:pt modelId="{70DBA92E-E523-9344-BE53-79CD13DF2319}" type="sibTrans" cxnId="{A238580E-7B3D-0648-91B8-301D1C065EFA}">
      <dgm:prSet/>
      <dgm:spPr/>
      <dgm:t>
        <a:bodyPr/>
        <a:lstStyle/>
        <a:p>
          <a:endParaRPr lang="en-US"/>
        </a:p>
      </dgm:t>
    </dgm:pt>
    <dgm:pt modelId="{09B3A2B0-5D8B-BB4D-8E09-CF114393508E}">
      <dgm:prSet phldrT="[Text]"/>
      <dgm:spPr/>
      <dgm:t>
        <a:bodyPr/>
        <a:lstStyle/>
        <a:p>
          <a:r>
            <a:rPr lang="en-US" dirty="0" smtClean="0"/>
            <a:t>Individual</a:t>
          </a:r>
          <a:endParaRPr lang="en-US" dirty="0"/>
        </a:p>
      </dgm:t>
    </dgm:pt>
    <dgm:pt modelId="{EE68F126-6352-934A-80D5-8503CB1CBBF1}" type="parTrans" cxnId="{E0B98891-0524-424F-8A82-2627644ECD88}">
      <dgm:prSet/>
      <dgm:spPr/>
      <dgm:t>
        <a:bodyPr/>
        <a:lstStyle/>
        <a:p>
          <a:endParaRPr lang="en-US"/>
        </a:p>
      </dgm:t>
    </dgm:pt>
    <dgm:pt modelId="{D817BC9A-4D23-824F-96D0-59DA0DF98061}" type="sibTrans" cxnId="{E0B98891-0524-424F-8A82-2627644ECD88}">
      <dgm:prSet/>
      <dgm:spPr/>
      <dgm:t>
        <a:bodyPr/>
        <a:lstStyle/>
        <a:p>
          <a:endParaRPr lang="en-US"/>
        </a:p>
      </dgm:t>
    </dgm:pt>
    <dgm:pt modelId="{99A2BB93-BAB0-1041-B7A0-A0E08FDE9586}">
      <dgm:prSet phldrT="[Text]"/>
      <dgm:spPr/>
      <dgm:t>
        <a:bodyPr/>
        <a:lstStyle/>
        <a:p>
          <a:r>
            <a:rPr lang="en-US" dirty="0" smtClean="0"/>
            <a:t>Professional knowledge</a:t>
          </a:r>
          <a:endParaRPr lang="en-US" dirty="0"/>
        </a:p>
      </dgm:t>
    </dgm:pt>
    <dgm:pt modelId="{CA2B7A60-CFC2-DA4C-8726-E161311745B1}" type="parTrans" cxnId="{DE11D4BE-94E4-694A-9FF8-8A3F663D16A8}">
      <dgm:prSet/>
      <dgm:spPr/>
      <dgm:t>
        <a:bodyPr/>
        <a:lstStyle/>
        <a:p>
          <a:endParaRPr lang="en-US"/>
        </a:p>
      </dgm:t>
    </dgm:pt>
    <dgm:pt modelId="{F6C0E530-6B4E-C541-B5CD-D78326110D7C}" type="sibTrans" cxnId="{DE11D4BE-94E4-694A-9FF8-8A3F663D16A8}">
      <dgm:prSet/>
      <dgm:spPr/>
      <dgm:t>
        <a:bodyPr/>
        <a:lstStyle/>
        <a:p>
          <a:endParaRPr lang="en-US"/>
        </a:p>
      </dgm:t>
    </dgm:pt>
    <dgm:pt modelId="{4946B117-5EE8-9945-A16D-53CFD1CBD3F5}">
      <dgm:prSet phldrT="[Text]"/>
      <dgm:spPr/>
      <dgm:t>
        <a:bodyPr/>
        <a:lstStyle/>
        <a:p>
          <a:r>
            <a:rPr lang="en-US" dirty="0" smtClean="0"/>
            <a:t>Ability to act</a:t>
          </a:r>
          <a:endParaRPr lang="en-US" dirty="0"/>
        </a:p>
      </dgm:t>
    </dgm:pt>
    <dgm:pt modelId="{D7A7438E-24E0-1D4E-AAAF-6FF1E35FD266}" type="parTrans" cxnId="{D6D9CD7E-C417-064A-899F-3F4CEB1E684F}">
      <dgm:prSet/>
      <dgm:spPr/>
      <dgm:t>
        <a:bodyPr/>
        <a:lstStyle/>
        <a:p>
          <a:endParaRPr lang="en-US"/>
        </a:p>
      </dgm:t>
    </dgm:pt>
    <dgm:pt modelId="{A2EA1859-1606-4A43-BC2B-8BEC8298B5BA}" type="sibTrans" cxnId="{D6D9CD7E-C417-064A-899F-3F4CEB1E684F}">
      <dgm:prSet/>
      <dgm:spPr/>
      <dgm:t>
        <a:bodyPr/>
        <a:lstStyle/>
        <a:p>
          <a:endParaRPr lang="en-US"/>
        </a:p>
      </dgm:t>
    </dgm:pt>
    <dgm:pt modelId="{54DB8036-9613-6948-8775-CA137D9DFB36}">
      <dgm:prSet phldrT="[Text]"/>
      <dgm:spPr/>
      <dgm:t>
        <a:bodyPr/>
        <a:lstStyle/>
        <a:p>
          <a:endParaRPr lang="en-US" dirty="0"/>
        </a:p>
      </dgm:t>
    </dgm:pt>
    <dgm:pt modelId="{33957ABC-A720-784B-8D41-359BB7C3C0C3}" type="parTrans" cxnId="{B73DF5CE-9212-B740-8D8C-CB3EAE5CCA3A}">
      <dgm:prSet/>
      <dgm:spPr/>
      <dgm:t>
        <a:bodyPr/>
        <a:lstStyle/>
        <a:p>
          <a:endParaRPr lang="en-US"/>
        </a:p>
      </dgm:t>
    </dgm:pt>
    <dgm:pt modelId="{1B165F9B-FFF7-0C43-8836-CDF82C0B9B47}" type="sibTrans" cxnId="{B73DF5CE-9212-B740-8D8C-CB3EAE5CCA3A}">
      <dgm:prSet/>
      <dgm:spPr/>
      <dgm:t>
        <a:bodyPr/>
        <a:lstStyle/>
        <a:p>
          <a:endParaRPr lang="en-US"/>
        </a:p>
      </dgm:t>
    </dgm:pt>
    <dgm:pt modelId="{E9BD9066-3E78-B040-BC47-2AEE5A2EFD4E}" type="pres">
      <dgm:prSet presAssocID="{4F77390C-5132-F94B-BA9C-FA7403D078D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03838B-63D5-5343-8A0D-0CA2D34D5025}" type="pres">
      <dgm:prSet presAssocID="{C37FFB51-B3F4-AB47-8B82-A76B6D26ED32}" presName="circle1" presStyleLbl="node1" presStyleIdx="0" presStyleCnt="3"/>
      <dgm:spPr/>
    </dgm:pt>
    <dgm:pt modelId="{A54463C7-CC49-DD46-9267-D0FC79130AF2}" type="pres">
      <dgm:prSet presAssocID="{C37FFB51-B3F4-AB47-8B82-A76B6D26ED32}" presName="space" presStyleCnt="0"/>
      <dgm:spPr/>
    </dgm:pt>
    <dgm:pt modelId="{49CF9F74-F0CD-D44F-AD0B-A13A96B3CDDE}" type="pres">
      <dgm:prSet presAssocID="{C37FFB51-B3F4-AB47-8B82-A76B6D26ED32}" presName="rect1" presStyleLbl="alignAcc1" presStyleIdx="0" presStyleCnt="3"/>
      <dgm:spPr/>
      <dgm:t>
        <a:bodyPr/>
        <a:lstStyle/>
        <a:p>
          <a:endParaRPr lang="en-US"/>
        </a:p>
      </dgm:t>
    </dgm:pt>
    <dgm:pt modelId="{FCDD39C5-B439-0441-856E-18C2D53A9BD3}" type="pres">
      <dgm:prSet presAssocID="{AE949046-8BA0-1842-9DFD-01668E01C965}" presName="vertSpace2" presStyleLbl="node1" presStyleIdx="0" presStyleCnt="3"/>
      <dgm:spPr/>
    </dgm:pt>
    <dgm:pt modelId="{927B87B3-4E97-9C41-8A9A-54E5529544FC}" type="pres">
      <dgm:prSet presAssocID="{AE949046-8BA0-1842-9DFD-01668E01C965}" presName="circle2" presStyleLbl="node1" presStyleIdx="1" presStyleCnt="3"/>
      <dgm:spPr/>
    </dgm:pt>
    <dgm:pt modelId="{698A79C9-1FC6-5148-88BD-7DA7EDE80A21}" type="pres">
      <dgm:prSet presAssocID="{AE949046-8BA0-1842-9DFD-01668E01C965}" presName="rect2" presStyleLbl="alignAcc1" presStyleIdx="1" presStyleCnt="3"/>
      <dgm:spPr/>
      <dgm:t>
        <a:bodyPr/>
        <a:lstStyle/>
        <a:p>
          <a:endParaRPr lang="en-US"/>
        </a:p>
      </dgm:t>
    </dgm:pt>
    <dgm:pt modelId="{05A81360-36F2-FD47-BE05-4DA18D91FEF5}" type="pres">
      <dgm:prSet presAssocID="{09B3A2B0-5D8B-BB4D-8E09-CF114393508E}" presName="vertSpace3" presStyleLbl="node1" presStyleIdx="1" presStyleCnt="3"/>
      <dgm:spPr/>
    </dgm:pt>
    <dgm:pt modelId="{438CA1E2-0798-AA4A-8B59-0B240389173A}" type="pres">
      <dgm:prSet presAssocID="{09B3A2B0-5D8B-BB4D-8E09-CF114393508E}" presName="circle3" presStyleLbl="node1" presStyleIdx="2" presStyleCnt="3"/>
      <dgm:spPr/>
    </dgm:pt>
    <dgm:pt modelId="{D8D4DEFC-D774-A646-B3D3-B8E164AD96E4}" type="pres">
      <dgm:prSet presAssocID="{09B3A2B0-5D8B-BB4D-8E09-CF114393508E}" presName="rect3" presStyleLbl="alignAcc1" presStyleIdx="2" presStyleCnt="3"/>
      <dgm:spPr/>
      <dgm:t>
        <a:bodyPr/>
        <a:lstStyle/>
        <a:p>
          <a:endParaRPr lang="en-US"/>
        </a:p>
      </dgm:t>
    </dgm:pt>
    <dgm:pt modelId="{26B2A171-E7B9-8748-9AE3-29F591327E66}" type="pres">
      <dgm:prSet presAssocID="{C37FFB51-B3F4-AB47-8B82-A76B6D26ED32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539A2F-BBD1-3E42-9D32-312B703A69CE}" type="pres">
      <dgm:prSet presAssocID="{C37FFB51-B3F4-AB47-8B82-A76B6D26ED32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C4D1C-E48C-5D43-9C6E-3B50CD811DD5}" type="pres">
      <dgm:prSet presAssocID="{AE949046-8BA0-1842-9DFD-01668E01C965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0238AB-E19E-3D4E-BFD8-6E5C650BEAA4}" type="pres">
      <dgm:prSet presAssocID="{AE949046-8BA0-1842-9DFD-01668E01C965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B53F5-4C71-F04C-96D7-EF9E7C4E7D87}" type="pres">
      <dgm:prSet presAssocID="{09B3A2B0-5D8B-BB4D-8E09-CF114393508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40AB4-1B00-844F-81CF-CA16953363FB}" type="pres">
      <dgm:prSet presAssocID="{09B3A2B0-5D8B-BB4D-8E09-CF114393508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DF5CE-9212-B740-8D8C-CB3EAE5CCA3A}" srcId="{09B3A2B0-5D8B-BB4D-8E09-CF114393508E}" destId="{54DB8036-9613-6948-8775-CA137D9DFB36}" srcOrd="2" destOrd="0" parTransId="{33957ABC-A720-784B-8D41-359BB7C3C0C3}" sibTransId="{1B165F9B-FFF7-0C43-8836-CDF82C0B9B47}"/>
    <dgm:cxn modelId="{8BB51BBC-2011-DE48-9058-18255066C996}" srcId="{AE949046-8BA0-1842-9DFD-01668E01C965}" destId="{C42764B0-EF56-1541-8E64-7D9694863FB1}" srcOrd="0" destOrd="0" parTransId="{32157CCF-177D-9F45-AC8A-104131052168}" sibTransId="{14B9CD3F-E91F-F546-8589-4D2F788229EB}"/>
    <dgm:cxn modelId="{3C03C78D-D71B-CD42-944B-1EECA0C2E19D}" type="presOf" srcId="{AE949046-8BA0-1842-9DFD-01668E01C965}" destId="{698A79C9-1FC6-5148-88BD-7DA7EDE80A21}" srcOrd="0" destOrd="0" presId="urn:microsoft.com/office/officeart/2005/8/layout/target3"/>
    <dgm:cxn modelId="{B302DB6A-0395-3B41-93DD-2F7BD410DB5E}" type="presOf" srcId="{C42764B0-EF56-1541-8E64-7D9694863FB1}" destId="{2C0238AB-E19E-3D4E-BFD8-6E5C650BEAA4}" srcOrd="0" destOrd="0" presId="urn:microsoft.com/office/officeart/2005/8/layout/target3"/>
    <dgm:cxn modelId="{428B91E2-3F19-BF49-BB53-7019E70D7F8E}" type="presOf" srcId="{4F77390C-5132-F94B-BA9C-FA7403D078DB}" destId="{E9BD9066-3E78-B040-BC47-2AEE5A2EFD4E}" srcOrd="0" destOrd="0" presId="urn:microsoft.com/office/officeart/2005/8/layout/target3"/>
    <dgm:cxn modelId="{796CB8B5-4EE2-824F-BF79-95E1D5E974D5}" type="presOf" srcId="{4946B117-5EE8-9945-A16D-53CFD1CBD3F5}" destId="{53140AB4-1B00-844F-81CF-CA16953363FB}" srcOrd="0" destOrd="1" presId="urn:microsoft.com/office/officeart/2005/8/layout/target3"/>
    <dgm:cxn modelId="{D86EFCD2-40C4-DF42-A3D8-EDB990C2DE38}" srcId="{C37FFB51-B3F4-AB47-8B82-A76B6D26ED32}" destId="{B15B8CF3-1202-DD4F-9F08-D7004DC4C69C}" srcOrd="1" destOrd="0" parTransId="{9D547E9F-2A00-AC45-95CB-BCAC17046318}" sibTransId="{6EFEA35D-6BA7-AB4E-B836-9E402D30A2DD}"/>
    <dgm:cxn modelId="{E3020DFD-A7B4-4C42-B224-010B339630D9}" type="presOf" srcId="{09B3A2B0-5D8B-BB4D-8E09-CF114393508E}" destId="{FB6B53F5-4C71-F04C-96D7-EF9E7C4E7D87}" srcOrd="1" destOrd="0" presId="urn:microsoft.com/office/officeart/2005/8/layout/target3"/>
    <dgm:cxn modelId="{A238580E-7B3D-0648-91B8-301D1C065EFA}" srcId="{AE949046-8BA0-1842-9DFD-01668E01C965}" destId="{C7B9BADE-2FBC-3742-BA8C-437045251DF5}" srcOrd="1" destOrd="0" parTransId="{BE588729-0DB2-0A48-B85D-CF1305A90CA4}" sibTransId="{70DBA92E-E523-9344-BE53-79CD13DF2319}"/>
    <dgm:cxn modelId="{F370F193-8755-2B46-BD35-5C992EB68219}" type="presOf" srcId="{99A2BB93-BAB0-1041-B7A0-A0E08FDE9586}" destId="{53140AB4-1B00-844F-81CF-CA16953363FB}" srcOrd="0" destOrd="0" presId="urn:microsoft.com/office/officeart/2005/8/layout/target3"/>
    <dgm:cxn modelId="{E14AF8D7-E17F-AF41-B5EF-C16BC7D8D03E}" type="presOf" srcId="{09B3A2B0-5D8B-BB4D-8E09-CF114393508E}" destId="{D8D4DEFC-D774-A646-B3D3-B8E164AD96E4}" srcOrd="0" destOrd="0" presId="urn:microsoft.com/office/officeart/2005/8/layout/target3"/>
    <dgm:cxn modelId="{96132A47-5669-5242-8CF1-1EF3484A0A39}" srcId="{4F77390C-5132-F94B-BA9C-FA7403D078DB}" destId="{AE949046-8BA0-1842-9DFD-01668E01C965}" srcOrd="1" destOrd="0" parTransId="{F5B44551-B7B4-BD46-93CD-2CBFEBEE23AE}" sibTransId="{FE825CBC-6C97-C944-93C0-12131DF174F2}"/>
    <dgm:cxn modelId="{A1662474-DEF2-C746-B0EE-041F7884318A}" type="presOf" srcId="{AE949046-8BA0-1842-9DFD-01668E01C965}" destId="{38EC4D1C-E48C-5D43-9C6E-3B50CD811DD5}" srcOrd="1" destOrd="0" presId="urn:microsoft.com/office/officeart/2005/8/layout/target3"/>
    <dgm:cxn modelId="{E0B98891-0524-424F-8A82-2627644ECD88}" srcId="{4F77390C-5132-F94B-BA9C-FA7403D078DB}" destId="{09B3A2B0-5D8B-BB4D-8E09-CF114393508E}" srcOrd="2" destOrd="0" parTransId="{EE68F126-6352-934A-80D5-8503CB1CBBF1}" sibTransId="{D817BC9A-4D23-824F-96D0-59DA0DF98061}"/>
    <dgm:cxn modelId="{A41C2003-D27A-B64F-BBC2-0ACE059B3618}" type="presOf" srcId="{B15B8CF3-1202-DD4F-9F08-D7004DC4C69C}" destId="{24539A2F-BBD1-3E42-9D32-312B703A69CE}" srcOrd="0" destOrd="1" presId="urn:microsoft.com/office/officeart/2005/8/layout/target3"/>
    <dgm:cxn modelId="{92F103C5-44D4-274B-AF02-707092999603}" type="presOf" srcId="{00960ADF-6FB5-0A47-999F-D0E5183AF81F}" destId="{24539A2F-BBD1-3E42-9D32-312B703A69CE}" srcOrd="0" destOrd="0" presId="urn:microsoft.com/office/officeart/2005/8/layout/target3"/>
    <dgm:cxn modelId="{F31F1683-324A-6342-B0EF-D838BC0AB816}" type="presOf" srcId="{C7B9BADE-2FBC-3742-BA8C-437045251DF5}" destId="{2C0238AB-E19E-3D4E-BFD8-6E5C650BEAA4}" srcOrd="0" destOrd="1" presId="urn:microsoft.com/office/officeart/2005/8/layout/target3"/>
    <dgm:cxn modelId="{99C4924B-14D4-8D44-B73B-C817D3DA3F40}" type="presOf" srcId="{54DB8036-9613-6948-8775-CA137D9DFB36}" destId="{53140AB4-1B00-844F-81CF-CA16953363FB}" srcOrd="0" destOrd="2" presId="urn:microsoft.com/office/officeart/2005/8/layout/target3"/>
    <dgm:cxn modelId="{D6D9CD7E-C417-064A-899F-3F4CEB1E684F}" srcId="{09B3A2B0-5D8B-BB4D-8E09-CF114393508E}" destId="{4946B117-5EE8-9945-A16D-53CFD1CBD3F5}" srcOrd="1" destOrd="0" parTransId="{D7A7438E-24E0-1D4E-AAAF-6FF1E35FD266}" sibTransId="{A2EA1859-1606-4A43-BC2B-8BEC8298B5BA}"/>
    <dgm:cxn modelId="{FA47B633-78A7-1A4B-A619-539DA489F165}" type="presOf" srcId="{C37FFB51-B3F4-AB47-8B82-A76B6D26ED32}" destId="{49CF9F74-F0CD-D44F-AD0B-A13A96B3CDDE}" srcOrd="0" destOrd="0" presId="urn:microsoft.com/office/officeart/2005/8/layout/target3"/>
    <dgm:cxn modelId="{9394B625-5958-D441-BE35-C8488EE2E00F}" type="presOf" srcId="{C37FFB51-B3F4-AB47-8B82-A76B6D26ED32}" destId="{26B2A171-E7B9-8748-9AE3-29F591327E66}" srcOrd="1" destOrd="0" presId="urn:microsoft.com/office/officeart/2005/8/layout/target3"/>
    <dgm:cxn modelId="{DE11D4BE-94E4-694A-9FF8-8A3F663D16A8}" srcId="{09B3A2B0-5D8B-BB4D-8E09-CF114393508E}" destId="{99A2BB93-BAB0-1041-B7A0-A0E08FDE9586}" srcOrd="0" destOrd="0" parTransId="{CA2B7A60-CFC2-DA4C-8726-E161311745B1}" sibTransId="{F6C0E530-6B4E-C541-B5CD-D78326110D7C}"/>
    <dgm:cxn modelId="{5346FD45-0D38-4B4C-9648-24999E24FC2E}" srcId="{4F77390C-5132-F94B-BA9C-FA7403D078DB}" destId="{C37FFB51-B3F4-AB47-8B82-A76B6D26ED32}" srcOrd="0" destOrd="0" parTransId="{80306D31-4ABB-9F46-90E9-0048E0AD5FD6}" sibTransId="{23E0DFA2-1EED-AA4C-A6C6-5CEB33B24618}"/>
    <dgm:cxn modelId="{66A9DF43-658C-8745-8398-C4B38303C174}" srcId="{C37FFB51-B3F4-AB47-8B82-A76B6D26ED32}" destId="{00960ADF-6FB5-0A47-999F-D0E5183AF81F}" srcOrd="0" destOrd="0" parTransId="{194157F5-10C3-8040-A98C-3392B2F0F609}" sibTransId="{A6BD455E-394A-BB42-96BC-A5371D59F081}"/>
    <dgm:cxn modelId="{AE1D50CE-A763-AE4B-8041-CD600AD293CE}" type="presParOf" srcId="{E9BD9066-3E78-B040-BC47-2AEE5A2EFD4E}" destId="{8503838B-63D5-5343-8A0D-0CA2D34D5025}" srcOrd="0" destOrd="0" presId="urn:microsoft.com/office/officeart/2005/8/layout/target3"/>
    <dgm:cxn modelId="{42F39192-F3D5-9144-A1D2-976DFF8BAE12}" type="presParOf" srcId="{E9BD9066-3E78-B040-BC47-2AEE5A2EFD4E}" destId="{A54463C7-CC49-DD46-9267-D0FC79130AF2}" srcOrd="1" destOrd="0" presId="urn:microsoft.com/office/officeart/2005/8/layout/target3"/>
    <dgm:cxn modelId="{65B50537-A3B5-B849-B28A-A52FFE6B4A06}" type="presParOf" srcId="{E9BD9066-3E78-B040-BC47-2AEE5A2EFD4E}" destId="{49CF9F74-F0CD-D44F-AD0B-A13A96B3CDDE}" srcOrd="2" destOrd="0" presId="urn:microsoft.com/office/officeart/2005/8/layout/target3"/>
    <dgm:cxn modelId="{D3B31C55-A922-C946-9A3F-4D099920B60D}" type="presParOf" srcId="{E9BD9066-3E78-B040-BC47-2AEE5A2EFD4E}" destId="{FCDD39C5-B439-0441-856E-18C2D53A9BD3}" srcOrd="3" destOrd="0" presId="urn:microsoft.com/office/officeart/2005/8/layout/target3"/>
    <dgm:cxn modelId="{A4E73D35-784A-B044-BA53-02787C00C319}" type="presParOf" srcId="{E9BD9066-3E78-B040-BC47-2AEE5A2EFD4E}" destId="{927B87B3-4E97-9C41-8A9A-54E5529544FC}" srcOrd="4" destOrd="0" presId="urn:microsoft.com/office/officeart/2005/8/layout/target3"/>
    <dgm:cxn modelId="{10B40E76-C80F-E144-BE2D-DF26EA49B607}" type="presParOf" srcId="{E9BD9066-3E78-B040-BC47-2AEE5A2EFD4E}" destId="{698A79C9-1FC6-5148-88BD-7DA7EDE80A21}" srcOrd="5" destOrd="0" presId="urn:microsoft.com/office/officeart/2005/8/layout/target3"/>
    <dgm:cxn modelId="{325B0288-BCFD-F54A-A059-A84D8B941D01}" type="presParOf" srcId="{E9BD9066-3E78-B040-BC47-2AEE5A2EFD4E}" destId="{05A81360-36F2-FD47-BE05-4DA18D91FEF5}" srcOrd="6" destOrd="0" presId="urn:microsoft.com/office/officeart/2005/8/layout/target3"/>
    <dgm:cxn modelId="{C934CA0B-E422-E14A-922D-7C466FFA79FD}" type="presParOf" srcId="{E9BD9066-3E78-B040-BC47-2AEE5A2EFD4E}" destId="{438CA1E2-0798-AA4A-8B59-0B240389173A}" srcOrd="7" destOrd="0" presId="urn:microsoft.com/office/officeart/2005/8/layout/target3"/>
    <dgm:cxn modelId="{3D16CCB8-DCF7-6F4E-B77A-BF709297EDA2}" type="presParOf" srcId="{E9BD9066-3E78-B040-BC47-2AEE5A2EFD4E}" destId="{D8D4DEFC-D774-A646-B3D3-B8E164AD96E4}" srcOrd="8" destOrd="0" presId="urn:microsoft.com/office/officeart/2005/8/layout/target3"/>
    <dgm:cxn modelId="{DC18F5D6-B1C6-F64D-8B7D-C4C8E6F2ED49}" type="presParOf" srcId="{E9BD9066-3E78-B040-BC47-2AEE5A2EFD4E}" destId="{26B2A171-E7B9-8748-9AE3-29F591327E66}" srcOrd="9" destOrd="0" presId="urn:microsoft.com/office/officeart/2005/8/layout/target3"/>
    <dgm:cxn modelId="{3056F273-EAE4-A941-AFA3-CB610B2854E2}" type="presParOf" srcId="{E9BD9066-3E78-B040-BC47-2AEE5A2EFD4E}" destId="{24539A2F-BBD1-3E42-9D32-312B703A69CE}" srcOrd="10" destOrd="0" presId="urn:microsoft.com/office/officeart/2005/8/layout/target3"/>
    <dgm:cxn modelId="{1BCEAAC3-1BCD-DB46-AAF4-1E77A7440C66}" type="presParOf" srcId="{E9BD9066-3E78-B040-BC47-2AEE5A2EFD4E}" destId="{38EC4D1C-E48C-5D43-9C6E-3B50CD811DD5}" srcOrd="11" destOrd="0" presId="urn:microsoft.com/office/officeart/2005/8/layout/target3"/>
    <dgm:cxn modelId="{E1CAC3BB-6C08-9D4C-8A95-E4D50E349891}" type="presParOf" srcId="{E9BD9066-3E78-B040-BC47-2AEE5A2EFD4E}" destId="{2C0238AB-E19E-3D4E-BFD8-6E5C650BEAA4}" srcOrd="12" destOrd="0" presId="urn:microsoft.com/office/officeart/2005/8/layout/target3"/>
    <dgm:cxn modelId="{FD507B05-144F-4240-93C1-4549C7289B67}" type="presParOf" srcId="{E9BD9066-3E78-B040-BC47-2AEE5A2EFD4E}" destId="{FB6B53F5-4C71-F04C-96D7-EF9E7C4E7D87}" srcOrd="13" destOrd="0" presId="urn:microsoft.com/office/officeart/2005/8/layout/target3"/>
    <dgm:cxn modelId="{A1B8C179-A9B8-5042-80A7-04B2F6927C68}" type="presParOf" srcId="{E9BD9066-3E78-B040-BC47-2AEE5A2EFD4E}" destId="{53140AB4-1B00-844F-81CF-CA16953363FB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838B-63D5-5343-8A0D-0CA2D34D5025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F9F74-F0CD-D44F-AD0B-A13A96B3CDDE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Enabling Environment</a:t>
          </a:r>
          <a:endParaRPr lang="en-US" sz="3400" kern="1200" dirty="0"/>
        </a:p>
      </dsp:txBody>
      <dsp:txXfrm>
        <a:off x="2262981" y="0"/>
        <a:ext cx="2983309" cy="1357791"/>
      </dsp:txXfrm>
    </dsp:sp>
    <dsp:sp modelId="{927B87B3-4E97-9C41-8A9A-54E5529544FC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A79C9-1FC6-5148-88BD-7DA7EDE80A21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Organizational</a:t>
          </a:r>
          <a:endParaRPr lang="en-US" sz="3400" kern="1200" dirty="0"/>
        </a:p>
      </dsp:txBody>
      <dsp:txXfrm>
        <a:off x="2262981" y="1357791"/>
        <a:ext cx="2983309" cy="1357787"/>
      </dsp:txXfrm>
    </dsp:sp>
    <dsp:sp modelId="{438CA1E2-0798-AA4A-8B59-0B240389173A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4DEFC-D774-A646-B3D3-B8E164AD96E4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Individual</a:t>
          </a:r>
          <a:endParaRPr lang="en-US" sz="3400" kern="1200" dirty="0"/>
        </a:p>
      </dsp:txBody>
      <dsp:txXfrm>
        <a:off x="2262981" y="2715579"/>
        <a:ext cx="2983309" cy="1357787"/>
      </dsp:txXfrm>
    </dsp:sp>
    <dsp:sp modelId="{24539A2F-BBD1-3E42-9D32-312B703A69CE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Institutional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Legislative</a:t>
          </a:r>
          <a:endParaRPr lang="en-US" sz="2100" kern="1200" dirty="0"/>
        </a:p>
      </dsp:txBody>
      <dsp:txXfrm>
        <a:off x="5246290" y="0"/>
        <a:ext cx="2983309" cy="1357791"/>
      </dsp:txXfrm>
    </dsp:sp>
    <dsp:sp modelId="{2C0238AB-E19E-3D4E-BFD8-6E5C650BEAA4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Budget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Effective management</a:t>
          </a:r>
          <a:endParaRPr lang="en-US" sz="2100" kern="1200" dirty="0"/>
        </a:p>
      </dsp:txBody>
      <dsp:txXfrm>
        <a:off x="5246290" y="1357791"/>
        <a:ext cx="2983309" cy="1357787"/>
      </dsp:txXfrm>
    </dsp:sp>
    <dsp:sp modelId="{53140AB4-1B00-844F-81CF-CA16953363FB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Professional knowledge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Ability to act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5246290" y="2715579"/>
        <a:ext cx="2983309" cy="13577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3838B-63D5-5343-8A0D-0CA2D34D5025}">
      <dsp:nvSpPr>
        <dsp:cNvPr id="0" name=""/>
        <dsp:cNvSpPr/>
      </dsp:nvSpPr>
      <dsp:spPr>
        <a:xfrm>
          <a:off x="0" y="0"/>
          <a:ext cx="3262717" cy="3262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CF9F74-F0CD-D44F-AD0B-A13A96B3CDDE}">
      <dsp:nvSpPr>
        <dsp:cNvPr id="0" name=""/>
        <dsp:cNvSpPr/>
      </dsp:nvSpPr>
      <dsp:spPr>
        <a:xfrm>
          <a:off x="1631358" y="0"/>
          <a:ext cx="5867761" cy="32627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Enabling Environment</a:t>
          </a:r>
          <a:endParaRPr lang="en-US" sz="2700" kern="1200" dirty="0"/>
        </a:p>
      </dsp:txBody>
      <dsp:txXfrm>
        <a:off x="1631358" y="0"/>
        <a:ext cx="2933880" cy="978817"/>
      </dsp:txXfrm>
    </dsp:sp>
    <dsp:sp modelId="{927B87B3-4E97-9C41-8A9A-54E5529544FC}">
      <dsp:nvSpPr>
        <dsp:cNvPr id="0" name=""/>
        <dsp:cNvSpPr/>
      </dsp:nvSpPr>
      <dsp:spPr>
        <a:xfrm>
          <a:off x="570976" y="978817"/>
          <a:ext cx="2120763" cy="21207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8A79C9-1FC6-5148-88BD-7DA7EDE80A21}">
      <dsp:nvSpPr>
        <dsp:cNvPr id="0" name=""/>
        <dsp:cNvSpPr/>
      </dsp:nvSpPr>
      <dsp:spPr>
        <a:xfrm>
          <a:off x="1631358" y="978817"/>
          <a:ext cx="5867761" cy="21207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Organizational</a:t>
          </a:r>
          <a:endParaRPr lang="en-US" sz="2700" kern="1200" dirty="0"/>
        </a:p>
      </dsp:txBody>
      <dsp:txXfrm>
        <a:off x="1631358" y="978817"/>
        <a:ext cx="2933880" cy="978813"/>
      </dsp:txXfrm>
    </dsp:sp>
    <dsp:sp modelId="{438CA1E2-0798-AA4A-8B59-0B240389173A}">
      <dsp:nvSpPr>
        <dsp:cNvPr id="0" name=""/>
        <dsp:cNvSpPr/>
      </dsp:nvSpPr>
      <dsp:spPr>
        <a:xfrm>
          <a:off x="1141951" y="1957631"/>
          <a:ext cx="978814" cy="97881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D4DEFC-D774-A646-B3D3-B8E164AD96E4}">
      <dsp:nvSpPr>
        <dsp:cNvPr id="0" name=""/>
        <dsp:cNvSpPr/>
      </dsp:nvSpPr>
      <dsp:spPr>
        <a:xfrm>
          <a:off x="1631358" y="1957631"/>
          <a:ext cx="5867761" cy="9788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Individual</a:t>
          </a:r>
          <a:endParaRPr lang="en-US" sz="2700" kern="1200" dirty="0"/>
        </a:p>
      </dsp:txBody>
      <dsp:txXfrm>
        <a:off x="1631358" y="1957631"/>
        <a:ext cx="2933880" cy="978814"/>
      </dsp:txXfrm>
    </dsp:sp>
    <dsp:sp modelId="{24539A2F-BBD1-3E42-9D32-312B703A69CE}">
      <dsp:nvSpPr>
        <dsp:cNvPr id="0" name=""/>
        <dsp:cNvSpPr/>
      </dsp:nvSpPr>
      <dsp:spPr>
        <a:xfrm>
          <a:off x="4565239" y="0"/>
          <a:ext cx="2933880" cy="9788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Institutional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Legislative</a:t>
          </a:r>
          <a:endParaRPr lang="en-US" sz="1800" kern="1200" dirty="0"/>
        </a:p>
      </dsp:txBody>
      <dsp:txXfrm>
        <a:off x="4565239" y="0"/>
        <a:ext cx="2933880" cy="978817"/>
      </dsp:txXfrm>
    </dsp:sp>
    <dsp:sp modelId="{2C0238AB-E19E-3D4E-BFD8-6E5C650BEAA4}">
      <dsp:nvSpPr>
        <dsp:cNvPr id="0" name=""/>
        <dsp:cNvSpPr/>
      </dsp:nvSpPr>
      <dsp:spPr>
        <a:xfrm>
          <a:off x="4565239" y="978817"/>
          <a:ext cx="2933880" cy="978813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Budget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Effective management</a:t>
          </a:r>
          <a:endParaRPr lang="en-US" sz="1800" kern="1200" dirty="0"/>
        </a:p>
      </dsp:txBody>
      <dsp:txXfrm>
        <a:off x="4565239" y="978817"/>
        <a:ext cx="2933880" cy="978813"/>
      </dsp:txXfrm>
    </dsp:sp>
    <dsp:sp modelId="{53140AB4-1B00-844F-81CF-CA16953363FB}">
      <dsp:nvSpPr>
        <dsp:cNvPr id="0" name=""/>
        <dsp:cNvSpPr/>
      </dsp:nvSpPr>
      <dsp:spPr>
        <a:xfrm>
          <a:off x="4565239" y="1957631"/>
          <a:ext cx="2933880" cy="97881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Professional knowledge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Ability to act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</dsp:txBody>
      <dsp:txXfrm>
        <a:off x="4565239" y="1957631"/>
        <a:ext cx="2933880" cy="9788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15F56-B78A-4C44-855F-14D118F8FD63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54442-0A23-AC40-A3F9-011E875A6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5944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CB39F-8027-EF47-8B76-9F4466E006A9}" type="datetimeFigureOut">
              <a:rPr lang="en-US" smtClean="0"/>
              <a:t>9/3/18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9B0E91-E5B6-EB4F-B0CC-47DDEBC95C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809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7B26-574A-470A-97C3-5FD6628123A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A57B26-574A-470A-97C3-5FD6628123A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6A13-33D3-4740-AB58-5C288A43A93F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12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78CF-C94E-014C-B251-247468EDDA9B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5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191-CC1C-EA48-A165-AD76E9C802A2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7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7F00F-D750-9246-948B-70FF50D729D8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1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58193-CE0B-3A4B-B8BA-91D5F4A423F6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77D05-572B-C049-BA34-1CD9183D4BF6}" type="datetime1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6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B118-488A-504A-8036-23FED56DB8C4}" type="datetime1">
              <a:rPr lang="en-US" smtClean="0"/>
              <a:t>9/3/18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2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4FA8-AEC5-BA41-97AB-2CD8420137E6}" type="datetime1">
              <a:rPr lang="en-US" smtClean="0"/>
              <a:t>9/3/18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3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9AA1-C26C-7B41-B1DE-CC629B0B9B64}" type="datetime1">
              <a:rPr lang="en-US" smtClean="0"/>
              <a:t>9/3/18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03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ABE2-73E5-F04C-8DB4-BBBF7352FA46}" type="datetime1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4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E7CA-A9FD-7E4E-A573-79E3D41D0DDA}" type="datetime1">
              <a:rPr lang="en-US" smtClean="0"/>
              <a:t>9/3/18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20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23BD-7467-A640-967B-8AD4543B0B68}" type="datetime1">
              <a:rPr lang="en-US" smtClean="0"/>
              <a:t>9/3/18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67BA2-E997-2049-98A4-3AC86777E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3" Type="http://schemas.openxmlformats.org/officeDocument/2006/relationships/image" Target="../media/image25.png"/><Relationship Id="rId14" Type="http://schemas.openxmlformats.org/officeDocument/2006/relationships/image" Target="../media/image26.png"/><Relationship Id="rId15" Type="http://schemas.openxmlformats.org/officeDocument/2006/relationships/image" Target="../media/image27.png"/><Relationship Id="rId16" Type="http://schemas.openxmlformats.org/officeDocument/2006/relationships/image" Target="../media/image28.png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2038" y="2608641"/>
            <a:ext cx="8229600" cy="2184048"/>
          </a:xfrm>
        </p:spPr>
        <p:txBody>
          <a:bodyPr>
            <a:no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apacity </a:t>
            </a:r>
            <a:r>
              <a:rPr lang="en-US" sz="3200" dirty="0"/>
              <a:t>D</a:t>
            </a:r>
            <a:r>
              <a:rPr lang="en-US" sz="3200" dirty="0" smtClean="0"/>
              <a:t>evelopment –  </a:t>
            </a:r>
            <a:r>
              <a:rPr lang="en-US" sz="3200" dirty="0"/>
              <a:t>C</a:t>
            </a:r>
            <a:r>
              <a:rPr lang="en-US" sz="3200" dirty="0" smtClean="0"/>
              <a:t>onstraints</a:t>
            </a:r>
            <a:r>
              <a:rPr lang="en-US" sz="3200" dirty="0"/>
              <a:t>, A</a:t>
            </a:r>
            <a:r>
              <a:rPr lang="en-US" sz="3200" dirty="0" smtClean="0"/>
              <a:t>ccelerators </a:t>
            </a:r>
            <a:r>
              <a:rPr lang="en-US" sz="3200" dirty="0"/>
              <a:t>and </a:t>
            </a:r>
            <a:r>
              <a:rPr lang="en-US" sz="3200" dirty="0" smtClean="0"/>
              <a:t>Scaling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Jens Wandel</a:t>
            </a:r>
            <a:br>
              <a:rPr lang="en-US" sz="3200" dirty="0" smtClean="0"/>
            </a:br>
            <a:r>
              <a:rPr lang="en-US" sz="3200" dirty="0" smtClean="0"/>
              <a:t>Advisor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Kuwait September 2018</a:t>
            </a:r>
            <a:endParaRPr lang="en-US" sz="3200" dirty="0"/>
          </a:p>
        </p:txBody>
      </p:sp>
      <p:pic>
        <p:nvPicPr>
          <p:cNvPr id="15" name="Content Placeholder 14" descr="Screenshot 2018-08-29 11.00.2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7" b="23027"/>
          <a:stretch>
            <a:fillRect/>
          </a:stretch>
        </p:blipFill>
        <p:spPr>
          <a:xfrm>
            <a:off x="282038" y="229344"/>
            <a:ext cx="2160686" cy="1188294"/>
          </a:xfrm>
        </p:spPr>
      </p:pic>
      <p:sp>
        <p:nvSpPr>
          <p:cNvPr id="4" name="TextBox 3"/>
          <p:cNvSpPr txBox="1"/>
          <p:nvPr/>
        </p:nvSpPr>
        <p:spPr>
          <a:xfrm>
            <a:off x="1799167" y="642408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8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Link Capacity Development needs with Capacity Development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Capacity needs are many</a:t>
            </a:r>
          </a:p>
          <a:p>
            <a:r>
              <a:rPr lang="en-US" dirty="0" smtClean="0"/>
              <a:t>Capacity opportunities are derived from:</a:t>
            </a:r>
          </a:p>
          <a:p>
            <a:pPr lvl="1"/>
            <a:r>
              <a:rPr lang="en-US" dirty="0" smtClean="0"/>
              <a:t>The SAI believe this is important</a:t>
            </a:r>
          </a:p>
          <a:p>
            <a:pPr lvl="1"/>
            <a:r>
              <a:rPr lang="en-US" dirty="0" smtClean="0"/>
              <a:t>The partner has the competency to help – technical and/or functional capacity</a:t>
            </a:r>
          </a:p>
          <a:p>
            <a:pPr lvl="1"/>
            <a:r>
              <a:rPr lang="en-US" dirty="0" smtClean="0"/>
              <a:t>Somebody is willing to finance</a:t>
            </a:r>
          </a:p>
          <a:p>
            <a:pPr lvl="1"/>
            <a:r>
              <a:rPr lang="en-US" dirty="0" smtClean="0"/>
              <a:t>The SAI and the partner has the will and capacity to convert joint action into permanent positive change </a:t>
            </a:r>
          </a:p>
          <a:p>
            <a:pPr lvl="1"/>
            <a:r>
              <a:rPr lang="en-US" dirty="0" smtClean="0"/>
              <a:t>Only then there is an Capacity Development opportunity....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46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Capacity Development Levels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3096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0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767710" y="2121042"/>
            <a:ext cx="1749049" cy="2754607"/>
          </a:xfrm>
          <a:custGeom>
            <a:avLst/>
            <a:gdLst/>
            <a:ahLst/>
            <a:cxnLst/>
            <a:rect l="l" t="t" r="r" b="b"/>
            <a:pathLst>
              <a:path w="1824354" h="3833495">
                <a:moveTo>
                  <a:pt x="64846" y="11304"/>
                </a:moveTo>
                <a:lnTo>
                  <a:pt x="1814169" y="1891209"/>
                </a:lnTo>
                <a:lnTo>
                  <a:pt x="1821699" y="1903222"/>
                </a:lnTo>
                <a:lnTo>
                  <a:pt x="1824208" y="1916712"/>
                </a:lnTo>
                <a:lnTo>
                  <a:pt x="1821699" y="1930205"/>
                </a:lnTo>
                <a:lnTo>
                  <a:pt x="1814169" y="1942225"/>
                </a:lnTo>
                <a:lnTo>
                  <a:pt x="64846" y="3822130"/>
                </a:lnTo>
                <a:lnTo>
                  <a:pt x="44941" y="3833422"/>
                </a:lnTo>
                <a:lnTo>
                  <a:pt x="23736" y="3831458"/>
                </a:lnTo>
                <a:lnTo>
                  <a:pt x="6874" y="3818454"/>
                </a:lnTo>
                <a:lnTo>
                  <a:pt x="0" y="3796628"/>
                </a:lnTo>
                <a:lnTo>
                  <a:pt x="0" y="36806"/>
                </a:lnTo>
                <a:lnTo>
                  <a:pt x="6874" y="14971"/>
                </a:lnTo>
                <a:lnTo>
                  <a:pt x="23736" y="1962"/>
                </a:lnTo>
                <a:lnTo>
                  <a:pt x="44941" y="0"/>
                </a:lnTo>
                <a:lnTo>
                  <a:pt x="64846" y="11304"/>
                </a:lnTo>
                <a:close/>
              </a:path>
            </a:pathLst>
          </a:custGeom>
          <a:ln w="24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97172" y="2121042"/>
            <a:ext cx="1749049" cy="2754607"/>
          </a:xfrm>
          <a:custGeom>
            <a:avLst/>
            <a:gdLst/>
            <a:ahLst/>
            <a:cxnLst/>
            <a:rect l="l" t="t" r="r" b="b"/>
            <a:pathLst>
              <a:path w="1824354" h="3833495">
                <a:moveTo>
                  <a:pt x="64858" y="11304"/>
                </a:moveTo>
                <a:lnTo>
                  <a:pt x="1814169" y="1891209"/>
                </a:lnTo>
                <a:lnTo>
                  <a:pt x="1821699" y="1903222"/>
                </a:lnTo>
                <a:lnTo>
                  <a:pt x="1824208" y="1916712"/>
                </a:lnTo>
                <a:lnTo>
                  <a:pt x="1821699" y="1930205"/>
                </a:lnTo>
                <a:lnTo>
                  <a:pt x="1814169" y="1942225"/>
                </a:lnTo>
                <a:lnTo>
                  <a:pt x="64858" y="3822130"/>
                </a:lnTo>
                <a:lnTo>
                  <a:pt x="44952" y="3833422"/>
                </a:lnTo>
                <a:lnTo>
                  <a:pt x="23742" y="3831458"/>
                </a:lnTo>
                <a:lnTo>
                  <a:pt x="6876" y="3818454"/>
                </a:lnTo>
                <a:lnTo>
                  <a:pt x="0" y="3796628"/>
                </a:lnTo>
                <a:lnTo>
                  <a:pt x="0" y="36806"/>
                </a:lnTo>
                <a:lnTo>
                  <a:pt x="6876" y="14971"/>
                </a:lnTo>
                <a:lnTo>
                  <a:pt x="23742" y="1962"/>
                </a:lnTo>
                <a:lnTo>
                  <a:pt x="44952" y="0"/>
                </a:lnTo>
                <a:lnTo>
                  <a:pt x="64858" y="11304"/>
                </a:lnTo>
                <a:close/>
              </a:path>
            </a:pathLst>
          </a:custGeom>
          <a:ln w="242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5718" y="3368578"/>
            <a:ext cx="346401" cy="259628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180568" y="0"/>
                </a:moveTo>
                <a:lnTo>
                  <a:pt x="132563" y="6448"/>
                </a:lnTo>
                <a:lnTo>
                  <a:pt x="89428" y="24647"/>
                </a:lnTo>
                <a:lnTo>
                  <a:pt x="52884" y="52878"/>
                </a:lnTo>
                <a:lnTo>
                  <a:pt x="24651" y="89419"/>
                </a:lnTo>
                <a:lnTo>
                  <a:pt x="6449" y="132551"/>
                </a:lnTo>
                <a:lnTo>
                  <a:pt x="0" y="180555"/>
                </a:lnTo>
                <a:lnTo>
                  <a:pt x="6449" y="228555"/>
                </a:lnTo>
                <a:lnTo>
                  <a:pt x="24651" y="271686"/>
                </a:lnTo>
                <a:lnTo>
                  <a:pt x="52884" y="308228"/>
                </a:lnTo>
                <a:lnTo>
                  <a:pt x="89428" y="336461"/>
                </a:lnTo>
                <a:lnTo>
                  <a:pt x="132563" y="354662"/>
                </a:lnTo>
                <a:lnTo>
                  <a:pt x="180568" y="361111"/>
                </a:lnTo>
                <a:lnTo>
                  <a:pt x="228563" y="354662"/>
                </a:lnTo>
                <a:lnTo>
                  <a:pt x="271693" y="336461"/>
                </a:lnTo>
                <a:lnTo>
                  <a:pt x="308236" y="308228"/>
                </a:lnTo>
                <a:lnTo>
                  <a:pt x="336470" y="271686"/>
                </a:lnTo>
                <a:lnTo>
                  <a:pt x="354674" y="228555"/>
                </a:lnTo>
                <a:lnTo>
                  <a:pt x="361124" y="180555"/>
                </a:lnTo>
                <a:lnTo>
                  <a:pt x="354674" y="132551"/>
                </a:lnTo>
                <a:lnTo>
                  <a:pt x="336470" y="89419"/>
                </a:lnTo>
                <a:lnTo>
                  <a:pt x="308236" y="52878"/>
                </a:lnTo>
                <a:lnTo>
                  <a:pt x="271693" y="24647"/>
                </a:lnTo>
                <a:lnTo>
                  <a:pt x="228563" y="6448"/>
                </a:lnTo>
                <a:lnTo>
                  <a:pt x="180568" y="0"/>
                </a:lnTo>
                <a:close/>
              </a:path>
            </a:pathLst>
          </a:custGeom>
          <a:solidFill>
            <a:srgbClr val="EE1C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5718" y="3368578"/>
            <a:ext cx="346401" cy="259628"/>
          </a:xfrm>
          <a:custGeom>
            <a:avLst/>
            <a:gdLst/>
            <a:ahLst/>
            <a:cxnLst/>
            <a:rect l="l" t="t" r="r" b="b"/>
            <a:pathLst>
              <a:path w="361314" h="361314">
                <a:moveTo>
                  <a:pt x="361124" y="180555"/>
                </a:moveTo>
                <a:lnTo>
                  <a:pt x="354674" y="228555"/>
                </a:lnTo>
                <a:lnTo>
                  <a:pt x="336470" y="271686"/>
                </a:lnTo>
                <a:lnTo>
                  <a:pt x="308236" y="308228"/>
                </a:lnTo>
                <a:lnTo>
                  <a:pt x="271693" y="336461"/>
                </a:lnTo>
                <a:lnTo>
                  <a:pt x="228563" y="354662"/>
                </a:lnTo>
                <a:lnTo>
                  <a:pt x="180568" y="361111"/>
                </a:lnTo>
                <a:lnTo>
                  <a:pt x="132563" y="354662"/>
                </a:lnTo>
                <a:lnTo>
                  <a:pt x="89428" y="336461"/>
                </a:lnTo>
                <a:lnTo>
                  <a:pt x="52884" y="308228"/>
                </a:lnTo>
                <a:lnTo>
                  <a:pt x="24651" y="271686"/>
                </a:lnTo>
                <a:lnTo>
                  <a:pt x="6449" y="228555"/>
                </a:lnTo>
                <a:lnTo>
                  <a:pt x="0" y="180555"/>
                </a:lnTo>
                <a:lnTo>
                  <a:pt x="6449" y="132551"/>
                </a:lnTo>
                <a:lnTo>
                  <a:pt x="24651" y="89419"/>
                </a:lnTo>
                <a:lnTo>
                  <a:pt x="52884" y="52878"/>
                </a:lnTo>
                <a:lnTo>
                  <a:pt x="89428" y="24647"/>
                </a:lnTo>
                <a:lnTo>
                  <a:pt x="132563" y="6448"/>
                </a:lnTo>
                <a:lnTo>
                  <a:pt x="180568" y="0"/>
                </a:lnTo>
                <a:lnTo>
                  <a:pt x="228563" y="6448"/>
                </a:lnTo>
                <a:lnTo>
                  <a:pt x="271693" y="24647"/>
                </a:lnTo>
                <a:lnTo>
                  <a:pt x="308236" y="52878"/>
                </a:lnTo>
                <a:lnTo>
                  <a:pt x="336470" y="89419"/>
                </a:lnTo>
                <a:lnTo>
                  <a:pt x="354674" y="132551"/>
                </a:lnTo>
                <a:lnTo>
                  <a:pt x="361124" y="180555"/>
                </a:lnTo>
                <a:close/>
              </a:path>
            </a:pathLst>
          </a:custGeom>
          <a:ln w="26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5267" y="3368578"/>
            <a:ext cx="346401" cy="259628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1124" y="180555"/>
                </a:moveTo>
                <a:lnTo>
                  <a:pt x="354675" y="228555"/>
                </a:lnTo>
                <a:lnTo>
                  <a:pt x="336473" y="271686"/>
                </a:lnTo>
                <a:lnTo>
                  <a:pt x="308241" y="308228"/>
                </a:lnTo>
                <a:lnTo>
                  <a:pt x="271699" y="336461"/>
                </a:lnTo>
                <a:lnTo>
                  <a:pt x="228568" y="354662"/>
                </a:lnTo>
                <a:lnTo>
                  <a:pt x="180568" y="361111"/>
                </a:lnTo>
                <a:lnTo>
                  <a:pt x="132568" y="354662"/>
                </a:lnTo>
                <a:lnTo>
                  <a:pt x="89434" y="336461"/>
                </a:lnTo>
                <a:lnTo>
                  <a:pt x="52889" y="308228"/>
                </a:lnTo>
                <a:lnTo>
                  <a:pt x="24653" y="271686"/>
                </a:lnTo>
                <a:lnTo>
                  <a:pt x="6450" y="228555"/>
                </a:lnTo>
                <a:lnTo>
                  <a:pt x="0" y="180555"/>
                </a:lnTo>
                <a:lnTo>
                  <a:pt x="6450" y="132551"/>
                </a:lnTo>
                <a:lnTo>
                  <a:pt x="24653" y="89419"/>
                </a:lnTo>
                <a:lnTo>
                  <a:pt x="52889" y="52878"/>
                </a:lnTo>
                <a:lnTo>
                  <a:pt x="89434" y="24647"/>
                </a:lnTo>
                <a:lnTo>
                  <a:pt x="132568" y="6448"/>
                </a:lnTo>
                <a:lnTo>
                  <a:pt x="180568" y="0"/>
                </a:lnTo>
                <a:lnTo>
                  <a:pt x="228568" y="6448"/>
                </a:lnTo>
                <a:lnTo>
                  <a:pt x="271699" y="24647"/>
                </a:lnTo>
                <a:lnTo>
                  <a:pt x="308241" y="52878"/>
                </a:lnTo>
                <a:lnTo>
                  <a:pt x="336473" y="89419"/>
                </a:lnTo>
                <a:lnTo>
                  <a:pt x="354675" y="132551"/>
                </a:lnTo>
                <a:lnTo>
                  <a:pt x="361124" y="180555"/>
                </a:lnTo>
                <a:close/>
              </a:path>
            </a:pathLst>
          </a:custGeom>
          <a:ln w="2641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56169" y="3368578"/>
            <a:ext cx="346401" cy="259628"/>
          </a:xfrm>
          <a:custGeom>
            <a:avLst/>
            <a:gdLst/>
            <a:ahLst/>
            <a:cxnLst/>
            <a:rect l="l" t="t" r="r" b="b"/>
            <a:pathLst>
              <a:path w="361315" h="361314">
                <a:moveTo>
                  <a:pt x="361111" y="180555"/>
                </a:moveTo>
                <a:lnTo>
                  <a:pt x="354662" y="228555"/>
                </a:lnTo>
                <a:lnTo>
                  <a:pt x="336461" y="271686"/>
                </a:lnTo>
                <a:lnTo>
                  <a:pt x="308228" y="308228"/>
                </a:lnTo>
                <a:lnTo>
                  <a:pt x="271686" y="336461"/>
                </a:lnTo>
                <a:lnTo>
                  <a:pt x="228555" y="354662"/>
                </a:lnTo>
                <a:lnTo>
                  <a:pt x="180555" y="361111"/>
                </a:lnTo>
                <a:lnTo>
                  <a:pt x="132556" y="354662"/>
                </a:lnTo>
                <a:lnTo>
                  <a:pt x="89424" y="336461"/>
                </a:lnTo>
                <a:lnTo>
                  <a:pt x="52882" y="308228"/>
                </a:lnTo>
                <a:lnTo>
                  <a:pt x="24650" y="271686"/>
                </a:lnTo>
                <a:lnTo>
                  <a:pt x="6449" y="228555"/>
                </a:lnTo>
                <a:lnTo>
                  <a:pt x="0" y="180555"/>
                </a:lnTo>
                <a:lnTo>
                  <a:pt x="6449" y="132551"/>
                </a:lnTo>
                <a:lnTo>
                  <a:pt x="24650" y="89419"/>
                </a:lnTo>
                <a:lnTo>
                  <a:pt x="52882" y="52878"/>
                </a:lnTo>
                <a:lnTo>
                  <a:pt x="89424" y="24647"/>
                </a:lnTo>
                <a:lnTo>
                  <a:pt x="132556" y="6448"/>
                </a:lnTo>
                <a:lnTo>
                  <a:pt x="180555" y="0"/>
                </a:lnTo>
                <a:lnTo>
                  <a:pt x="228555" y="6448"/>
                </a:lnTo>
                <a:lnTo>
                  <a:pt x="271686" y="24647"/>
                </a:lnTo>
                <a:lnTo>
                  <a:pt x="308228" y="52878"/>
                </a:lnTo>
                <a:lnTo>
                  <a:pt x="336461" y="89419"/>
                </a:lnTo>
                <a:lnTo>
                  <a:pt x="354662" y="132551"/>
                </a:lnTo>
                <a:lnTo>
                  <a:pt x="361111" y="180555"/>
                </a:lnTo>
                <a:close/>
              </a:path>
            </a:pathLst>
          </a:custGeom>
          <a:ln w="264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48377" y="2974356"/>
            <a:ext cx="0" cy="524274"/>
          </a:xfrm>
          <a:custGeom>
            <a:avLst/>
            <a:gdLst/>
            <a:ahLst/>
            <a:cxnLst/>
            <a:rect l="l" t="t" r="r" b="b"/>
            <a:pathLst>
              <a:path h="729614">
                <a:moveTo>
                  <a:pt x="0" y="729183"/>
                </a:moveTo>
                <a:lnTo>
                  <a:pt x="0" y="0"/>
                </a:lnTo>
              </a:path>
            </a:pathLst>
          </a:custGeom>
          <a:ln w="12115">
            <a:solidFill>
              <a:srgbClr val="EE1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9749" y="3021800"/>
            <a:ext cx="0" cy="476820"/>
          </a:xfrm>
          <a:custGeom>
            <a:avLst/>
            <a:gdLst/>
            <a:ahLst/>
            <a:cxnLst/>
            <a:rect l="l" t="t" r="r" b="b"/>
            <a:pathLst>
              <a:path h="663575">
                <a:moveTo>
                  <a:pt x="0" y="663155"/>
                </a:moveTo>
                <a:lnTo>
                  <a:pt x="0" y="0"/>
                </a:lnTo>
              </a:path>
            </a:pathLst>
          </a:custGeom>
          <a:ln w="12115">
            <a:solidFill>
              <a:srgbClr val="EE1C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Group 30"/>
          <p:cNvGrpSpPr/>
          <p:nvPr/>
        </p:nvGrpSpPr>
        <p:grpSpPr>
          <a:xfrm>
            <a:off x="751238" y="2072193"/>
            <a:ext cx="7733168" cy="2852709"/>
            <a:chOff x="751238" y="2072193"/>
            <a:chExt cx="7733168" cy="2852709"/>
          </a:xfrm>
        </p:grpSpPr>
        <p:sp>
          <p:nvSpPr>
            <p:cNvPr id="5" name="object 5"/>
            <p:cNvSpPr/>
            <p:nvPr/>
          </p:nvSpPr>
          <p:spPr>
            <a:xfrm>
              <a:off x="4548287" y="2121042"/>
              <a:ext cx="1749049" cy="2754607"/>
            </a:xfrm>
            <a:custGeom>
              <a:avLst/>
              <a:gdLst/>
              <a:ahLst/>
              <a:cxnLst/>
              <a:rect l="l" t="t" r="r" b="b"/>
              <a:pathLst>
                <a:path w="1824354" h="3833495">
                  <a:moveTo>
                    <a:pt x="1779254" y="0"/>
                  </a:moveTo>
                  <a:lnTo>
                    <a:pt x="1759350" y="11304"/>
                  </a:lnTo>
                  <a:lnTo>
                    <a:pt x="10039" y="1891209"/>
                  </a:lnTo>
                  <a:lnTo>
                    <a:pt x="2509" y="1903222"/>
                  </a:lnTo>
                  <a:lnTo>
                    <a:pt x="0" y="1916712"/>
                  </a:lnTo>
                  <a:lnTo>
                    <a:pt x="2509" y="1930205"/>
                  </a:lnTo>
                  <a:lnTo>
                    <a:pt x="10039" y="1942225"/>
                  </a:lnTo>
                  <a:lnTo>
                    <a:pt x="1759350" y="3822130"/>
                  </a:lnTo>
                  <a:lnTo>
                    <a:pt x="1779254" y="3833422"/>
                  </a:lnTo>
                  <a:lnTo>
                    <a:pt x="1800459" y="3831458"/>
                  </a:lnTo>
                  <a:lnTo>
                    <a:pt x="1817321" y="3818454"/>
                  </a:lnTo>
                  <a:lnTo>
                    <a:pt x="1824196" y="3796628"/>
                  </a:lnTo>
                  <a:lnTo>
                    <a:pt x="1824196" y="36806"/>
                  </a:lnTo>
                  <a:lnTo>
                    <a:pt x="1817321" y="14971"/>
                  </a:lnTo>
                  <a:lnTo>
                    <a:pt x="1800459" y="1962"/>
                  </a:lnTo>
                  <a:lnTo>
                    <a:pt x="1779254" y="0"/>
                  </a:lnTo>
                  <a:close/>
                </a:path>
              </a:pathLst>
            </a:custGeom>
            <a:solidFill>
              <a:srgbClr val="C13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75267" y="3368578"/>
              <a:ext cx="346401" cy="259628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180568" y="0"/>
                  </a:moveTo>
                  <a:lnTo>
                    <a:pt x="132568" y="6448"/>
                  </a:lnTo>
                  <a:lnTo>
                    <a:pt x="89434" y="24647"/>
                  </a:lnTo>
                  <a:lnTo>
                    <a:pt x="52889" y="52878"/>
                  </a:lnTo>
                  <a:lnTo>
                    <a:pt x="24653" y="89419"/>
                  </a:lnTo>
                  <a:lnTo>
                    <a:pt x="6450" y="132551"/>
                  </a:lnTo>
                  <a:lnTo>
                    <a:pt x="0" y="180555"/>
                  </a:lnTo>
                  <a:lnTo>
                    <a:pt x="6450" y="228555"/>
                  </a:lnTo>
                  <a:lnTo>
                    <a:pt x="24653" y="271686"/>
                  </a:lnTo>
                  <a:lnTo>
                    <a:pt x="52889" y="308228"/>
                  </a:lnTo>
                  <a:lnTo>
                    <a:pt x="89434" y="336461"/>
                  </a:lnTo>
                  <a:lnTo>
                    <a:pt x="132568" y="354662"/>
                  </a:lnTo>
                  <a:lnTo>
                    <a:pt x="180568" y="361111"/>
                  </a:lnTo>
                  <a:lnTo>
                    <a:pt x="228568" y="354662"/>
                  </a:lnTo>
                  <a:lnTo>
                    <a:pt x="271699" y="336461"/>
                  </a:lnTo>
                  <a:lnTo>
                    <a:pt x="308241" y="308228"/>
                  </a:lnTo>
                  <a:lnTo>
                    <a:pt x="336473" y="271686"/>
                  </a:lnTo>
                  <a:lnTo>
                    <a:pt x="354675" y="228555"/>
                  </a:lnTo>
                  <a:lnTo>
                    <a:pt x="361124" y="180555"/>
                  </a:lnTo>
                  <a:lnTo>
                    <a:pt x="354675" y="132551"/>
                  </a:lnTo>
                  <a:lnTo>
                    <a:pt x="336473" y="89419"/>
                  </a:lnTo>
                  <a:lnTo>
                    <a:pt x="308241" y="52878"/>
                  </a:lnTo>
                  <a:lnTo>
                    <a:pt x="271699" y="24647"/>
                  </a:lnTo>
                  <a:lnTo>
                    <a:pt x="228568" y="6448"/>
                  </a:lnTo>
                  <a:lnTo>
                    <a:pt x="180568" y="0"/>
                  </a:lnTo>
                  <a:close/>
                </a:path>
              </a:pathLst>
            </a:custGeom>
            <a:solidFill>
              <a:srgbClr val="EE1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856169" y="3368578"/>
              <a:ext cx="346401" cy="259628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180555" y="0"/>
                  </a:moveTo>
                  <a:lnTo>
                    <a:pt x="132556" y="6448"/>
                  </a:lnTo>
                  <a:lnTo>
                    <a:pt x="89424" y="24647"/>
                  </a:lnTo>
                  <a:lnTo>
                    <a:pt x="52882" y="52878"/>
                  </a:lnTo>
                  <a:lnTo>
                    <a:pt x="24650" y="89419"/>
                  </a:lnTo>
                  <a:lnTo>
                    <a:pt x="6449" y="132551"/>
                  </a:lnTo>
                  <a:lnTo>
                    <a:pt x="0" y="180555"/>
                  </a:lnTo>
                  <a:lnTo>
                    <a:pt x="6449" y="228555"/>
                  </a:lnTo>
                  <a:lnTo>
                    <a:pt x="24650" y="271686"/>
                  </a:lnTo>
                  <a:lnTo>
                    <a:pt x="52882" y="308228"/>
                  </a:lnTo>
                  <a:lnTo>
                    <a:pt x="89424" y="336461"/>
                  </a:lnTo>
                  <a:lnTo>
                    <a:pt x="132556" y="354662"/>
                  </a:lnTo>
                  <a:lnTo>
                    <a:pt x="180555" y="361111"/>
                  </a:lnTo>
                  <a:lnTo>
                    <a:pt x="228555" y="354662"/>
                  </a:lnTo>
                  <a:lnTo>
                    <a:pt x="271686" y="336461"/>
                  </a:lnTo>
                  <a:lnTo>
                    <a:pt x="308228" y="308228"/>
                  </a:lnTo>
                  <a:lnTo>
                    <a:pt x="336461" y="271686"/>
                  </a:lnTo>
                  <a:lnTo>
                    <a:pt x="354662" y="228555"/>
                  </a:lnTo>
                  <a:lnTo>
                    <a:pt x="361111" y="180555"/>
                  </a:lnTo>
                  <a:lnTo>
                    <a:pt x="354662" y="132551"/>
                  </a:lnTo>
                  <a:lnTo>
                    <a:pt x="336461" y="89419"/>
                  </a:lnTo>
                  <a:lnTo>
                    <a:pt x="308228" y="52878"/>
                  </a:lnTo>
                  <a:lnTo>
                    <a:pt x="271686" y="24647"/>
                  </a:lnTo>
                  <a:lnTo>
                    <a:pt x="228555" y="6448"/>
                  </a:lnTo>
                  <a:lnTo>
                    <a:pt x="180555" y="0"/>
                  </a:lnTo>
                  <a:close/>
                </a:path>
              </a:pathLst>
            </a:custGeom>
            <a:solidFill>
              <a:srgbClr val="EE1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 txBox="1"/>
            <p:nvPr/>
          </p:nvSpPr>
          <p:spPr>
            <a:xfrm>
              <a:off x="751238" y="2835002"/>
              <a:ext cx="619138" cy="134403"/>
            </a:xfrm>
            <a:prstGeom prst="rect">
              <a:avLst/>
            </a:prstGeom>
          </p:spPr>
          <p:txBody>
            <a:bodyPr vert="horz" wrap="square" lIns="0" tIns="11183" rIns="0" bIns="0" rtlCol="0">
              <a:spAutoFit/>
            </a:bodyPr>
            <a:lstStyle/>
            <a:p>
              <a:pPr marL="10650">
                <a:spcBef>
                  <a:spcPts val="88"/>
                </a:spcBef>
              </a:pPr>
              <a:r>
                <a:rPr sz="800" b="1" spc="-50" dirty="0">
                  <a:solidFill>
                    <a:srgbClr val="EE1C50"/>
                  </a:solidFill>
                  <a:latin typeface="Verdana"/>
                  <a:cs typeface="Verdana"/>
                </a:rPr>
                <a:t>P</a:t>
              </a:r>
              <a:r>
                <a:rPr sz="800" b="1" spc="-80" dirty="0">
                  <a:solidFill>
                    <a:srgbClr val="EE1C50"/>
                  </a:solidFill>
                  <a:latin typeface="Verdana"/>
                  <a:cs typeface="Verdana"/>
                </a:rPr>
                <a:t>R</a:t>
              </a:r>
              <a:r>
                <a:rPr sz="800" b="1" spc="-21" dirty="0">
                  <a:solidFill>
                    <a:srgbClr val="EE1C50"/>
                  </a:solidFill>
                  <a:latin typeface="Verdana"/>
                  <a:cs typeface="Verdana"/>
                </a:rPr>
                <a:t>OBLEM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17" name="object 17"/>
            <p:cNvSpPr txBox="1"/>
            <p:nvPr/>
          </p:nvSpPr>
          <p:spPr>
            <a:xfrm>
              <a:off x="4165812" y="2732139"/>
              <a:ext cx="752462" cy="295796"/>
            </a:xfrm>
            <a:prstGeom prst="rect">
              <a:avLst/>
            </a:prstGeom>
          </p:spPr>
          <p:txBody>
            <a:bodyPr vert="horz" wrap="square" lIns="0" tIns="10650" rIns="0" bIns="0" rtlCol="0">
              <a:spAutoFit/>
            </a:bodyPr>
            <a:lstStyle/>
            <a:p>
              <a:pPr marL="10650" marR="4260" indent="58044">
                <a:lnSpc>
                  <a:spcPct val="117200"/>
                </a:lnSpc>
                <a:spcBef>
                  <a:spcPts val="84"/>
                </a:spcBef>
              </a:pPr>
              <a:r>
                <a:rPr sz="800" b="1" spc="-34" dirty="0">
                  <a:solidFill>
                    <a:srgbClr val="EE1C50"/>
                  </a:solidFill>
                  <a:latin typeface="Verdana"/>
                  <a:cs typeface="Verdana"/>
                </a:rPr>
                <a:t>PROBLEM  </a:t>
              </a:r>
              <a:r>
                <a:rPr sz="800" b="1" spc="-63" dirty="0">
                  <a:solidFill>
                    <a:srgbClr val="EE1C50"/>
                  </a:solidFill>
                  <a:latin typeface="Verdana"/>
                  <a:cs typeface="Verdana"/>
                </a:rPr>
                <a:t>DEFINITION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18" name="object 18"/>
            <p:cNvSpPr txBox="1"/>
            <p:nvPr/>
          </p:nvSpPr>
          <p:spPr>
            <a:xfrm>
              <a:off x="7698106" y="2835002"/>
              <a:ext cx="786300" cy="134403"/>
            </a:xfrm>
            <a:prstGeom prst="rect">
              <a:avLst/>
            </a:prstGeom>
          </p:spPr>
          <p:txBody>
            <a:bodyPr vert="horz" wrap="square" lIns="0" tIns="11183" rIns="0" bIns="0" rtlCol="0">
              <a:spAutoFit/>
            </a:bodyPr>
            <a:lstStyle/>
            <a:p>
              <a:pPr marL="10650">
                <a:spcBef>
                  <a:spcPts val="88"/>
                </a:spcBef>
              </a:pPr>
              <a:r>
                <a:rPr lang="da-DK" sz="800" b="1" spc="-42" dirty="0" smtClean="0">
                  <a:solidFill>
                    <a:srgbClr val="EE1C50"/>
                  </a:solidFill>
                  <a:latin typeface="Verdana"/>
                  <a:cs typeface="Verdana"/>
                </a:rPr>
                <a:t> </a:t>
              </a:r>
              <a:r>
                <a:rPr sz="800" b="1" spc="-42" dirty="0" smtClean="0">
                  <a:solidFill>
                    <a:srgbClr val="EE1C50"/>
                  </a:solidFill>
                  <a:latin typeface="Verdana"/>
                  <a:cs typeface="Verdana"/>
                </a:rPr>
                <a:t>SOLUTION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8029272" y="2974356"/>
              <a:ext cx="0" cy="524274"/>
            </a:xfrm>
            <a:custGeom>
              <a:avLst/>
              <a:gdLst/>
              <a:ahLst/>
              <a:cxnLst/>
              <a:rect l="l" t="t" r="r" b="b"/>
              <a:pathLst>
                <a:path h="729614">
                  <a:moveTo>
                    <a:pt x="0" y="729183"/>
                  </a:moveTo>
                  <a:lnTo>
                    <a:pt x="0" y="0"/>
                  </a:lnTo>
                </a:path>
              </a:pathLst>
            </a:custGeom>
            <a:ln w="12115">
              <a:solidFill>
                <a:srgbClr val="EE1C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817164" y="2072193"/>
              <a:ext cx="7443654" cy="2852709"/>
              <a:chOff x="817164" y="2072193"/>
              <a:chExt cx="7443654" cy="2852709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1018813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5" h="3833495">
                    <a:moveTo>
                      <a:pt x="1779254" y="0"/>
                    </a:moveTo>
                    <a:lnTo>
                      <a:pt x="1759350" y="11304"/>
                    </a:lnTo>
                    <a:lnTo>
                      <a:pt x="10039" y="1891209"/>
                    </a:lnTo>
                    <a:lnTo>
                      <a:pt x="2509" y="1903222"/>
                    </a:lnTo>
                    <a:lnTo>
                      <a:pt x="0" y="1916712"/>
                    </a:lnTo>
                    <a:lnTo>
                      <a:pt x="2509" y="1930205"/>
                    </a:lnTo>
                    <a:lnTo>
                      <a:pt x="10039" y="1942225"/>
                    </a:lnTo>
                    <a:lnTo>
                      <a:pt x="1759350" y="3822130"/>
                    </a:lnTo>
                    <a:lnTo>
                      <a:pt x="1779254" y="3833422"/>
                    </a:lnTo>
                    <a:lnTo>
                      <a:pt x="1800459" y="3831458"/>
                    </a:lnTo>
                    <a:lnTo>
                      <a:pt x="1817321" y="3818454"/>
                    </a:lnTo>
                    <a:lnTo>
                      <a:pt x="1824196" y="3796628"/>
                    </a:lnTo>
                    <a:lnTo>
                      <a:pt x="1824196" y="36806"/>
                    </a:lnTo>
                    <a:lnTo>
                      <a:pt x="1817321" y="14971"/>
                    </a:lnTo>
                    <a:lnTo>
                      <a:pt x="1800459" y="1962"/>
                    </a:lnTo>
                    <a:lnTo>
                      <a:pt x="1779254" y="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" name="object 3"/>
              <p:cNvSpPr/>
              <p:nvPr/>
            </p:nvSpPr>
            <p:spPr>
              <a:xfrm>
                <a:off x="2767710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4" h="3833495">
                    <a:moveTo>
                      <a:pt x="44941" y="0"/>
                    </a:moveTo>
                    <a:lnTo>
                      <a:pt x="23736" y="1962"/>
                    </a:lnTo>
                    <a:lnTo>
                      <a:pt x="6874" y="14971"/>
                    </a:lnTo>
                    <a:lnTo>
                      <a:pt x="0" y="36806"/>
                    </a:lnTo>
                    <a:lnTo>
                      <a:pt x="0" y="3796628"/>
                    </a:lnTo>
                    <a:lnTo>
                      <a:pt x="6874" y="3818454"/>
                    </a:lnTo>
                    <a:lnTo>
                      <a:pt x="23736" y="3831458"/>
                    </a:lnTo>
                    <a:lnTo>
                      <a:pt x="44941" y="3833422"/>
                    </a:lnTo>
                    <a:lnTo>
                      <a:pt x="64846" y="3822130"/>
                    </a:lnTo>
                    <a:lnTo>
                      <a:pt x="1814169" y="1942225"/>
                    </a:lnTo>
                    <a:lnTo>
                      <a:pt x="1821699" y="1930205"/>
                    </a:lnTo>
                    <a:lnTo>
                      <a:pt x="1824208" y="1916712"/>
                    </a:lnTo>
                    <a:lnTo>
                      <a:pt x="1821699" y="1903222"/>
                    </a:lnTo>
                    <a:lnTo>
                      <a:pt x="1814169" y="1891209"/>
                    </a:lnTo>
                    <a:lnTo>
                      <a:pt x="64846" y="11304"/>
                    </a:lnTo>
                    <a:lnTo>
                      <a:pt x="44941" y="0"/>
                    </a:lnTo>
                    <a:close/>
                  </a:path>
                </a:pathLst>
              </a:custGeom>
              <a:solidFill>
                <a:srgbClr val="F261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6"/>
              <p:cNvSpPr/>
              <p:nvPr/>
            </p:nvSpPr>
            <p:spPr>
              <a:xfrm>
                <a:off x="6297172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4" h="3833495">
                    <a:moveTo>
                      <a:pt x="44952" y="0"/>
                    </a:moveTo>
                    <a:lnTo>
                      <a:pt x="23742" y="1962"/>
                    </a:lnTo>
                    <a:lnTo>
                      <a:pt x="6876" y="14971"/>
                    </a:lnTo>
                    <a:lnTo>
                      <a:pt x="0" y="36806"/>
                    </a:lnTo>
                    <a:lnTo>
                      <a:pt x="0" y="3796628"/>
                    </a:lnTo>
                    <a:lnTo>
                      <a:pt x="6876" y="3818454"/>
                    </a:lnTo>
                    <a:lnTo>
                      <a:pt x="23742" y="3831458"/>
                    </a:lnTo>
                    <a:lnTo>
                      <a:pt x="44952" y="3833422"/>
                    </a:lnTo>
                    <a:lnTo>
                      <a:pt x="64858" y="3822130"/>
                    </a:lnTo>
                    <a:lnTo>
                      <a:pt x="1814169" y="1942225"/>
                    </a:lnTo>
                    <a:lnTo>
                      <a:pt x="1821699" y="1930205"/>
                    </a:lnTo>
                    <a:lnTo>
                      <a:pt x="1824208" y="1916712"/>
                    </a:lnTo>
                    <a:lnTo>
                      <a:pt x="1821699" y="1903222"/>
                    </a:lnTo>
                    <a:lnTo>
                      <a:pt x="1814169" y="1891209"/>
                    </a:lnTo>
                    <a:lnTo>
                      <a:pt x="64858" y="11304"/>
                    </a:lnTo>
                    <a:lnTo>
                      <a:pt x="44952" y="0"/>
                    </a:lnTo>
                    <a:close/>
                  </a:path>
                </a:pathLst>
              </a:custGeom>
              <a:solidFill>
                <a:srgbClr val="892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14"/>
              <p:cNvSpPr txBox="1"/>
              <p:nvPr/>
            </p:nvSpPr>
            <p:spPr>
              <a:xfrm>
                <a:off x="3045730" y="3319303"/>
                <a:ext cx="862044" cy="558798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5443">
                  <a:spcBef>
                    <a:spcPts val="96"/>
                  </a:spcBef>
                </a:pPr>
                <a:r>
                  <a:rPr sz="1400" b="1" spc="-80" dirty="0">
                    <a:solidFill>
                      <a:srgbClr val="FFFFFF"/>
                    </a:solidFill>
                    <a:latin typeface="Verdana"/>
                    <a:cs typeface="Verdana"/>
                  </a:rPr>
                  <a:t>DEFINE</a:t>
                </a:r>
                <a:endParaRPr sz="1400">
                  <a:latin typeface="Verdana"/>
                  <a:cs typeface="Verdana"/>
                </a:endParaRPr>
              </a:p>
              <a:p>
                <a:pPr marL="12247" marR="4260" indent="-2130">
                  <a:lnSpc>
                    <a:spcPts val="1224"/>
                  </a:lnSpc>
                  <a:spcBef>
                    <a:spcPts val="117"/>
                  </a:spcBef>
                </a:pP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</a:t>
                </a:r>
                <a:r>
                  <a:rPr sz="1100" spc="-13" dirty="0">
                    <a:solidFill>
                      <a:srgbClr val="FFFFFF"/>
                    </a:solidFill>
                    <a:latin typeface="Verdana"/>
                    <a:cs typeface="Verdana"/>
                  </a:rPr>
                  <a:t>area</a:t>
                </a:r>
                <a:r>
                  <a:rPr sz="1100" spc="-171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to  </a:t>
                </a:r>
                <a:r>
                  <a:rPr sz="1100" spc="-25" dirty="0">
                    <a:solidFill>
                      <a:srgbClr val="FFFFFF"/>
                    </a:solidFill>
                    <a:latin typeface="Verdana"/>
                    <a:cs typeface="Verdana"/>
                  </a:rPr>
                  <a:t>focus</a:t>
                </a:r>
                <a:r>
                  <a:rPr sz="1100" spc="-122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upon</a:t>
                </a:r>
                <a:endParaRPr sz="1100">
                  <a:latin typeface="Verdana"/>
                  <a:cs typeface="Verdana"/>
                </a:endParaRPr>
              </a:p>
            </p:txBody>
          </p:sp>
          <p:sp>
            <p:nvSpPr>
              <p:cNvPr id="15" name="object 15"/>
              <p:cNvSpPr txBox="1"/>
              <p:nvPr/>
            </p:nvSpPr>
            <p:spPr>
              <a:xfrm>
                <a:off x="1369834" y="3312248"/>
                <a:ext cx="1300981" cy="560081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72421">
                  <a:lnSpc>
                    <a:spcPts val="1702"/>
                  </a:lnSpc>
                  <a:spcBef>
                    <a:spcPts val="96"/>
                  </a:spcBef>
                </a:pPr>
                <a:r>
                  <a:rPr sz="1400" b="1" spc="-67" dirty="0">
                    <a:solidFill>
                      <a:srgbClr val="FFFFFF"/>
                    </a:solidFill>
                    <a:latin typeface="Verdana"/>
                    <a:cs typeface="Verdana"/>
                  </a:rPr>
                  <a:t>DISCOVER</a:t>
                </a:r>
                <a:endParaRPr sz="1400">
                  <a:latin typeface="Verdana"/>
                  <a:cs typeface="Verdana"/>
                </a:endParaRPr>
              </a:p>
              <a:p>
                <a:pPr marL="10650" marR="4260" algn="ctr">
                  <a:lnSpc>
                    <a:spcPts val="1224"/>
                  </a:lnSpc>
                  <a:spcBef>
                    <a:spcPts val="105"/>
                  </a:spcBef>
                </a:pP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</a:t>
                </a: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nature </a:t>
                </a:r>
                <a:r>
                  <a:rPr sz="1100" spc="-4" dirty="0">
                    <a:solidFill>
                      <a:srgbClr val="FFFFFF"/>
                    </a:solidFill>
                    <a:latin typeface="Verdana"/>
                    <a:cs typeface="Verdana"/>
                  </a:rPr>
                  <a:t>of</a:t>
                </a:r>
                <a:r>
                  <a:rPr sz="1100" spc="-192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5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problem</a:t>
                </a:r>
                <a:endParaRPr sz="1100">
                  <a:latin typeface="Verdana"/>
                  <a:cs typeface="Verdana"/>
                </a:endParaRPr>
              </a:p>
            </p:txBody>
          </p:sp>
          <p:sp>
            <p:nvSpPr>
              <p:cNvPr id="19" name="object 19"/>
              <p:cNvSpPr txBox="1"/>
              <p:nvPr/>
            </p:nvSpPr>
            <p:spPr>
              <a:xfrm>
                <a:off x="4823287" y="3301251"/>
                <a:ext cx="1287775" cy="723843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0650">
                  <a:spcBef>
                    <a:spcPts val="96"/>
                  </a:spcBef>
                </a:pPr>
                <a:r>
                  <a:rPr sz="1400" b="1" spc="-42" dirty="0">
                    <a:solidFill>
                      <a:srgbClr val="FFFFFF"/>
                    </a:solidFill>
                    <a:latin typeface="Verdana"/>
                    <a:cs typeface="Verdana"/>
                  </a:rPr>
                  <a:t>DEVE</a:t>
                </a:r>
                <a:r>
                  <a:rPr sz="1400" b="1" spc="-63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400" b="1" spc="-17" dirty="0">
                    <a:solidFill>
                      <a:srgbClr val="FFFFFF"/>
                    </a:solidFill>
                    <a:latin typeface="Verdana"/>
                    <a:cs typeface="Verdana"/>
                  </a:rPr>
                  <a:t>OP</a:t>
                </a:r>
                <a:endParaRPr sz="1400" dirty="0">
                  <a:latin typeface="Verdana"/>
                  <a:cs typeface="Verdana"/>
                </a:endParaRPr>
              </a:p>
              <a:p>
                <a:pPr marL="183716" marR="141648" algn="ctr">
                  <a:lnSpc>
                    <a:spcPts val="1224"/>
                  </a:lnSpc>
                  <a:spcBef>
                    <a:spcPts val="180"/>
                  </a:spcBef>
                </a:pPr>
                <a:r>
                  <a:rPr sz="1100" spc="8" dirty="0">
                    <a:solidFill>
                      <a:srgbClr val="FFFFFF"/>
                    </a:solidFill>
                    <a:latin typeface="Verdana"/>
                    <a:cs typeface="Verdana"/>
                  </a:rPr>
                  <a:t>p</a:t>
                </a:r>
                <a:r>
                  <a:rPr sz="1100" spc="4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100" spc="-46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en</a:t>
                </a: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dirty="0">
                    <a:solidFill>
                      <a:srgbClr val="FFFFFF"/>
                    </a:solidFill>
                    <a:latin typeface="Verdana"/>
                    <a:cs typeface="Verdana"/>
                  </a:rPr>
                  <a:t>ial  </a:t>
                </a:r>
                <a:r>
                  <a:rPr sz="1100" spc="-75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s</a:t>
                </a:r>
                <a:r>
                  <a:rPr sz="1100" spc="-21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olu</a:t>
                </a:r>
                <a:r>
                  <a:rPr sz="1100" spc="-25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ions</a:t>
                </a:r>
                <a:r>
                  <a:rPr lang="da-DK"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 &amp; </a:t>
                </a:r>
                <a:r>
                  <a:rPr lang="da-DK" sz="1100" spc="-29" dirty="0" err="1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entry</a:t>
                </a:r>
                <a:r>
                  <a:rPr lang="da-DK"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 point</a:t>
                </a:r>
                <a:endParaRPr sz="1100" dirty="0">
                  <a:latin typeface="Verdana"/>
                  <a:cs typeface="Verdana"/>
                </a:endParaRPr>
              </a:p>
            </p:txBody>
          </p:sp>
          <p:sp>
            <p:nvSpPr>
              <p:cNvPr id="20" name="object 20"/>
              <p:cNvSpPr txBox="1"/>
              <p:nvPr/>
            </p:nvSpPr>
            <p:spPr>
              <a:xfrm>
                <a:off x="6297336" y="3255613"/>
                <a:ext cx="1400770" cy="782321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0650">
                  <a:spcBef>
                    <a:spcPts val="96"/>
                  </a:spcBef>
                </a:pPr>
                <a:r>
                  <a:rPr lang="en-US" sz="1400" b="1" spc="-80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PROJECTIZE SOLUTION</a:t>
                </a:r>
                <a:endParaRPr sz="1400" dirty="0">
                  <a:latin typeface="Verdana"/>
                  <a:cs typeface="Verdana"/>
                </a:endParaRPr>
              </a:p>
              <a:p>
                <a:pPr marL="78812" marR="125673" algn="ctr">
                  <a:lnSpc>
                    <a:spcPts val="1224"/>
                  </a:lnSpc>
                  <a:spcBef>
                    <a:spcPts val="180"/>
                  </a:spcBef>
                </a:pP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solutions  </a:t>
                </a:r>
                <a:r>
                  <a:rPr sz="1100" spc="-13" dirty="0">
                    <a:solidFill>
                      <a:srgbClr val="FFFFFF"/>
                    </a:solidFill>
                    <a:latin typeface="Verdana"/>
                    <a:cs typeface="Verdana"/>
                  </a:rPr>
                  <a:t>that</a:t>
                </a:r>
                <a:r>
                  <a:rPr sz="1100" spc="-138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42" dirty="0">
                    <a:solidFill>
                      <a:srgbClr val="FFFFFF"/>
                    </a:solidFill>
                    <a:latin typeface="Verdana"/>
                    <a:cs typeface="Verdana"/>
                  </a:rPr>
                  <a:t>work</a:t>
                </a:r>
                <a:endParaRPr sz="1100" dirty="0">
                  <a:latin typeface="Verdana"/>
                  <a:cs typeface="Verdana"/>
                </a:endParaRPr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817164" y="2072193"/>
                <a:ext cx="7443654" cy="2852709"/>
              </a:xfrm>
              <a:custGeom>
                <a:avLst/>
                <a:gdLst/>
                <a:ahLst/>
                <a:cxnLst/>
                <a:rect l="l" t="t" r="r" b="b"/>
                <a:pathLst>
                  <a:path w="7764145" h="3970020">
                    <a:moveTo>
                      <a:pt x="7522629" y="1743532"/>
                    </a:moveTo>
                    <a:lnTo>
                      <a:pt x="7498587" y="1744721"/>
                    </a:lnTo>
                    <a:lnTo>
                      <a:pt x="7474988" y="1748261"/>
                    </a:lnTo>
                    <a:lnTo>
                      <a:pt x="7451955" y="1754113"/>
                    </a:lnTo>
                    <a:lnTo>
                      <a:pt x="7429614" y="1762239"/>
                    </a:lnTo>
                    <a:lnTo>
                      <a:pt x="5825172" y="37998"/>
                    </a:lnTo>
                    <a:lnTo>
                      <a:pt x="5799011" y="18114"/>
                    </a:lnTo>
                    <a:lnTo>
                      <a:pt x="5769376" y="6602"/>
                    </a:lnTo>
                    <a:lnTo>
                      <a:pt x="5740335" y="1288"/>
                    </a:lnTo>
                    <a:lnTo>
                      <a:pt x="5715952" y="0"/>
                    </a:lnTo>
                    <a:lnTo>
                      <a:pt x="5691578" y="1288"/>
                    </a:lnTo>
                    <a:lnTo>
                      <a:pt x="5662542" y="6602"/>
                    </a:lnTo>
                    <a:lnTo>
                      <a:pt x="5632906" y="18114"/>
                    </a:lnTo>
                    <a:lnTo>
                      <a:pt x="5606732" y="37998"/>
                    </a:lnTo>
                    <a:lnTo>
                      <a:pt x="3993895" y="1771256"/>
                    </a:lnTo>
                    <a:lnTo>
                      <a:pt x="3967453" y="1759294"/>
                    </a:lnTo>
                    <a:lnTo>
                      <a:pt x="3939786" y="1750612"/>
                    </a:lnTo>
                    <a:lnTo>
                      <a:pt x="3911173" y="1745320"/>
                    </a:lnTo>
                    <a:lnTo>
                      <a:pt x="3881894" y="1743532"/>
                    </a:lnTo>
                    <a:lnTo>
                      <a:pt x="3849892" y="1745624"/>
                    </a:lnTo>
                    <a:lnTo>
                      <a:pt x="3818861" y="1751812"/>
                    </a:lnTo>
                    <a:lnTo>
                      <a:pt x="3789111" y="1761963"/>
                    </a:lnTo>
                    <a:lnTo>
                      <a:pt x="3760952" y="1775942"/>
                    </a:lnTo>
                    <a:lnTo>
                      <a:pt x="2143747" y="37998"/>
                    </a:lnTo>
                    <a:lnTo>
                      <a:pt x="2117580" y="18114"/>
                    </a:lnTo>
                    <a:lnTo>
                      <a:pt x="2087945" y="6602"/>
                    </a:lnTo>
                    <a:lnTo>
                      <a:pt x="2058902" y="1288"/>
                    </a:lnTo>
                    <a:lnTo>
                      <a:pt x="2034514" y="0"/>
                    </a:lnTo>
                    <a:lnTo>
                      <a:pt x="2010146" y="1288"/>
                    </a:lnTo>
                    <a:lnTo>
                      <a:pt x="1981112" y="6602"/>
                    </a:lnTo>
                    <a:lnTo>
                      <a:pt x="1951481" y="18114"/>
                    </a:lnTo>
                    <a:lnTo>
                      <a:pt x="1925319" y="37998"/>
                    </a:lnTo>
                    <a:lnTo>
                      <a:pt x="324396" y="1758429"/>
                    </a:lnTo>
                    <a:lnTo>
                      <a:pt x="304216" y="1751960"/>
                    </a:lnTo>
                    <a:lnTo>
                      <a:pt x="283544" y="1747299"/>
                    </a:lnTo>
                    <a:lnTo>
                      <a:pt x="262490" y="1744479"/>
                    </a:lnTo>
                    <a:lnTo>
                      <a:pt x="241160" y="1743532"/>
                    </a:lnTo>
                    <a:lnTo>
                      <a:pt x="192621" y="1748440"/>
                    </a:lnTo>
                    <a:lnTo>
                      <a:pt x="147382" y="1762514"/>
                    </a:lnTo>
                    <a:lnTo>
                      <a:pt x="106422" y="1784776"/>
                    </a:lnTo>
                    <a:lnTo>
                      <a:pt x="70716" y="1814248"/>
                    </a:lnTo>
                    <a:lnTo>
                      <a:pt x="41244" y="1849954"/>
                    </a:lnTo>
                    <a:lnTo>
                      <a:pt x="18982" y="1890914"/>
                    </a:lnTo>
                    <a:lnTo>
                      <a:pt x="4908" y="1936153"/>
                    </a:lnTo>
                    <a:lnTo>
                      <a:pt x="0" y="1984692"/>
                    </a:lnTo>
                    <a:lnTo>
                      <a:pt x="4908" y="2033235"/>
                    </a:lnTo>
                    <a:lnTo>
                      <a:pt x="18982" y="2078477"/>
                    </a:lnTo>
                    <a:lnTo>
                      <a:pt x="41244" y="2119440"/>
                    </a:lnTo>
                    <a:lnTo>
                      <a:pt x="70716" y="2155147"/>
                    </a:lnTo>
                    <a:lnTo>
                      <a:pt x="106422" y="2184620"/>
                    </a:lnTo>
                    <a:lnTo>
                      <a:pt x="147382" y="2206882"/>
                    </a:lnTo>
                    <a:lnTo>
                      <a:pt x="192621" y="2220956"/>
                    </a:lnTo>
                    <a:lnTo>
                      <a:pt x="241160" y="2225865"/>
                    </a:lnTo>
                    <a:lnTo>
                      <a:pt x="262490" y="2224920"/>
                    </a:lnTo>
                    <a:lnTo>
                      <a:pt x="283544" y="2222104"/>
                    </a:lnTo>
                    <a:lnTo>
                      <a:pt x="304216" y="2217448"/>
                    </a:lnTo>
                    <a:lnTo>
                      <a:pt x="324396" y="2210981"/>
                    </a:lnTo>
                    <a:lnTo>
                      <a:pt x="1925319" y="3931399"/>
                    </a:lnTo>
                    <a:lnTo>
                      <a:pt x="1951473" y="3951288"/>
                    </a:lnTo>
                    <a:lnTo>
                      <a:pt x="1981103" y="3962800"/>
                    </a:lnTo>
                    <a:lnTo>
                      <a:pt x="2010139" y="3968111"/>
                    </a:lnTo>
                    <a:lnTo>
                      <a:pt x="2034514" y="3969397"/>
                    </a:lnTo>
                    <a:lnTo>
                      <a:pt x="2058902" y="3968111"/>
                    </a:lnTo>
                    <a:lnTo>
                      <a:pt x="2087945" y="3962800"/>
                    </a:lnTo>
                    <a:lnTo>
                      <a:pt x="2117580" y="3951288"/>
                    </a:lnTo>
                    <a:lnTo>
                      <a:pt x="2143747" y="3931399"/>
                    </a:lnTo>
                    <a:lnTo>
                      <a:pt x="3760952" y="2193455"/>
                    </a:lnTo>
                    <a:lnTo>
                      <a:pt x="3789113" y="2207439"/>
                    </a:lnTo>
                    <a:lnTo>
                      <a:pt x="3818866" y="2217589"/>
                    </a:lnTo>
                    <a:lnTo>
                      <a:pt x="3849897" y="2223774"/>
                    </a:lnTo>
                    <a:lnTo>
                      <a:pt x="3881894" y="2225865"/>
                    </a:lnTo>
                    <a:lnTo>
                      <a:pt x="3911167" y="2224080"/>
                    </a:lnTo>
                    <a:lnTo>
                      <a:pt x="3939781" y="2218796"/>
                    </a:lnTo>
                    <a:lnTo>
                      <a:pt x="3967451" y="2210118"/>
                    </a:lnTo>
                    <a:lnTo>
                      <a:pt x="3993895" y="2198154"/>
                    </a:lnTo>
                    <a:lnTo>
                      <a:pt x="5606732" y="3931399"/>
                    </a:lnTo>
                    <a:lnTo>
                      <a:pt x="5632906" y="3951288"/>
                    </a:lnTo>
                    <a:lnTo>
                      <a:pt x="5662542" y="3962800"/>
                    </a:lnTo>
                    <a:lnTo>
                      <a:pt x="5691578" y="3968111"/>
                    </a:lnTo>
                    <a:lnTo>
                      <a:pt x="5715952" y="3969397"/>
                    </a:lnTo>
                    <a:lnTo>
                      <a:pt x="5740335" y="3968111"/>
                    </a:lnTo>
                    <a:lnTo>
                      <a:pt x="5769376" y="3962800"/>
                    </a:lnTo>
                    <a:lnTo>
                      <a:pt x="5799011" y="3951288"/>
                    </a:lnTo>
                    <a:lnTo>
                      <a:pt x="5825172" y="3931399"/>
                    </a:lnTo>
                    <a:lnTo>
                      <a:pt x="7429627" y="2207183"/>
                    </a:lnTo>
                    <a:lnTo>
                      <a:pt x="7451961" y="2215294"/>
                    </a:lnTo>
                    <a:lnTo>
                      <a:pt x="7474989" y="2221139"/>
                    </a:lnTo>
                    <a:lnTo>
                      <a:pt x="7498587" y="2224677"/>
                    </a:lnTo>
                    <a:lnTo>
                      <a:pt x="7522629" y="2225865"/>
                    </a:lnTo>
                    <a:lnTo>
                      <a:pt x="7571171" y="2220956"/>
                    </a:lnTo>
                    <a:lnTo>
                      <a:pt x="7616412" y="2206882"/>
                    </a:lnTo>
                    <a:lnTo>
                      <a:pt x="7657372" y="2184620"/>
                    </a:lnTo>
                    <a:lnTo>
                      <a:pt x="7693077" y="2155147"/>
                    </a:lnTo>
                    <a:lnTo>
                      <a:pt x="7722548" y="2119440"/>
                    </a:lnTo>
                    <a:lnTo>
                      <a:pt x="7744808" y="2078477"/>
                    </a:lnTo>
                    <a:lnTo>
                      <a:pt x="7758881" y="2033235"/>
                    </a:lnTo>
                    <a:lnTo>
                      <a:pt x="7763789" y="1984692"/>
                    </a:lnTo>
                    <a:lnTo>
                      <a:pt x="7758881" y="1936153"/>
                    </a:lnTo>
                    <a:lnTo>
                      <a:pt x="7744808" y="1890914"/>
                    </a:lnTo>
                    <a:lnTo>
                      <a:pt x="7722548" y="1849954"/>
                    </a:lnTo>
                    <a:lnTo>
                      <a:pt x="7693077" y="1814248"/>
                    </a:lnTo>
                    <a:lnTo>
                      <a:pt x="7657372" y="1784776"/>
                    </a:lnTo>
                    <a:lnTo>
                      <a:pt x="7616412" y="1762514"/>
                    </a:lnTo>
                    <a:lnTo>
                      <a:pt x="7571171" y="1748440"/>
                    </a:lnTo>
                    <a:lnTo>
                      <a:pt x="7522629" y="1743532"/>
                    </a:lnTo>
                    <a:close/>
                  </a:path>
                </a:pathLst>
              </a:custGeom>
              <a:ln w="12115">
                <a:solidFill>
                  <a:srgbClr val="D9D1C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5" name="object 25"/>
          <p:cNvSpPr txBox="1"/>
          <p:nvPr/>
        </p:nvSpPr>
        <p:spPr>
          <a:xfrm>
            <a:off x="672000" y="497956"/>
            <a:ext cx="4514165" cy="425902"/>
          </a:xfrm>
          <a:prstGeom prst="rect">
            <a:avLst/>
          </a:prstGeom>
        </p:spPr>
        <p:txBody>
          <a:bodyPr vert="horz" wrap="square" lIns="0" tIns="66564" rIns="0" bIns="0" rtlCol="0">
            <a:spAutoFit/>
          </a:bodyPr>
          <a:lstStyle/>
          <a:p>
            <a:pPr marL="10650">
              <a:spcBef>
                <a:spcPts val="524"/>
              </a:spcBef>
            </a:pPr>
            <a:r>
              <a:rPr sz="1300" b="1" spc="-130" dirty="0">
                <a:latin typeface="Verdana"/>
                <a:cs typeface="Verdana"/>
              </a:rPr>
              <a:t>Double </a:t>
            </a:r>
            <a:r>
              <a:rPr sz="1300" b="1" spc="-134" dirty="0">
                <a:latin typeface="Verdana"/>
                <a:cs typeface="Verdana"/>
              </a:rPr>
              <a:t>Diamond </a:t>
            </a:r>
            <a:r>
              <a:rPr sz="1300" b="1" spc="-138" dirty="0">
                <a:latin typeface="Verdana"/>
                <a:cs typeface="Verdana"/>
              </a:rPr>
              <a:t>design </a:t>
            </a:r>
            <a:r>
              <a:rPr sz="1300" b="1" spc="-147" dirty="0" smtClean="0">
                <a:latin typeface="Verdana"/>
                <a:cs typeface="Verdana"/>
              </a:rPr>
              <a:t>process</a:t>
            </a:r>
            <a:endParaRPr sz="1300" dirty="0">
              <a:latin typeface="Verdana"/>
              <a:cs typeface="Verdana"/>
            </a:endParaRPr>
          </a:p>
          <a:p>
            <a:pPr marL="10650">
              <a:spcBef>
                <a:spcPts val="277"/>
              </a:spcBef>
            </a:pPr>
            <a:r>
              <a:rPr sz="800" spc="-38" dirty="0">
                <a:latin typeface="Verdana"/>
                <a:cs typeface="Verdana"/>
              </a:rPr>
              <a:t>An </a:t>
            </a:r>
            <a:r>
              <a:rPr sz="800" spc="-34" dirty="0">
                <a:latin typeface="Verdana"/>
                <a:cs typeface="Verdana"/>
              </a:rPr>
              <a:t>archetypical </a:t>
            </a:r>
            <a:r>
              <a:rPr sz="800" spc="-46" dirty="0">
                <a:latin typeface="Verdana"/>
                <a:cs typeface="Verdana"/>
              </a:rPr>
              <a:t>design process </a:t>
            </a:r>
            <a:r>
              <a:rPr sz="800" spc="-29" dirty="0">
                <a:latin typeface="Verdana"/>
                <a:cs typeface="Verdana"/>
              </a:rPr>
              <a:t>that </a:t>
            </a:r>
            <a:r>
              <a:rPr sz="800" spc="-50" dirty="0">
                <a:latin typeface="Verdana"/>
                <a:cs typeface="Verdana"/>
              </a:rPr>
              <a:t>explains its </a:t>
            </a:r>
            <a:r>
              <a:rPr sz="800" spc="-29" dirty="0">
                <a:latin typeface="Verdana"/>
                <a:cs typeface="Verdana"/>
              </a:rPr>
              <a:t>practice and</a:t>
            </a:r>
            <a:r>
              <a:rPr sz="800" spc="-197" dirty="0">
                <a:latin typeface="Verdana"/>
                <a:cs typeface="Verdana"/>
              </a:rPr>
              <a:t> </a:t>
            </a:r>
            <a:r>
              <a:rPr sz="800" spc="-50" dirty="0">
                <a:latin typeface="Verdana"/>
                <a:cs typeface="Verdana"/>
              </a:rPr>
              <a:t>value</a:t>
            </a:r>
            <a:endParaRPr sz="8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" y="6318179"/>
            <a:ext cx="2495336" cy="390858"/>
          </a:xfrm>
          <a:prstGeom prst="rect">
            <a:avLst/>
          </a:prstGeom>
        </p:spPr>
        <p:txBody>
          <a:bodyPr vert="horz" wrap="square" lIns="0" tIns="10650" rIns="0" bIns="0" rtlCol="0">
            <a:spAutoFit/>
          </a:bodyPr>
          <a:lstStyle/>
          <a:p>
            <a:pPr marL="10650">
              <a:spcBef>
                <a:spcPts val="84"/>
              </a:spcBef>
            </a:pPr>
            <a:r>
              <a:rPr lang="da-DK" sz="800" dirty="0" err="1" smtClean="0">
                <a:latin typeface="Verdana"/>
                <a:cs typeface="Verdana"/>
              </a:rPr>
              <a:t>Adapted</a:t>
            </a:r>
            <a:r>
              <a:rPr lang="da-DK" sz="800" dirty="0" smtClean="0">
                <a:latin typeface="Verdana"/>
                <a:cs typeface="Verdana"/>
              </a:rPr>
              <a:t> from NESTA Innovation </a:t>
            </a:r>
            <a:r>
              <a:rPr lang="da-DK" sz="800" dirty="0" err="1" smtClean="0">
                <a:latin typeface="Verdana"/>
                <a:cs typeface="Verdana"/>
              </a:rPr>
              <a:t>Playbook</a:t>
            </a:r>
            <a:r>
              <a:rPr lang="da-DK" sz="800" dirty="0" smtClean="0">
                <a:latin typeface="Verdana"/>
                <a:cs typeface="Verdana"/>
              </a:rPr>
              <a:t> /</a:t>
            </a:r>
            <a:r>
              <a:rPr lang="da-DK" sz="800" i="1" spc="-8" dirty="0" smtClean="0">
                <a:solidFill>
                  <a:srgbClr val="6B6766"/>
                </a:solidFill>
                <a:latin typeface="Arial"/>
                <a:cs typeface="Arial"/>
              </a:rPr>
              <a:t> </a:t>
            </a:r>
            <a:r>
              <a:rPr lang="da-DK" sz="800" i="1" spc="-29" dirty="0">
                <a:solidFill>
                  <a:srgbClr val="6B6766"/>
                </a:solidFill>
                <a:latin typeface="Arial"/>
                <a:cs typeface="Arial"/>
              </a:rPr>
              <a:t>Design </a:t>
            </a:r>
            <a:r>
              <a:rPr lang="da-DK" sz="800" i="1" spc="-13" dirty="0" err="1">
                <a:solidFill>
                  <a:srgbClr val="6B6766"/>
                </a:solidFill>
                <a:latin typeface="Arial"/>
                <a:cs typeface="Arial"/>
              </a:rPr>
              <a:t>Council</a:t>
            </a:r>
            <a:r>
              <a:rPr lang="da-DK" sz="800" i="1" spc="-151" dirty="0">
                <a:solidFill>
                  <a:srgbClr val="6B6766"/>
                </a:solidFill>
                <a:latin typeface="Arial"/>
                <a:cs typeface="Arial"/>
              </a:rPr>
              <a:t> </a:t>
            </a:r>
            <a:r>
              <a:rPr lang="da-DK" sz="800" i="1" spc="-63" dirty="0">
                <a:solidFill>
                  <a:srgbClr val="6B6766"/>
                </a:solidFill>
                <a:latin typeface="Arial"/>
                <a:cs typeface="Arial"/>
              </a:rPr>
              <a:t>(2015)</a:t>
            </a:r>
            <a:endParaRPr lang="da-DK" sz="800" dirty="0">
              <a:latin typeface="Arial"/>
              <a:cs typeface="Arial"/>
            </a:endParaRPr>
          </a:p>
          <a:p>
            <a:pPr marL="10650">
              <a:spcBef>
                <a:spcPts val="84"/>
              </a:spcBef>
            </a:pPr>
            <a:endParaRPr sz="800" dirty="0">
              <a:latin typeface="Verdana"/>
              <a:cs typeface="Verdana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3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2018-08-26 13.44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 b="1927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4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36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5718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 17 on Partners &amp; Capacity Development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en-US" i="1" dirty="0"/>
              <a:t>Enhance international support for implementing effective and targeted capacity-building in developing countries to support national plans to implement all the sustainable development goals, including through North-South, South-South and triangular cooperation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en-US" i="1" dirty="0"/>
              <a:t>Enhance the global partnership for sustainable development, complemented by multi-stakeholder partnerships that mobilize and share knowledge, expertise, technology and financial resources, to support the achievement of the sustainable development goals in all countries, in particular developing countries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62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SDG Target 17.9</a:t>
            </a:r>
          </a:p>
          <a:p>
            <a:pPr lvl="1"/>
            <a:r>
              <a:rPr lang="en-US" dirty="0"/>
              <a:t>Enhance international support for implementing effective and targeted capacity-building in developing countries to support national plans to implement all the sustainable development goals, including through North-South, South-South and triangular cooperation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Indicator 17.9.1</a:t>
            </a:r>
          </a:p>
          <a:p>
            <a:pPr lvl="1"/>
            <a:r>
              <a:rPr lang="en-US" dirty="0"/>
              <a:t>Dollar value of financial and technical assistance (including through North-</a:t>
            </a:r>
            <a:r>
              <a:rPr lang="en-US" dirty="0" smtClean="0"/>
              <a:t>South</a:t>
            </a:r>
          </a:p>
          <a:p>
            <a:pPr lvl="1"/>
            <a:r>
              <a:rPr lang="en-US" dirty="0" smtClean="0"/>
              <a:t>South</a:t>
            </a:r>
            <a:r>
              <a:rPr lang="en-US" dirty="0"/>
              <a:t>-South </a:t>
            </a:r>
            <a:endParaRPr lang="en-US" dirty="0" smtClean="0"/>
          </a:p>
          <a:p>
            <a:pPr lvl="1"/>
            <a:r>
              <a:rPr lang="en-US" dirty="0" smtClean="0"/>
              <a:t>Triangular </a:t>
            </a:r>
            <a:r>
              <a:rPr lang="en-US" dirty="0"/>
              <a:t>cooperation) committed to developing countries</a:t>
            </a:r>
            <a:endParaRPr lang="en-US" sz="3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6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pic>
        <p:nvPicPr>
          <p:cNvPr id="17" name="Picture 1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36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9119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376" y="114504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/>
              <a:t>Cyber Security and </a:t>
            </a:r>
            <a:r>
              <a:rPr lang="en-US" sz="4000" dirty="0" smtClean="0"/>
              <a:t>Artificial Intelligence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Are these relevant?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What is the scope for SAIs?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What capacities do SAIs need?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Where can SAIs partner to enhance own capacity?</a:t>
            </a:r>
            <a:endParaRPr lang="en-US" sz="2400" dirty="0">
              <a:solidFill>
                <a:srgbClr val="0000FF"/>
              </a:solidFill>
            </a:endParaRPr>
          </a:p>
          <a:p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74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FOCUS ON OPPORTUNITY &amp; CONTEXT</a:t>
            </a:r>
          </a:p>
          <a:p>
            <a:r>
              <a:rPr lang="en-US" sz="3600" dirty="0" smtClean="0"/>
              <a:t>PROJECTIZE PARTNER SUPPORTED INTERVENTIONS</a:t>
            </a:r>
          </a:p>
          <a:p>
            <a:r>
              <a:rPr lang="en-US" sz="3600" dirty="0" smtClean="0"/>
              <a:t>SCALE THROUGH PORTFOLIO AND BUILD A PIPELINE FOR PROACTIVE NEGOTIATIONS OF FUTURE COLLABORATION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48029" y="2255435"/>
            <a:ext cx="244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21211" r="-21211"/>
          <a:stretch>
            <a:fillRect/>
          </a:stretch>
        </p:blipFill>
        <p:spPr>
          <a:xfrm>
            <a:off x="260143" y="384175"/>
            <a:ext cx="2433638" cy="18764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dirty="0" smtClean="0"/>
              <a:t>Capacity Development - INTOSAI Kuwait 2018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105" y="4397375"/>
            <a:ext cx="3492500" cy="232410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894605" y="1891268"/>
            <a:ext cx="3492500" cy="2693432"/>
            <a:chOff x="1894605" y="1891268"/>
            <a:chExt cx="3492500" cy="26934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4605" y="2260600"/>
              <a:ext cx="3492500" cy="23241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364686" y="1891268"/>
              <a:ext cx="24194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REQUISITE CAPACITY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525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945572"/>
              </p:ext>
            </p:extLst>
          </p:nvPr>
        </p:nvGraphicFramePr>
        <p:xfrm>
          <a:off x="624014" y="3306511"/>
          <a:ext cx="7499120" cy="3262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747629" y="159969"/>
            <a:ext cx="7733168" cy="2852709"/>
            <a:chOff x="751238" y="2072193"/>
            <a:chExt cx="7733168" cy="2852709"/>
          </a:xfrm>
        </p:grpSpPr>
        <p:sp>
          <p:nvSpPr>
            <p:cNvPr id="21" name="object 5"/>
            <p:cNvSpPr/>
            <p:nvPr/>
          </p:nvSpPr>
          <p:spPr>
            <a:xfrm>
              <a:off x="4548287" y="2121042"/>
              <a:ext cx="1749049" cy="2754607"/>
            </a:xfrm>
            <a:custGeom>
              <a:avLst/>
              <a:gdLst/>
              <a:ahLst/>
              <a:cxnLst/>
              <a:rect l="l" t="t" r="r" b="b"/>
              <a:pathLst>
                <a:path w="1824354" h="3833495">
                  <a:moveTo>
                    <a:pt x="1779254" y="0"/>
                  </a:moveTo>
                  <a:lnTo>
                    <a:pt x="1759350" y="11304"/>
                  </a:lnTo>
                  <a:lnTo>
                    <a:pt x="10039" y="1891209"/>
                  </a:lnTo>
                  <a:lnTo>
                    <a:pt x="2509" y="1903222"/>
                  </a:lnTo>
                  <a:lnTo>
                    <a:pt x="0" y="1916712"/>
                  </a:lnTo>
                  <a:lnTo>
                    <a:pt x="2509" y="1930205"/>
                  </a:lnTo>
                  <a:lnTo>
                    <a:pt x="10039" y="1942225"/>
                  </a:lnTo>
                  <a:lnTo>
                    <a:pt x="1759350" y="3822130"/>
                  </a:lnTo>
                  <a:lnTo>
                    <a:pt x="1779254" y="3833422"/>
                  </a:lnTo>
                  <a:lnTo>
                    <a:pt x="1800459" y="3831458"/>
                  </a:lnTo>
                  <a:lnTo>
                    <a:pt x="1817321" y="3818454"/>
                  </a:lnTo>
                  <a:lnTo>
                    <a:pt x="1824196" y="3796628"/>
                  </a:lnTo>
                  <a:lnTo>
                    <a:pt x="1824196" y="36806"/>
                  </a:lnTo>
                  <a:lnTo>
                    <a:pt x="1817321" y="14971"/>
                  </a:lnTo>
                  <a:lnTo>
                    <a:pt x="1800459" y="1962"/>
                  </a:lnTo>
                  <a:lnTo>
                    <a:pt x="1779254" y="0"/>
                  </a:lnTo>
                  <a:close/>
                </a:path>
              </a:pathLst>
            </a:custGeom>
            <a:solidFill>
              <a:srgbClr val="C13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0"/>
            <p:cNvSpPr/>
            <p:nvPr/>
          </p:nvSpPr>
          <p:spPr>
            <a:xfrm>
              <a:off x="875267" y="3368578"/>
              <a:ext cx="346401" cy="259628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180568" y="0"/>
                  </a:moveTo>
                  <a:lnTo>
                    <a:pt x="132568" y="6448"/>
                  </a:lnTo>
                  <a:lnTo>
                    <a:pt x="89434" y="24647"/>
                  </a:lnTo>
                  <a:lnTo>
                    <a:pt x="52889" y="52878"/>
                  </a:lnTo>
                  <a:lnTo>
                    <a:pt x="24653" y="89419"/>
                  </a:lnTo>
                  <a:lnTo>
                    <a:pt x="6450" y="132551"/>
                  </a:lnTo>
                  <a:lnTo>
                    <a:pt x="0" y="180555"/>
                  </a:lnTo>
                  <a:lnTo>
                    <a:pt x="6450" y="228555"/>
                  </a:lnTo>
                  <a:lnTo>
                    <a:pt x="24653" y="271686"/>
                  </a:lnTo>
                  <a:lnTo>
                    <a:pt x="52889" y="308228"/>
                  </a:lnTo>
                  <a:lnTo>
                    <a:pt x="89434" y="336461"/>
                  </a:lnTo>
                  <a:lnTo>
                    <a:pt x="132568" y="354662"/>
                  </a:lnTo>
                  <a:lnTo>
                    <a:pt x="180568" y="361111"/>
                  </a:lnTo>
                  <a:lnTo>
                    <a:pt x="228568" y="354662"/>
                  </a:lnTo>
                  <a:lnTo>
                    <a:pt x="271699" y="336461"/>
                  </a:lnTo>
                  <a:lnTo>
                    <a:pt x="308241" y="308228"/>
                  </a:lnTo>
                  <a:lnTo>
                    <a:pt x="336473" y="271686"/>
                  </a:lnTo>
                  <a:lnTo>
                    <a:pt x="354675" y="228555"/>
                  </a:lnTo>
                  <a:lnTo>
                    <a:pt x="361124" y="180555"/>
                  </a:lnTo>
                  <a:lnTo>
                    <a:pt x="354675" y="132551"/>
                  </a:lnTo>
                  <a:lnTo>
                    <a:pt x="336473" y="89419"/>
                  </a:lnTo>
                  <a:lnTo>
                    <a:pt x="308241" y="52878"/>
                  </a:lnTo>
                  <a:lnTo>
                    <a:pt x="271699" y="24647"/>
                  </a:lnTo>
                  <a:lnTo>
                    <a:pt x="228568" y="6448"/>
                  </a:lnTo>
                  <a:lnTo>
                    <a:pt x="180568" y="0"/>
                  </a:lnTo>
                  <a:close/>
                </a:path>
              </a:pathLst>
            </a:custGeom>
            <a:solidFill>
              <a:srgbClr val="EE1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/>
            <p:cNvSpPr/>
            <p:nvPr/>
          </p:nvSpPr>
          <p:spPr>
            <a:xfrm>
              <a:off x="7856169" y="3368578"/>
              <a:ext cx="346401" cy="259628"/>
            </a:xfrm>
            <a:custGeom>
              <a:avLst/>
              <a:gdLst/>
              <a:ahLst/>
              <a:cxnLst/>
              <a:rect l="l" t="t" r="r" b="b"/>
              <a:pathLst>
                <a:path w="361315" h="361314">
                  <a:moveTo>
                    <a:pt x="180555" y="0"/>
                  </a:moveTo>
                  <a:lnTo>
                    <a:pt x="132556" y="6448"/>
                  </a:lnTo>
                  <a:lnTo>
                    <a:pt x="89424" y="24647"/>
                  </a:lnTo>
                  <a:lnTo>
                    <a:pt x="52882" y="52878"/>
                  </a:lnTo>
                  <a:lnTo>
                    <a:pt x="24650" y="89419"/>
                  </a:lnTo>
                  <a:lnTo>
                    <a:pt x="6449" y="132551"/>
                  </a:lnTo>
                  <a:lnTo>
                    <a:pt x="0" y="180555"/>
                  </a:lnTo>
                  <a:lnTo>
                    <a:pt x="6449" y="228555"/>
                  </a:lnTo>
                  <a:lnTo>
                    <a:pt x="24650" y="271686"/>
                  </a:lnTo>
                  <a:lnTo>
                    <a:pt x="52882" y="308228"/>
                  </a:lnTo>
                  <a:lnTo>
                    <a:pt x="89424" y="336461"/>
                  </a:lnTo>
                  <a:lnTo>
                    <a:pt x="132556" y="354662"/>
                  </a:lnTo>
                  <a:lnTo>
                    <a:pt x="180555" y="361111"/>
                  </a:lnTo>
                  <a:lnTo>
                    <a:pt x="228555" y="354662"/>
                  </a:lnTo>
                  <a:lnTo>
                    <a:pt x="271686" y="336461"/>
                  </a:lnTo>
                  <a:lnTo>
                    <a:pt x="308228" y="308228"/>
                  </a:lnTo>
                  <a:lnTo>
                    <a:pt x="336461" y="271686"/>
                  </a:lnTo>
                  <a:lnTo>
                    <a:pt x="354662" y="228555"/>
                  </a:lnTo>
                  <a:lnTo>
                    <a:pt x="361111" y="180555"/>
                  </a:lnTo>
                  <a:lnTo>
                    <a:pt x="354662" y="132551"/>
                  </a:lnTo>
                  <a:lnTo>
                    <a:pt x="336461" y="89419"/>
                  </a:lnTo>
                  <a:lnTo>
                    <a:pt x="308228" y="52878"/>
                  </a:lnTo>
                  <a:lnTo>
                    <a:pt x="271686" y="24647"/>
                  </a:lnTo>
                  <a:lnTo>
                    <a:pt x="228555" y="6448"/>
                  </a:lnTo>
                  <a:lnTo>
                    <a:pt x="180555" y="0"/>
                  </a:lnTo>
                  <a:close/>
                </a:path>
              </a:pathLst>
            </a:custGeom>
            <a:solidFill>
              <a:srgbClr val="EE1C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16"/>
            <p:cNvSpPr txBox="1"/>
            <p:nvPr/>
          </p:nvSpPr>
          <p:spPr>
            <a:xfrm>
              <a:off x="751238" y="2835002"/>
              <a:ext cx="619138" cy="134403"/>
            </a:xfrm>
            <a:prstGeom prst="rect">
              <a:avLst/>
            </a:prstGeom>
          </p:spPr>
          <p:txBody>
            <a:bodyPr vert="horz" wrap="square" lIns="0" tIns="11183" rIns="0" bIns="0" rtlCol="0">
              <a:spAutoFit/>
            </a:bodyPr>
            <a:lstStyle/>
            <a:p>
              <a:pPr marL="10650">
                <a:spcBef>
                  <a:spcPts val="88"/>
                </a:spcBef>
              </a:pPr>
              <a:r>
                <a:rPr sz="800" b="1" spc="-50" dirty="0">
                  <a:solidFill>
                    <a:srgbClr val="EE1C50"/>
                  </a:solidFill>
                  <a:latin typeface="Verdana"/>
                  <a:cs typeface="Verdana"/>
                </a:rPr>
                <a:t>P</a:t>
              </a:r>
              <a:r>
                <a:rPr sz="800" b="1" spc="-80" dirty="0">
                  <a:solidFill>
                    <a:srgbClr val="EE1C50"/>
                  </a:solidFill>
                  <a:latin typeface="Verdana"/>
                  <a:cs typeface="Verdana"/>
                </a:rPr>
                <a:t>R</a:t>
              </a:r>
              <a:r>
                <a:rPr sz="800" b="1" spc="-21" dirty="0">
                  <a:solidFill>
                    <a:srgbClr val="EE1C50"/>
                  </a:solidFill>
                  <a:latin typeface="Verdana"/>
                  <a:cs typeface="Verdana"/>
                </a:rPr>
                <a:t>OBLEM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25" name="object 17"/>
            <p:cNvSpPr txBox="1"/>
            <p:nvPr/>
          </p:nvSpPr>
          <p:spPr>
            <a:xfrm>
              <a:off x="4165812" y="2732139"/>
              <a:ext cx="752462" cy="295796"/>
            </a:xfrm>
            <a:prstGeom prst="rect">
              <a:avLst/>
            </a:prstGeom>
          </p:spPr>
          <p:txBody>
            <a:bodyPr vert="horz" wrap="square" lIns="0" tIns="10650" rIns="0" bIns="0" rtlCol="0">
              <a:spAutoFit/>
            </a:bodyPr>
            <a:lstStyle/>
            <a:p>
              <a:pPr marL="10650" marR="4260" indent="58044">
                <a:lnSpc>
                  <a:spcPct val="117200"/>
                </a:lnSpc>
                <a:spcBef>
                  <a:spcPts val="84"/>
                </a:spcBef>
              </a:pPr>
              <a:r>
                <a:rPr sz="800" b="1" spc="-34" dirty="0">
                  <a:solidFill>
                    <a:srgbClr val="EE1C50"/>
                  </a:solidFill>
                  <a:latin typeface="Verdana"/>
                  <a:cs typeface="Verdana"/>
                </a:rPr>
                <a:t>PROBLEM  </a:t>
              </a:r>
              <a:r>
                <a:rPr sz="800" b="1" spc="-63" dirty="0">
                  <a:solidFill>
                    <a:srgbClr val="EE1C50"/>
                  </a:solidFill>
                  <a:latin typeface="Verdana"/>
                  <a:cs typeface="Verdana"/>
                </a:rPr>
                <a:t>DEFINITION</a:t>
              </a:r>
              <a:endParaRPr sz="800">
                <a:latin typeface="Verdana"/>
                <a:cs typeface="Verdana"/>
              </a:endParaRPr>
            </a:p>
          </p:txBody>
        </p:sp>
        <p:sp>
          <p:nvSpPr>
            <p:cNvPr id="26" name="object 18"/>
            <p:cNvSpPr txBox="1"/>
            <p:nvPr/>
          </p:nvSpPr>
          <p:spPr>
            <a:xfrm>
              <a:off x="7698106" y="2835002"/>
              <a:ext cx="786300" cy="134403"/>
            </a:xfrm>
            <a:prstGeom prst="rect">
              <a:avLst/>
            </a:prstGeom>
          </p:spPr>
          <p:txBody>
            <a:bodyPr vert="horz" wrap="square" lIns="0" tIns="11183" rIns="0" bIns="0" rtlCol="0">
              <a:spAutoFit/>
            </a:bodyPr>
            <a:lstStyle/>
            <a:p>
              <a:pPr marL="10650">
                <a:spcBef>
                  <a:spcPts val="88"/>
                </a:spcBef>
              </a:pPr>
              <a:r>
                <a:rPr lang="da-DK" sz="800" b="1" spc="-42" dirty="0" smtClean="0">
                  <a:solidFill>
                    <a:srgbClr val="EE1C50"/>
                  </a:solidFill>
                  <a:latin typeface="Verdana"/>
                  <a:cs typeface="Verdana"/>
                </a:rPr>
                <a:t> </a:t>
              </a:r>
              <a:r>
                <a:rPr sz="800" b="1" spc="-42" dirty="0" smtClean="0">
                  <a:solidFill>
                    <a:srgbClr val="EE1C50"/>
                  </a:solidFill>
                  <a:latin typeface="Verdana"/>
                  <a:cs typeface="Verdana"/>
                </a:rPr>
                <a:t>SOLUTION</a:t>
              </a:r>
              <a:endParaRPr sz="800" dirty="0">
                <a:latin typeface="Verdana"/>
                <a:cs typeface="Verdana"/>
              </a:endParaRPr>
            </a:p>
          </p:txBody>
        </p:sp>
        <p:sp>
          <p:nvSpPr>
            <p:cNvPr id="27" name="object 23"/>
            <p:cNvSpPr/>
            <p:nvPr/>
          </p:nvSpPr>
          <p:spPr>
            <a:xfrm>
              <a:off x="8029272" y="2974356"/>
              <a:ext cx="0" cy="524274"/>
            </a:xfrm>
            <a:custGeom>
              <a:avLst/>
              <a:gdLst/>
              <a:ahLst/>
              <a:cxnLst/>
              <a:rect l="l" t="t" r="r" b="b"/>
              <a:pathLst>
                <a:path h="729614">
                  <a:moveTo>
                    <a:pt x="0" y="729183"/>
                  </a:moveTo>
                  <a:lnTo>
                    <a:pt x="0" y="0"/>
                  </a:lnTo>
                </a:path>
              </a:pathLst>
            </a:custGeom>
            <a:ln w="12115">
              <a:solidFill>
                <a:srgbClr val="EE1C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817164" y="2072193"/>
              <a:ext cx="7443654" cy="2852709"/>
              <a:chOff x="817164" y="2072193"/>
              <a:chExt cx="7443654" cy="2852709"/>
            </a:xfrm>
          </p:grpSpPr>
          <p:sp>
            <p:nvSpPr>
              <p:cNvPr id="29" name="object 2"/>
              <p:cNvSpPr/>
              <p:nvPr/>
            </p:nvSpPr>
            <p:spPr>
              <a:xfrm>
                <a:off x="1018813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5" h="3833495">
                    <a:moveTo>
                      <a:pt x="1779254" y="0"/>
                    </a:moveTo>
                    <a:lnTo>
                      <a:pt x="1759350" y="11304"/>
                    </a:lnTo>
                    <a:lnTo>
                      <a:pt x="10039" y="1891209"/>
                    </a:lnTo>
                    <a:lnTo>
                      <a:pt x="2509" y="1903222"/>
                    </a:lnTo>
                    <a:lnTo>
                      <a:pt x="0" y="1916712"/>
                    </a:lnTo>
                    <a:lnTo>
                      <a:pt x="2509" y="1930205"/>
                    </a:lnTo>
                    <a:lnTo>
                      <a:pt x="10039" y="1942225"/>
                    </a:lnTo>
                    <a:lnTo>
                      <a:pt x="1759350" y="3822130"/>
                    </a:lnTo>
                    <a:lnTo>
                      <a:pt x="1779254" y="3833422"/>
                    </a:lnTo>
                    <a:lnTo>
                      <a:pt x="1800459" y="3831458"/>
                    </a:lnTo>
                    <a:lnTo>
                      <a:pt x="1817321" y="3818454"/>
                    </a:lnTo>
                    <a:lnTo>
                      <a:pt x="1824196" y="3796628"/>
                    </a:lnTo>
                    <a:lnTo>
                      <a:pt x="1824196" y="36806"/>
                    </a:lnTo>
                    <a:lnTo>
                      <a:pt x="1817321" y="14971"/>
                    </a:lnTo>
                    <a:lnTo>
                      <a:pt x="1800459" y="1962"/>
                    </a:lnTo>
                    <a:lnTo>
                      <a:pt x="1779254" y="0"/>
                    </a:lnTo>
                    <a:close/>
                  </a:path>
                </a:pathLst>
              </a:custGeom>
              <a:solidFill>
                <a:srgbClr val="F5822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3"/>
              <p:cNvSpPr/>
              <p:nvPr/>
            </p:nvSpPr>
            <p:spPr>
              <a:xfrm>
                <a:off x="2767710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4" h="3833495">
                    <a:moveTo>
                      <a:pt x="44941" y="0"/>
                    </a:moveTo>
                    <a:lnTo>
                      <a:pt x="23736" y="1962"/>
                    </a:lnTo>
                    <a:lnTo>
                      <a:pt x="6874" y="14971"/>
                    </a:lnTo>
                    <a:lnTo>
                      <a:pt x="0" y="36806"/>
                    </a:lnTo>
                    <a:lnTo>
                      <a:pt x="0" y="3796628"/>
                    </a:lnTo>
                    <a:lnTo>
                      <a:pt x="6874" y="3818454"/>
                    </a:lnTo>
                    <a:lnTo>
                      <a:pt x="23736" y="3831458"/>
                    </a:lnTo>
                    <a:lnTo>
                      <a:pt x="44941" y="3833422"/>
                    </a:lnTo>
                    <a:lnTo>
                      <a:pt x="64846" y="3822130"/>
                    </a:lnTo>
                    <a:lnTo>
                      <a:pt x="1814169" y="1942225"/>
                    </a:lnTo>
                    <a:lnTo>
                      <a:pt x="1821699" y="1930205"/>
                    </a:lnTo>
                    <a:lnTo>
                      <a:pt x="1824208" y="1916712"/>
                    </a:lnTo>
                    <a:lnTo>
                      <a:pt x="1821699" y="1903222"/>
                    </a:lnTo>
                    <a:lnTo>
                      <a:pt x="1814169" y="1891209"/>
                    </a:lnTo>
                    <a:lnTo>
                      <a:pt x="64846" y="11304"/>
                    </a:lnTo>
                    <a:lnTo>
                      <a:pt x="44941" y="0"/>
                    </a:lnTo>
                    <a:close/>
                  </a:path>
                </a:pathLst>
              </a:custGeom>
              <a:solidFill>
                <a:srgbClr val="F2612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6"/>
              <p:cNvSpPr/>
              <p:nvPr/>
            </p:nvSpPr>
            <p:spPr>
              <a:xfrm>
                <a:off x="6297172" y="2121042"/>
                <a:ext cx="1749049" cy="2754607"/>
              </a:xfrm>
              <a:custGeom>
                <a:avLst/>
                <a:gdLst/>
                <a:ahLst/>
                <a:cxnLst/>
                <a:rect l="l" t="t" r="r" b="b"/>
                <a:pathLst>
                  <a:path w="1824354" h="3833495">
                    <a:moveTo>
                      <a:pt x="44952" y="0"/>
                    </a:moveTo>
                    <a:lnTo>
                      <a:pt x="23742" y="1962"/>
                    </a:lnTo>
                    <a:lnTo>
                      <a:pt x="6876" y="14971"/>
                    </a:lnTo>
                    <a:lnTo>
                      <a:pt x="0" y="36806"/>
                    </a:lnTo>
                    <a:lnTo>
                      <a:pt x="0" y="3796628"/>
                    </a:lnTo>
                    <a:lnTo>
                      <a:pt x="6876" y="3818454"/>
                    </a:lnTo>
                    <a:lnTo>
                      <a:pt x="23742" y="3831458"/>
                    </a:lnTo>
                    <a:lnTo>
                      <a:pt x="44952" y="3833422"/>
                    </a:lnTo>
                    <a:lnTo>
                      <a:pt x="64858" y="3822130"/>
                    </a:lnTo>
                    <a:lnTo>
                      <a:pt x="1814169" y="1942225"/>
                    </a:lnTo>
                    <a:lnTo>
                      <a:pt x="1821699" y="1930205"/>
                    </a:lnTo>
                    <a:lnTo>
                      <a:pt x="1824208" y="1916712"/>
                    </a:lnTo>
                    <a:lnTo>
                      <a:pt x="1821699" y="1903222"/>
                    </a:lnTo>
                    <a:lnTo>
                      <a:pt x="1814169" y="1891209"/>
                    </a:lnTo>
                    <a:lnTo>
                      <a:pt x="64858" y="11304"/>
                    </a:lnTo>
                    <a:lnTo>
                      <a:pt x="44952" y="0"/>
                    </a:lnTo>
                    <a:close/>
                  </a:path>
                </a:pathLst>
              </a:custGeom>
              <a:solidFill>
                <a:srgbClr val="89289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14"/>
              <p:cNvSpPr txBox="1"/>
              <p:nvPr/>
            </p:nvSpPr>
            <p:spPr>
              <a:xfrm>
                <a:off x="3045730" y="3319303"/>
                <a:ext cx="862044" cy="558798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5443">
                  <a:spcBef>
                    <a:spcPts val="96"/>
                  </a:spcBef>
                </a:pPr>
                <a:r>
                  <a:rPr sz="1400" b="1" spc="-80" dirty="0">
                    <a:solidFill>
                      <a:srgbClr val="FFFFFF"/>
                    </a:solidFill>
                    <a:latin typeface="Verdana"/>
                    <a:cs typeface="Verdana"/>
                  </a:rPr>
                  <a:t>DEFINE</a:t>
                </a:r>
                <a:endParaRPr sz="1400">
                  <a:latin typeface="Verdana"/>
                  <a:cs typeface="Verdana"/>
                </a:endParaRPr>
              </a:p>
              <a:p>
                <a:pPr marL="12247" marR="4260" indent="-2130">
                  <a:lnSpc>
                    <a:spcPts val="1224"/>
                  </a:lnSpc>
                  <a:spcBef>
                    <a:spcPts val="117"/>
                  </a:spcBef>
                </a:pP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</a:t>
                </a:r>
                <a:r>
                  <a:rPr sz="1100" spc="-13" dirty="0">
                    <a:solidFill>
                      <a:srgbClr val="FFFFFF"/>
                    </a:solidFill>
                    <a:latin typeface="Verdana"/>
                    <a:cs typeface="Verdana"/>
                  </a:rPr>
                  <a:t>area</a:t>
                </a:r>
                <a:r>
                  <a:rPr sz="1100" spc="-171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to  </a:t>
                </a:r>
                <a:r>
                  <a:rPr sz="1100" spc="-25" dirty="0">
                    <a:solidFill>
                      <a:srgbClr val="FFFFFF"/>
                    </a:solidFill>
                    <a:latin typeface="Verdana"/>
                    <a:cs typeface="Verdana"/>
                  </a:rPr>
                  <a:t>focus</a:t>
                </a:r>
                <a:r>
                  <a:rPr sz="1100" spc="-122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upon</a:t>
                </a:r>
                <a:endParaRPr sz="1100">
                  <a:latin typeface="Verdana"/>
                  <a:cs typeface="Verdana"/>
                </a:endParaRPr>
              </a:p>
            </p:txBody>
          </p:sp>
          <p:sp>
            <p:nvSpPr>
              <p:cNvPr id="33" name="object 15"/>
              <p:cNvSpPr txBox="1"/>
              <p:nvPr/>
            </p:nvSpPr>
            <p:spPr>
              <a:xfrm>
                <a:off x="1369834" y="3312248"/>
                <a:ext cx="1300981" cy="560081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72421">
                  <a:lnSpc>
                    <a:spcPts val="1702"/>
                  </a:lnSpc>
                  <a:spcBef>
                    <a:spcPts val="96"/>
                  </a:spcBef>
                </a:pPr>
                <a:r>
                  <a:rPr sz="1400" b="1" spc="-67" dirty="0">
                    <a:solidFill>
                      <a:srgbClr val="FFFFFF"/>
                    </a:solidFill>
                    <a:latin typeface="Verdana"/>
                    <a:cs typeface="Verdana"/>
                  </a:rPr>
                  <a:t>DISCOVER</a:t>
                </a:r>
                <a:endParaRPr sz="1400">
                  <a:latin typeface="Verdana"/>
                  <a:cs typeface="Verdana"/>
                </a:endParaRPr>
              </a:p>
              <a:p>
                <a:pPr marL="10650" marR="4260" algn="ctr">
                  <a:lnSpc>
                    <a:spcPts val="1224"/>
                  </a:lnSpc>
                  <a:spcBef>
                    <a:spcPts val="105"/>
                  </a:spcBef>
                </a:pP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</a:t>
                </a: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nature </a:t>
                </a:r>
                <a:r>
                  <a:rPr sz="1100" spc="-4" dirty="0">
                    <a:solidFill>
                      <a:srgbClr val="FFFFFF"/>
                    </a:solidFill>
                    <a:latin typeface="Verdana"/>
                    <a:cs typeface="Verdana"/>
                  </a:rPr>
                  <a:t>of</a:t>
                </a:r>
                <a:r>
                  <a:rPr sz="1100" spc="-192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25" dirty="0">
                    <a:solidFill>
                      <a:srgbClr val="FFFFFF"/>
                    </a:solidFill>
                    <a:latin typeface="Verdana"/>
                    <a:cs typeface="Verdana"/>
                  </a:rPr>
                  <a:t>the  </a:t>
                </a:r>
                <a:r>
                  <a:rPr sz="1100" spc="-21" dirty="0">
                    <a:solidFill>
                      <a:srgbClr val="FFFFFF"/>
                    </a:solidFill>
                    <a:latin typeface="Verdana"/>
                    <a:cs typeface="Verdana"/>
                  </a:rPr>
                  <a:t>problem</a:t>
                </a:r>
                <a:endParaRPr sz="1100">
                  <a:latin typeface="Verdana"/>
                  <a:cs typeface="Verdana"/>
                </a:endParaRPr>
              </a:p>
            </p:txBody>
          </p:sp>
          <p:sp>
            <p:nvSpPr>
              <p:cNvPr id="34" name="object 19"/>
              <p:cNvSpPr txBox="1"/>
              <p:nvPr/>
            </p:nvSpPr>
            <p:spPr>
              <a:xfrm>
                <a:off x="4823287" y="3301251"/>
                <a:ext cx="1287775" cy="723843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0650">
                  <a:spcBef>
                    <a:spcPts val="96"/>
                  </a:spcBef>
                </a:pPr>
                <a:r>
                  <a:rPr sz="1400" b="1" spc="-42" dirty="0">
                    <a:solidFill>
                      <a:srgbClr val="FFFFFF"/>
                    </a:solidFill>
                    <a:latin typeface="Verdana"/>
                    <a:cs typeface="Verdana"/>
                  </a:rPr>
                  <a:t>DEVE</a:t>
                </a:r>
                <a:r>
                  <a:rPr sz="1400" b="1" spc="-63" dirty="0">
                    <a:solidFill>
                      <a:srgbClr val="FFFFFF"/>
                    </a:solidFill>
                    <a:latin typeface="Verdana"/>
                    <a:cs typeface="Verdana"/>
                  </a:rPr>
                  <a:t>L</a:t>
                </a:r>
                <a:r>
                  <a:rPr sz="1400" b="1" spc="-17" dirty="0">
                    <a:solidFill>
                      <a:srgbClr val="FFFFFF"/>
                    </a:solidFill>
                    <a:latin typeface="Verdana"/>
                    <a:cs typeface="Verdana"/>
                  </a:rPr>
                  <a:t>OP</a:t>
                </a:r>
                <a:endParaRPr sz="1400" dirty="0">
                  <a:latin typeface="Verdana"/>
                  <a:cs typeface="Verdana"/>
                </a:endParaRPr>
              </a:p>
              <a:p>
                <a:pPr marL="183716" marR="141648" algn="ctr">
                  <a:lnSpc>
                    <a:spcPts val="1224"/>
                  </a:lnSpc>
                  <a:spcBef>
                    <a:spcPts val="180"/>
                  </a:spcBef>
                </a:pPr>
                <a:r>
                  <a:rPr sz="1100" spc="8" dirty="0">
                    <a:solidFill>
                      <a:srgbClr val="FFFFFF"/>
                    </a:solidFill>
                    <a:latin typeface="Verdana"/>
                    <a:cs typeface="Verdana"/>
                  </a:rPr>
                  <a:t>p</a:t>
                </a:r>
                <a:r>
                  <a:rPr sz="1100" spc="4" dirty="0">
                    <a:solidFill>
                      <a:srgbClr val="FFFFFF"/>
                    </a:solidFill>
                    <a:latin typeface="Verdana"/>
                    <a:cs typeface="Verdana"/>
                  </a:rPr>
                  <a:t>o</a:t>
                </a:r>
                <a:r>
                  <a:rPr sz="1100" spc="-46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en</a:t>
                </a:r>
                <a:r>
                  <a:rPr sz="1100" spc="-29" dirty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dirty="0">
                    <a:solidFill>
                      <a:srgbClr val="FFFFFF"/>
                    </a:solidFill>
                    <a:latin typeface="Verdana"/>
                    <a:cs typeface="Verdana"/>
                  </a:rPr>
                  <a:t>ial  </a:t>
                </a:r>
                <a:r>
                  <a:rPr sz="1100" spc="-75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s</a:t>
                </a:r>
                <a:r>
                  <a:rPr sz="1100" spc="-21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olu</a:t>
                </a:r>
                <a:r>
                  <a:rPr sz="1100" spc="-25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t</a:t>
                </a:r>
                <a:r>
                  <a:rPr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ions</a:t>
                </a:r>
                <a:r>
                  <a:rPr lang="da-DK"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 &amp; </a:t>
                </a:r>
                <a:r>
                  <a:rPr lang="da-DK" sz="1100" spc="-29" dirty="0" err="1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entry</a:t>
                </a:r>
                <a:r>
                  <a:rPr lang="da-DK" sz="1100" spc="-29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 point</a:t>
                </a:r>
                <a:endParaRPr sz="1100" dirty="0">
                  <a:latin typeface="Verdana"/>
                  <a:cs typeface="Verdana"/>
                </a:endParaRPr>
              </a:p>
            </p:txBody>
          </p:sp>
          <p:sp>
            <p:nvSpPr>
              <p:cNvPr id="35" name="object 20"/>
              <p:cNvSpPr txBox="1"/>
              <p:nvPr/>
            </p:nvSpPr>
            <p:spPr>
              <a:xfrm>
                <a:off x="6297336" y="3255613"/>
                <a:ext cx="1400770" cy="782321"/>
              </a:xfrm>
              <a:prstGeom prst="rect">
                <a:avLst/>
              </a:prstGeom>
            </p:spPr>
            <p:txBody>
              <a:bodyPr vert="horz" wrap="square" lIns="0" tIns="12247" rIns="0" bIns="0" rtlCol="0">
                <a:spAutoFit/>
              </a:bodyPr>
              <a:lstStyle/>
              <a:p>
                <a:pPr marL="10650">
                  <a:spcBef>
                    <a:spcPts val="96"/>
                  </a:spcBef>
                </a:pPr>
                <a:r>
                  <a:rPr lang="en-US" sz="1400" b="1" spc="-80" dirty="0" smtClean="0">
                    <a:solidFill>
                      <a:srgbClr val="FFFFFF"/>
                    </a:solidFill>
                    <a:latin typeface="Verdana"/>
                    <a:cs typeface="Verdana"/>
                  </a:rPr>
                  <a:t>PROJECTIZE SOLUTION</a:t>
                </a:r>
                <a:endParaRPr sz="1400" dirty="0">
                  <a:latin typeface="Verdana"/>
                  <a:cs typeface="Verdana"/>
                </a:endParaRPr>
              </a:p>
              <a:p>
                <a:pPr marL="78812" marR="125673" algn="ctr">
                  <a:lnSpc>
                    <a:spcPts val="1224"/>
                  </a:lnSpc>
                  <a:spcBef>
                    <a:spcPts val="180"/>
                  </a:spcBef>
                </a:pPr>
                <a:r>
                  <a:rPr sz="1100" spc="-34" dirty="0">
                    <a:solidFill>
                      <a:srgbClr val="FFFFFF"/>
                    </a:solidFill>
                    <a:latin typeface="Verdana"/>
                    <a:cs typeface="Verdana"/>
                  </a:rPr>
                  <a:t>solutions  </a:t>
                </a:r>
                <a:r>
                  <a:rPr sz="1100" spc="-13" dirty="0">
                    <a:solidFill>
                      <a:srgbClr val="FFFFFF"/>
                    </a:solidFill>
                    <a:latin typeface="Verdana"/>
                    <a:cs typeface="Verdana"/>
                  </a:rPr>
                  <a:t>that</a:t>
                </a:r>
                <a:r>
                  <a:rPr sz="1100" spc="-138" dirty="0">
                    <a:solidFill>
                      <a:srgbClr val="FFFFFF"/>
                    </a:solidFill>
                    <a:latin typeface="Verdana"/>
                    <a:cs typeface="Verdana"/>
                  </a:rPr>
                  <a:t> </a:t>
                </a:r>
                <a:r>
                  <a:rPr sz="1100" spc="-42" dirty="0">
                    <a:solidFill>
                      <a:srgbClr val="FFFFFF"/>
                    </a:solidFill>
                    <a:latin typeface="Verdana"/>
                    <a:cs typeface="Verdana"/>
                  </a:rPr>
                  <a:t>work</a:t>
                </a:r>
                <a:endParaRPr sz="1100" dirty="0">
                  <a:latin typeface="Verdana"/>
                  <a:cs typeface="Verdana"/>
                </a:endParaRPr>
              </a:p>
            </p:txBody>
          </p:sp>
          <p:sp>
            <p:nvSpPr>
              <p:cNvPr id="36" name="object 24"/>
              <p:cNvSpPr/>
              <p:nvPr/>
            </p:nvSpPr>
            <p:spPr>
              <a:xfrm>
                <a:off x="817164" y="2072193"/>
                <a:ext cx="7443654" cy="2852709"/>
              </a:xfrm>
              <a:custGeom>
                <a:avLst/>
                <a:gdLst/>
                <a:ahLst/>
                <a:cxnLst/>
                <a:rect l="l" t="t" r="r" b="b"/>
                <a:pathLst>
                  <a:path w="7764145" h="3970020">
                    <a:moveTo>
                      <a:pt x="7522629" y="1743532"/>
                    </a:moveTo>
                    <a:lnTo>
                      <a:pt x="7498587" y="1744721"/>
                    </a:lnTo>
                    <a:lnTo>
                      <a:pt x="7474988" y="1748261"/>
                    </a:lnTo>
                    <a:lnTo>
                      <a:pt x="7451955" y="1754113"/>
                    </a:lnTo>
                    <a:lnTo>
                      <a:pt x="7429614" y="1762239"/>
                    </a:lnTo>
                    <a:lnTo>
                      <a:pt x="5825172" y="37998"/>
                    </a:lnTo>
                    <a:lnTo>
                      <a:pt x="5799011" y="18114"/>
                    </a:lnTo>
                    <a:lnTo>
                      <a:pt x="5769376" y="6602"/>
                    </a:lnTo>
                    <a:lnTo>
                      <a:pt x="5740335" y="1288"/>
                    </a:lnTo>
                    <a:lnTo>
                      <a:pt x="5715952" y="0"/>
                    </a:lnTo>
                    <a:lnTo>
                      <a:pt x="5691578" y="1288"/>
                    </a:lnTo>
                    <a:lnTo>
                      <a:pt x="5662542" y="6602"/>
                    </a:lnTo>
                    <a:lnTo>
                      <a:pt x="5632906" y="18114"/>
                    </a:lnTo>
                    <a:lnTo>
                      <a:pt x="5606732" y="37998"/>
                    </a:lnTo>
                    <a:lnTo>
                      <a:pt x="3993895" y="1771256"/>
                    </a:lnTo>
                    <a:lnTo>
                      <a:pt x="3967453" y="1759294"/>
                    </a:lnTo>
                    <a:lnTo>
                      <a:pt x="3939786" y="1750612"/>
                    </a:lnTo>
                    <a:lnTo>
                      <a:pt x="3911173" y="1745320"/>
                    </a:lnTo>
                    <a:lnTo>
                      <a:pt x="3881894" y="1743532"/>
                    </a:lnTo>
                    <a:lnTo>
                      <a:pt x="3849892" y="1745624"/>
                    </a:lnTo>
                    <a:lnTo>
                      <a:pt x="3818861" y="1751812"/>
                    </a:lnTo>
                    <a:lnTo>
                      <a:pt x="3789111" y="1761963"/>
                    </a:lnTo>
                    <a:lnTo>
                      <a:pt x="3760952" y="1775942"/>
                    </a:lnTo>
                    <a:lnTo>
                      <a:pt x="2143747" y="37998"/>
                    </a:lnTo>
                    <a:lnTo>
                      <a:pt x="2117580" y="18114"/>
                    </a:lnTo>
                    <a:lnTo>
                      <a:pt x="2087945" y="6602"/>
                    </a:lnTo>
                    <a:lnTo>
                      <a:pt x="2058902" y="1288"/>
                    </a:lnTo>
                    <a:lnTo>
                      <a:pt x="2034514" y="0"/>
                    </a:lnTo>
                    <a:lnTo>
                      <a:pt x="2010146" y="1288"/>
                    </a:lnTo>
                    <a:lnTo>
                      <a:pt x="1981112" y="6602"/>
                    </a:lnTo>
                    <a:lnTo>
                      <a:pt x="1951481" y="18114"/>
                    </a:lnTo>
                    <a:lnTo>
                      <a:pt x="1925319" y="37998"/>
                    </a:lnTo>
                    <a:lnTo>
                      <a:pt x="324396" y="1758429"/>
                    </a:lnTo>
                    <a:lnTo>
                      <a:pt x="304216" y="1751960"/>
                    </a:lnTo>
                    <a:lnTo>
                      <a:pt x="283544" y="1747299"/>
                    </a:lnTo>
                    <a:lnTo>
                      <a:pt x="262490" y="1744479"/>
                    </a:lnTo>
                    <a:lnTo>
                      <a:pt x="241160" y="1743532"/>
                    </a:lnTo>
                    <a:lnTo>
                      <a:pt x="192621" y="1748440"/>
                    </a:lnTo>
                    <a:lnTo>
                      <a:pt x="147382" y="1762514"/>
                    </a:lnTo>
                    <a:lnTo>
                      <a:pt x="106422" y="1784776"/>
                    </a:lnTo>
                    <a:lnTo>
                      <a:pt x="70716" y="1814248"/>
                    </a:lnTo>
                    <a:lnTo>
                      <a:pt x="41244" y="1849954"/>
                    </a:lnTo>
                    <a:lnTo>
                      <a:pt x="18982" y="1890914"/>
                    </a:lnTo>
                    <a:lnTo>
                      <a:pt x="4908" y="1936153"/>
                    </a:lnTo>
                    <a:lnTo>
                      <a:pt x="0" y="1984692"/>
                    </a:lnTo>
                    <a:lnTo>
                      <a:pt x="4908" y="2033235"/>
                    </a:lnTo>
                    <a:lnTo>
                      <a:pt x="18982" y="2078477"/>
                    </a:lnTo>
                    <a:lnTo>
                      <a:pt x="41244" y="2119440"/>
                    </a:lnTo>
                    <a:lnTo>
                      <a:pt x="70716" y="2155147"/>
                    </a:lnTo>
                    <a:lnTo>
                      <a:pt x="106422" y="2184620"/>
                    </a:lnTo>
                    <a:lnTo>
                      <a:pt x="147382" y="2206882"/>
                    </a:lnTo>
                    <a:lnTo>
                      <a:pt x="192621" y="2220956"/>
                    </a:lnTo>
                    <a:lnTo>
                      <a:pt x="241160" y="2225865"/>
                    </a:lnTo>
                    <a:lnTo>
                      <a:pt x="262490" y="2224920"/>
                    </a:lnTo>
                    <a:lnTo>
                      <a:pt x="283544" y="2222104"/>
                    </a:lnTo>
                    <a:lnTo>
                      <a:pt x="304216" y="2217448"/>
                    </a:lnTo>
                    <a:lnTo>
                      <a:pt x="324396" y="2210981"/>
                    </a:lnTo>
                    <a:lnTo>
                      <a:pt x="1925319" y="3931399"/>
                    </a:lnTo>
                    <a:lnTo>
                      <a:pt x="1951473" y="3951288"/>
                    </a:lnTo>
                    <a:lnTo>
                      <a:pt x="1981103" y="3962800"/>
                    </a:lnTo>
                    <a:lnTo>
                      <a:pt x="2010139" y="3968111"/>
                    </a:lnTo>
                    <a:lnTo>
                      <a:pt x="2034514" y="3969397"/>
                    </a:lnTo>
                    <a:lnTo>
                      <a:pt x="2058902" y="3968111"/>
                    </a:lnTo>
                    <a:lnTo>
                      <a:pt x="2087945" y="3962800"/>
                    </a:lnTo>
                    <a:lnTo>
                      <a:pt x="2117580" y="3951288"/>
                    </a:lnTo>
                    <a:lnTo>
                      <a:pt x="2143747" y="3931399"/>
                    </a:lnTo>
                    <a:lnTo>
                      <a:pt x="3760952" y="2193455"/>
                    </a:lnTo>
                    <a:lnTo>
                      <a:pt x="3789113" y="2207439"/>
                    </a:lnTo>
                    <a:lnTo>
                      <a:pt x="3818866" y="2217589"/>
                    </a:lnTo>
                    <a:lnTo>
                      <a:pt x="3849897" y="2223774"/>
                    </a:lnTo>
                    <a:lnTo>
                      <a:pt x="3881894" y="2225865"/>
                    </a:lnTo>
                    <a:lnTo>
                      <a:pt x="3911167" y="2224080"/>
                    </a:lnTo>
                    <a:lnTo>
                      <a:pt x="3939781" y="2218796"/>
                    </a:lnTo>
                    <a:lnTo>
                      <a:pt x="3967451" y="2210118"/>
                    </a:lnTo>
                    <a:lnTo>
                      <a:pt x="3993895" y="2198154"/>
                    </a:lnTo>
                    <a:lnTo>
                      <a:pt x="5606732" y="3931399"/>
                    </a:lnTo>
                    <a:lnTo>
                      <a:pt x="5632906" y="3951288"/>
                    </a:lnTo>
                    <a:lnTo>
                      <a:pt x="5662542" y="3962800"/>
                    </a:lnTo>
                    <a:lnTo>
                      <a:pt x="5691578" y="3968111"/>
                    </a:lnTo>
                    <a:lnTo>
                      <a:pt x="5715952" y="3969397"/>
                    </a:lnTo>
                    <a:lnTo>
                      <a:pt x="5740335" y="3968111"/>
                    </a:lnTo>
                    <a:lnTo>
                      <a:pt x="5769376" y="3962800"/>
                    </a:lnTo>
                    <a:lnTo>
                      <a:pt x="5799011" y="3951288"/>
                    </a:lnTo>
                    <a:lnTo>
                      <a:pt x="5825172" y="3931399"/>
                    </a:lnTo>
                    <a:lnTo>
                      <a:pt x="7429627" y="2207183"/>
                    </a:lnTo>
                    <a:lnTo>
                      <a:pt x="7451961" y="2215294"/>
                    </a:lnTo>
                    <a:lnTo>
                      <a:pt x="7474989" y="2221139"/>
                    </a:lnTo>
                    <a:lnTo>
                      <a:pt x="7498587" y="2224677"/>
                    </a:lnTo>
                    <a:lnTo>
                      <a:pt x="7522629" y="2225865"/>
                    </a:lnTo>
                    <a:lnTo>
                      <a:pt x="7571171" y="2220956"/>
                    </a:lnTo>
                    <a:lnTo>
                      <a:pt x="7616412" y="2206882"/>
                    </a:lnTo>
                    <a:lnTo>
                      <a:pt x="7657372" y="2184620"/>
                    </a:lnTo>
                    <a:lnTo>
                      <a:pt x="7693077" y="2155147"/>
                    </a:lnTo>
                    <a:lnTo>
                      <a:pt x="7722548" y="2119440"/>
                    </a:lnTo>
                    <a:lnTo>
                      <a:pt x="7744808" y="2078477"/>
                    </a:lnTo>
                    <a:lnTo>
                      <a:pt x="7758881" y="2033235"/>
                    </a:lnTo>
                    <a:lnTo>
                      <a:pt x="7763789" y="1984692"/>
                    </a:lnTo>
                    <a:lnTo>
                      <a:pt x="7758881" y="1936153"/>
                    </a:lnTo>
                    <a:lnTo>
                      <a:pt x="7744808" y="1890914"/>
                    </a:lnTo>
                    <a:lnTo>
                      <a:pt x="7722548" y="1849954"/>
                    </a:lnTo>
                    <a:lnTo>
                      <a:pt x="7693077" y="1814248"/>
                    </a:lnTo>
                    <a:lnTo>
                      <a:pt x="7657372" y="1784776"/>
                    </a:lnTo>
                    <a:lnTo>
                      <a:pt x="7616412" y="1762514"/>
                    </a:lnTo>
                    <a:lnTo>
                      <a:pt x="7571171" y="1748440"/>
                    </a:lnTo>
                    <a:lnTo>
                      <a:pt x="7522629" y="1743532"/>
                    </a:lnTo>
                    <a:close/>
                  </a:path>
                </a:pathLst>
              </a:custGeom>
              <a:ln w="12115">
                <a:solidFill>
                  <a:srgbClr val="D9D1C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 rot="16200000">
            <a:off x="92423" y="4839471"/>
            <a:ext cx="2830864" cy="202898"/>
          </a:xfrm>
          <a:prstGeom prst="rect">
            <a:avLst/>
          </a:prstGeom>
          <a:noFill/>
        </p:spPr>
        <p:txBody>
          <a:bodyPr vert="vert" wrap="square" rtlCol="0">
            <a:normAutofit fontScale="92500" lnSpcReduction="10000"/>
          </a:bodyPr>
          <a:lstStyle/>
          <a:p>
            <a:r>
              <a:rPr lang="en-US" dirty="0" smtClean="0"/>
              <a:t>ENTRY  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53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Q and A slides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44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 17 on Partners &amp; Capacity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i="1" dirty="0"/>
              <a:t>By 2020, enhance capacity-building support to developing countries, including for least developed countries and small island developing States, to increase significantly the availability of high-quality, timely and reliable data disaggregated by income, gender, age, race, ethnicity, migratory status, disability, geographic location and other characteristics relevant in national contexts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 fontAlgn="base"/>
            <a:r>
              <a:rPr lang="en-US" i="1" dirty="0"/>
              <a:t>By 2030, build on existing initiatives to develop measurements of progress on sustainable development that complement gross domestic product, and support statistical capacity-building in developing countries</a:t>
            </a: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93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SDG Target 17.9</a:t>
            </a:r>
          </a:p>
          <a:p>
            <a:pPr lvl="1"/>
            <a:r>
              <a:rPr lang="en-US" dirty="0"/>
              <a:t>Enhance international support for implementing effective and targeted capacity-building in developing countries to support national plans to implement all the sustainable development goals, including through North-South, South-South and triangular cooperation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Indicator 17.9.1</a:t>
            </a:r>
          </a:p>
          <a:p>
            <a:pPr lvl="1"/>
            <a:r>
              <a:rPr lang="en-US" dirty="0"/>
              <a:t>Dollar value of financial and technical assistance (including through North-</a:t>
            </a:r>
            <a:r>
              <a:rPr lang="en-US" dirty="0" smtClean="0"/>
              <a:t>South</a:t>
            </a:r>
          </a:p>
          <a:p>
            <a:pPr lvl="1"/>
            <a:r>
              <a:rPr lang="en-US" dirty="0" smtClean="0"/>
              <a:t>South</a:t>
            </a:r>
            <a:r>
              <a:rPr lang="en-US" dirty="0"/>
              <a:t>-South </a:t>
            </a:r>
            <a:endParaRPr lang="en-US" dirty="0" smtClean="0"/>
          </a:p>
          <a:p>
            <a:pPr lvl="1"/>
            <a:r>
              <a:rPr lang="en-US" dirty="0" smtClean="0"/>
              <a:t>Triangular </a:t>
            </a:r>
            <a:r>
              <a:rPr lang="en-US" dirty="0"/>
              <a:t>cooperation) committed to developing countries</a:t>
            </a:r>
            <a:endParaRPr lang="en-US" sz="360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1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 2018-08-26 13.44.3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3" b="1927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8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Capacity Building Need meets with Opportunity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Capacity development is not only a conversation about needs - it is as much about opportunity. </a:t>
            </a:r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the absence of an enabling environment and an organization that is well organized - can any results really be achieved. Here I think many of us may have seen results still produced. The reason is often what I call “heroic management”. It is quite possible for a leader and a small group of people to produce good results even within weak institutions - however, it is not sustainable.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Therefore capacity development is particularly effective - when it supports a strong internal drive to deliver, make things right and heroic managers get the job done - while capacity is being build. This also requires flexibility on the part of those who provide the capacity development support and those who pay for it.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Capacity is about delivering results in an organized and consistent manner. However, capacity development is the process of getting better at it.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Earlier one used the term capacity building - but for all of us being here today - it is </a:t>
            </a:r>
            <a:r>
              <a:rPr lang="en-US" dirty="0" smtClean="0"/>
              <a:t>“developing”. </a:t>
            </a:r>
            <a:r>
              <a:rPr lang="en-US" dirty="0"/>
              <a:t>We already have some capacities - but what we seek is more. </a:t>
            </a:r>
          </a:p>
          <a:p>
            <a:r>
              <a:rPr lang="en-US" b="1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8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Requisite capacity – a balance between the results of the SAI and </a:t>
            </a:r>
            <a:r>
              <a:rPr lang="en-US" sz="2400" b="1" dirty="0" smtClean="0"/>
              <a:t>the </a:t>
            </a:r>
            <a:r>
              <a:rPr lang="en-US" sz="2400" b="1" dirty="0"/>
              <a:t>core capacity that is needed to achieve </a:t>
            </a:r>
            <a:r>
              <a:rPr lang="en-US" sz="2400" b="1" dirty="0" smtClean="0"/>
              <a:t>these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Capacity is like capital investments – you need to get it right. This means in practice:</a:t>
            </a:r>
          </a:p>
          <a:p>
            <a:pPr lvl="1"/>
            <a:r>
              <a:rPr lang="en-US" dirty="0" smtClean="0"/>
              <a:t>The institution and individuals need the right amount of capacity “fit for purpose” </a:t>
            </a:r>
          </a:p>
          <a:p>
            <a:pPr lvl="1"/>
            <a:r>
              <a:rPr lang="en-US" dirty="0" smtClean="0"/>
              <a:t>Recurrent costs – i.e. salaries, up-date of technology</a:t>
            </a:r>
          </a:p>
          <a:p>
            <a:pPr lvl="1"/>
            <a:r>
              <a:rPr lang="en-US" dirty="0" smtClean="0"/>
              <a:t>Continued development</a:t>
            </a:r>
          </a:p>
          <a:p>
            <a:r>
              <a:rPr lang="en-US" dirty="0" smtClean="0"/>
              <a:t>Apart from having required capacity – the knowledge of what capacity we don’t have and how to compensate for that. </a:t>
            </a:r>
          </a:p>
          <a:p>
            <a:pPr lvl="1"/>
            <a:r>
              <a:rPr lang="en-US" dirty="0"/>
              <a:t>Change approach so no longer </a:t>
            </a:r>
            <a:r>
              <a:rPr lang="en-US" dirty="0" smtClean="0"/>
              <a:t>needed (accounting, security, communication, event management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Partner your way out – so you have access to capacity</a:t>
            </a:r>
          </a:p>
          <a:p>
            <a:pPr lvl="1"/>
            <a:r>
              <a:rPr lang="en-US" dirty="0" smtClean="0"/>
              <a:t>Purchase Capacity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15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829" y="98539"/>
            <a:ext cx="8229600" cy="6285542"/>
          </a:xfrm>
        </p:spPr>
        <p:txBody>
          <a:bodyPr>
            <a:noAutofit/>
          </a:bodyPr>
          <a:lstStyle/>
          <a:p>
            <a:r>
              <a:rPr lang="en-US" sz="3600" dirty="0"/>
              <a:t>Requisite capacity – a balance between the results of the SAI and the </a:t>
            </a:r>
            <a:r>
              <a:rPr lang="en-US" sz="3600" dirty="0" smtClean="0"/>
              <a:t>core </a:t>
            </a:r>
            <a:r>
              <a:rPr lang="en-US" sz="3600" dirty="0"/>
              <a:t>capacity that is needed to achieve </a:t>
            </a:r>
            <a:r>
              <a:rPr lang="en-US" sz="3600" dirty="0" smtClean="0"/>
              <a:t>these</a:t>
            </a:r>
          </a:p>
          <a:p>
            <a:r>
              <a:rPr lang="en-US" sz="3600" dirty="0" smtClean="0"/>
              <a:t>Actively seek to get the mix right and accept that changing circumstances means changing capacity mix – develop it in-house or access it through others. 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15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46273"/>
            <a:ext cx="9144000" cy="311727"/>
          </a:xfrm>
          <a:custGeom>
            <a:avLst/>
            <a:gdLst/>
            <a:ahLst/>
            <a:cxnLst/>
            <a:rect l="l" t="t" r="r" b="b"/>
            <a:pathLst>
              <a:path w="7772400" h="457200">
                <a:moveTo>
                  <a:pt x="0" y="457200"/>
                </a:moveTo>
                <a:lnTo>
                  <a:pt x="7772400" y="457200"/>
                </a:lnTo>
                <a:lnTo>
                  <a:pt x="7772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B2B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870364"/>
          </a:xfrm>
          <a:custGeom>
            <a:avLst/>
            <a:gdLst/>
            <a:ahLst/>
            <a:cxnLst/>
            <a:rect l="l" t="t" r="r" b="b"/>
            <a:pathLst>
              <a:path w="7772400" h="2743200">
                <a:moveTo>
                  <a:pt x="0" y="2743200"/>
                </a:moveTo>
                <a:lnTo>
                  <a:pt x="7772400" y="2743200"/>
                </a:lnTo>
                <a:lnTo>
                  <a:pt x="7772400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B2BF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73955" y="233795"/>
            <a:ext cx="0" cy="1402773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4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5683" y="818705"/>
            <a:ext cx="6177429" cy="841256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0"/>
              </a:spcBef>
            </a:pPr>
            <a:r>
              <a:rPr sz="2800" spc="-235" dirty="0">
                <a:solidFill>
                  <a:srgbClr val="FFFFFF"/>
                </a:solidFill>
              </a:rPr>
              <a:t>INTERNATIONAL </a:t>
            </a:r>
            <a:r>
              <a:rPr sz="2800" spc="-250" dirty="0">
                <a:solidFill>
                  <a:srgbClr val="FFFFFF"/>
                </a:solidFill>
              </a:rPr>
              <a:t>ORGANIZATION  </a:t>
            </a:r>
            <a:r>
              <a:rPr sz="2800" spc="-335" dirty="0">
                <a:solidFill>
                  <a:srgbClr val="FFFFFF"/>
                </a:solidFill>
              </a:rPr>
              <a:t>OF </a:t>
            </a:r>
            <a:r>
              <a:rPr sz="2800" spc="-270" dirty="0">
                <a:solidFill>
                  <a:srgbClr val="FFFFFF"/>
                </a:solidFill>
              </a:rPr>
              <a:t>SUPREME </a:t>
            </a:r>
            <a:r>
              <a:rPr sz="2800" spc="-235" dirty="0">
                <a:solidFill>
                  <a:srgbClr val="FFFFFF"/>
                </a:solidFill>
              </a:rPr>
              <a:t>AUDIT </a:t>
            </a:r>
            <a:r>
              <a:rPr sz="2800" spc="-240" dirty="0">
                <a:solidFill>
                  <a:srgbClr val="FFFFFF"/>
                </a:solidFill>
              </a:rPr>
              <a:t>INSTITUTIONS  </a:t>
            </a:r>
            <a:r>
              <a:rPr sz="2800" spc="-195" dirty="0">
                <a:solidFill>
                  <a:srgbClr val="FFFFFF"/>
                </a:solidFill>
              </a:rPr>
              <a:t>(INTOSAI)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395682" y="178411"/>
            <a:ext cx="337670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0" dirty="0">
                <a:solidFill>
                  <a:srgbClr val="486C95"/>
                </a:solidFill>
                <a:latin typeface="Arial"/>
                <a:cs typeface="Arial"/>
              </a:rPr>
              <a:t>STRATEGIC </a:t>
            </a:r>
            <a:r>
              <a:rPr sz="1800" spc="-125" dirty="0">
                <a:solidFill>
                  <a:srgbClr val="486C95"/>
                </a:solidFill>
                <a:latin typeface="Arial"/>
                <a:cs typeface="Arial"/>
              </a:rPr>
              <a:t>PLAN</a:t>
            </a:r>
            <a:r>
              <a:rPr sz="1800" spc="-245" dirty="0">
                <a:solidFill>
                  <a:srgbClr val="486C95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486C95"/>
                </a:solidFill>
                <a:latin typeface="Arial"/>
                <a:cs typeface="Arial"/>
              </a:rPr>
              <a:t>2017-2022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481" y="957236"/>
            <a:ext cx="1347694" cy="612631"/>
          </a:xfrm>
          <a:custGeom>
            <a:avLst/>
            <a:gdLst/>
            <a:ahLst/>
            <a:cxnLst/>
            <a:rect l="l" t="t" r="r" b="b"/>
            <a:pathLst>
              <a:path w="1145540" h="898525">
                <a:moveTo>
                  <a:pt x="1145171" y="448957"/>
                </a:moveTo>
                <a:lnTo>
                  <a:pt x="1142831" y="489822"/>
                </a:lnTo>
                <a:lnTo>
                  <a:pt x="1135946" y="529659"/>
                </a:lnTo>
                <a:lnTo>
                  <a:pt x="1124718" y="568310"/>
                </a:lnTo>
                <a:lnTo>
                  <a:pt x="1109349" y="605616"/>
                </a:lnTo>
                <a:lnTo>
                  <a:pt x="1090042" y="641418"/>
                </a:lnTo>
                <a:lnTo>
                  <a:pt x="1066998" y="675559"/>
                </a:lnTo>
                <a:lnTo>
                  <a:pt x="1040419" y="707880"/>
                </a:lnTo>
                <a:lnTo>
                  <a:pt x="1010508" y="738221"/>
                </a:lnTo>
                <a:lnTo>
                  <a:pt x="977466" y="766425"/>
                </a:lnTo>
                <a:lnTo>
                  <a:pt x="941496" y="792334"/>
                </a:lnTo>
                <a:lnTo>
                  <a:pt x="902801" y="815788"/>
                </a:lnTo>
                <a:lnTo>
                  <a:pt x="861581" y="836629"/>
                </a:lnTo>
                <a:lnTo>
                  <a:pt x="818040" y="854699"/>
                </a:lnTo>
                <a:lnTo>
                  <a:pt x="772379" y="869838"/>
                </a:lnTo>
                <a:lnTo>
                  <a:pt x="724800" y="881890"/>
                </a:lnTo>
                <a:lnTo>
                  <a:pt x="675505" y="890694"/>
                </a:lnTo>
                <a:lnTo>
                  <a:pt x="624698" y="896093"/>
                </a:lnTo>
                <a:lnTo>
                  <a:pt x="572579" y="897928"/>
                </a:lnTo>
                <a:lnTo>
                  <a:pt x="520462" y="896093"/>
                </a:lnTo>
                <a:lnTo>
                  <a:pt x="469656" y="890694"/>
                </a:lnTo>
                <a:lnTo>
                  <a:pt x="420364" y="881890"/>
                </a:lnTo>
                <a:lnTo>
                  <a:pt x="372786" y="869838"/>
                </a:lnTo>
                <a:lnTo>
                  <a:pt x="327126" y="854699"/>
                </a:lnTo>
                <a:lnTo>
                  <a:pt x="283586" y="836629"/>
                </a:lnTo>
                <a:lnTo>
                  <a:pt x="242367" y="815788"/>
                </a:lnTo>
                <a:lnTo>
                  <a:pt x="203672" y="792334"/>
                </a:lnTo>
                <a:lnTo>
                  <a:pt x="167703" y="766425"/>
                </a:lnTo>
                <a:lnTo>
                  <a:pt x="134662" y="738221"/>
                </a:lnTo>
                <a:lnTo>
                  <a:pt x="104751" y="707880"/>
                </a:lnTo>
                <a:lnTo>
                  <a:pt x="78173" y="675559"/>
                </a:lnTo>
                <a:lnTo>
                  <a:pt x="55129" y="641418"/>
                </a:lnTo>
                <a:lnTo>
                  <a:pt x="35821" y="605616"/>
                </a:lnTo>
                <a:lnTo>
                  <a:pt x="20452" y="568310"/>
                </a:lnTo>
                <a:lnTo>
                  <a:pt x="9224" y="529659"/>
                </a:lnTo>
                <a:lnTo>
                  <a:pt x="2339" y="489822"/>
                </a:lnTo>
                <a:lnTo>
                  <a:pt x="0" y="448957"/>
                </a:lnTo>
                <a:lnTo>
                  <a:pt x="2339" y="408093"/>
                </a:lnTo>
                <a:lnTo>
                  <a:pt x="9224" y="368256"/>
                </a:lnTo>
                <a:lnTo>
                  <a:pt x="20452" y="329606"/>
                </a:lnTo>
                <a:lnTo>
                  <a:pt x="35821" y="292300"/>
                </a:lnTo>
                <a:lnTo>
                  <a:pt x="55129" y="256499"/>
                </a:lnTo>
                <a:lnTo>
                  <a:pt x="78173" y="222359"/>
                </a:lnTo>
                <a:lnTo>
                  <a:pt x="104751" y="190039"/>
                </a:lnTo>
                <a:lnTo>
                  <a:pt x="134662" y="159699"/>
                </a:lnTo>
                <a:lnTo>
                  <a:pt x="167703" y="131495"/>
                </a:lnTo>
                <a:lnTo>
                  <a:pt x="203672" y="105588"/>
                </a:lnTo>
                <a:lnTo>
                  <a:pt x="242367" y="82135"/>
                </a:lnTo>
                <a:lnTo>
                  <a:pt x="283586" y="61295"/>
                </a:lnTo>
                <a:lnTo>
                  <a:pt x="327126" y="43226"/>
                </a:lnTo>
                <a:lnTo>
                  <a:pt x="372786" y="28087"/>
                </a:lnTo>
                <a:lnTo>
                  <a:pt x="420364" y="16037"/>
                </a:lnTo>
                <a:lnTo>
                  <a:pt x="469656" y="7233"/>
                </a:lnTo>
                <a:lnTo>
                  <a:pt x="520462" y="1834"/>
                </a:lnTo>
                <a:lnTo>
                  <a:pt x="572579" y="0"/>
                </a:lnTo>
                <a:lnTo>
                  <a:pt x="624698" y="1834"/>
                </a:lnTo>
                <a:lnTo>
                  <a:pt x="675505" y="7233"/>
                </a:lnTo>
                <a:lnTo>
                  <a:pt x="724800" y="16037"/>
                </a:lnTo>
                <a:lnTo>
                  <a:pt x="772379" y="28087"/>
                </a:lnTo>
                <a:lnTo>
                  <a:pt x="818040" y="43226"/>
                </a:lnTo>
                <a:lnTo>
                  <a:pt x="861581" y="61295"/>
                </a:lnTo>
                <a:lnTo>
                  <a:pt x="902801" y="82135"/>
                </a:lnTo>
                <a:lnTo>
                  <a:pt x="941496" y="105588"/>
                </a:lnTo>
                <a:lnTo>
                  <a:pt x="977466" y="131495"/>
                </a:lnTo>
                <a:lnTo>
                  <a:pt x="1010508" y="159699"/>
                </a:lnTo>
                <a:lnTo>
                  <a:pt x="1040419" y="190039"/>
                </a:lnTo>
                <a:lnTo>
                  <a:pt x="1066998" y="222359"/>
                </a:lnTo>
                <a:lnTo>
                  <a:pt x="1090042" y="256499"/>
                </a:lnTo>
                <a:lnTo>
                  <a:pt x="1109349" y="292300"/>
                </a:lnTo>
                <a:lnTo>
                  <a:pt x="1124718" y="329606"/>
                </a:lnTo>
                <a:lnTo>
                  <a:pt x="1135946" y="368256"/>
                </a:lnTo>
                <a:lnTo>
                  <a:pt x="1142831" y="408093"/>
                </a:lnTo>
                <a:lnTo>
                  <a:pt x="1145171" y="44895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6601" y="957236"/>
            <a:ext cx="813547" cy="612631"/>
          </a:xfrm>
          <a:custGeom>
            <a:avLst/>
            <a:gdLst/>
            <a:ahLst/>
            <a:cxnLst/>
            <a:rect l="l" t="t" r="r" b="b"/>
            <a:pathLst>
              <a:path w="691515" h="898525">
                <a:moveTo>
                  <a:pt x="691184" y="448957"/>
                </a:moveTo>
                <a:lnTo>
                  <a:pt x="688859" y="501316"/>
                </a:lnTo>
                <a:lnTo>
                  <a:pt x="682058" y="551901"/>
                </a:lnTo>
                <a:lnTo>
                  <a:pt x="671038" y="600375"/>
                </a:lnTo>
                <a:lnTo>
                  <a:pt x="656061" y="646401"/>
                </a:lnTo>
                <a:lnTo>
                  <a:pt x="637384" y="689643"/>
                </a:lnTo>
                <a:lnTo>
                  <a:pt x="615266" y="729763"/>
                </a:lnTo>
                <a:lnTo>
                  <a:pt x="589968" y="766425"/>
                </a:lnTo>
                <a:lnTo>
                  <a:pt x="561749" y="799292"/>
                </a:lnTo>
                <a:lnTo>
                  <a:pt x="530867" y="828027"/>
                </a:lnTo>
                <a:lnTo>
                  <a:pt x="497582" y="852293"/>
                </a:lnTo>
                <a:lnTo>
                  <a:pt x="462152" y="871753"/>
                </a:lnTo>
                <a:lnTo>
                  <a:pt x="424838" y="886070"/>
                </a:lnTo>
                <a:lnTo>
                  <a:pt x="385898" y="894907"/>
                </a:lnTo>
                <a:lnTo>
                  <a:pt x="345592" y="897928"/>
                </a:lnTo>
                <a:lnTo>
                  <a:pt x="305286" y="894907"/>
                </a:lnTo>
                <a:lnTo>
                  <a:pt x="266346" y="886070"/>
                </a:lnTo>
                <a:lnTo>
                  <a:pt x="229032" y="871753"/>
                </a:lnTo>
                <a:lnTo>
                  <a:pt x="193602" y="852293"/>
                </a:lnTo>
                <a:lnTo>
                  <a:pt x="160317" y="828027"/>
                </a:lnTo>
                <a:lnTo>
                  <a:pt x="129435" y="799292"/>
                </a:lnTo>
                <a:lnTo>
                  <a:pt x="101215" y="766425"/>
                </a:lnTo>
                <a:lnTo>
                  <a:pt x="75917" y="729763"/>
                </a:lnTo>
                <a:lnTo>
                  <a:pt x="53800" y="689643"/>
                </a:lnTo>
                <a:lnTo>
                  <a:pt x="35123" y="646401"/>
                </a:lnTo>
                <a:lnTo>
                  <a:pt x="20145" y="600375"/>
                </a:lnTo>
                <a:lnTo>
                  <a:pt x="9126" y="551901"/>
                </a:lnTo>
                <a:lnTo>
                  <a:pt x="2324" y="501316"/>
                </a:lnTo>
                <a:lnTo>
                  <a:pt x="0" y="448957"/>
                </a:lnTo>
                <a:lnTo>
                  <a:pt x="2324" y="396599"/>
                </a:lnTo>
                <a:lnTo>
                  <a:pt x="9126" y="346015"/>
                </a:lnTo>
                <a:lnTo>
                  <a:pt x="20145" y="297541"/>
                </a:lnTo>
                <a:lnTo>
                  <a:pt x="35123" y="251516"/>
                </a:lnTo>
                <a:lnTo>
                  <a:pt x="53800" y="208275"/>
                </a:lnTo>
                <a:lnTo>
                  <a:pt x="75917" y="168156"/>
                </a:lnTo>
                <a:lnTo>
                  <a:pt x="101215" y="131495"/>
                </a:lnTo>
                <a:lnTo>
                  <a:pt x="129435" y="98630"/>
                </a:lnTo>
                <a:lnTo>
                  <a:pt x="160317" y="69896"/>
                </a:lnTo>
                <a:lnTo>
                  <a:pt x="193602" y="45632"/>
                </a:lnTo>
                <a:lnTo>
                  <a:pt x="229032" y="26173"/>
                </a:lnTo>
                <a:lnTo>
                  <a:pt x="266346" y="11857"/>
                </a:lnTo>
                <a:lnTo>
                  <a:pt x="305286" y="3020"/>
                </a:lnTo>
                <a:lnTo>
                  <a:pt x="345592" y="0"/>
                </a:lnTo>
                <a:lnTo>
                  <a:pt x="385898" y="3020"/>
                </a:lnTo>
                <a:lnTo>
                  <a:pt x="424838" y="11857"/>
                </a:lnTo>
                <a:lnTo>
                  <a:pt x="462152" y="26173"/>
                </a:lnTo>
                <a:lnTo>
                  <a:pt x="497582" y="45632"/>
                </a:lnTo>
                <a:lnTo>
                  <a:pt x="530867" y="69896"/>
                </a:lnTo>
                <a:lnTo>
                  <a:pt x="561749" y="98630"/>
                </a:lnTo>
                <a:lnTo>
                  <a:pt x="589968" y="131495"/>
                </a:lnTo>
                <a:lnTo>
                  <a:pt x="615266" y="168156"/>
                </a:lnTo>
                <a:lnTo>
                  <a:pt x="637384" y="208275"/>
                </a:lnTo>
                <a:lnTo>
                  <a:pt x="656061" y="251516"/>
                </a:lnTo>
                <a:lnTo>
                  <a:pt x="671038" y="297541"/>
                </a:lnTo>
                <a:lnTo>
                  <a:pt x="682058" y="346015"/>
                </a:lnTo>
                <a:lnTo>
                  <a:pt x="688859" y="396599"/>
                </a:lnTo>
                <a:lnTo>
                  <a:pt x="691184" y="448957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8481" y="1263344"/>
            <a:ext cx="1347694" cy="0"/>
          </a:xfrm>
          <a:custGeom>
            <a:avLst/>
            <a:gdLst/>
            <a:ahLst/>
            <a:cxnLst/>
            <a:rect l="l" t="t" r="r" b="b"/>
            <a:pathLst>
              <a:path w="1145540">
                <a:moveTo>
                  <a:pt x="0" y="0"/>
                </a:moveTo>
                <a:lnTo>
                  <a:pt x="1145171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73179" y="957236"/>
            <a:ext cx="0" cy="612631"/>
          </a:xfrm>
          <a:custGeom>
            <a:avLst/>
            <a:gdLst/>
            <a:ahLst/>
            <a:cxnLst/>
            <a:rect l="l" t="t" r="r" b="b"/>
            <a:pathLst>
              <a:path h="898525">
                <a:moveTo>
                  <a:pt x="0" y="0"/>
                </a:moveTo>
                <a:lnTo>
                  <a:pt x="0" y="897928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122" y="1085270"/>
            <a:ext cx="1097429" cy="91786"/>
          </a:xfrm>
          <a:custGeom>
            <a:avLst/>
            <a:gdLst/>
            <a:ahLst/>
            <a:cxnLst/>
            <a:rect l="l" t="t" r="r" b="b"/>
            <a:pathLst>
              <a:path w="932815" h="134619">
                <a:moveTo>
                  <a:pt x="932383" y="901"/>
                </a:moveTo>
                <a:lnTo>
                  <a:pt x="868929" y="45224"/>
                </a:lnTo>
                <a:lnTo>
                  <a:pt x="830390" y="64670"/>
                </a:lnTo>
                <a:lnTo>
                  <a:pt x="787785" y="82078"/>
                </a:lnTo>
                <a:lnTo>
                  <a:pt x="741470" y="97277"/>
                </a:lnTo>
                <a:lnTo>
                  <a:pt x="691800" y="110095"/>
                </a:lnTo>
                <a:lnTo>
                  <a:pt x="639133" y="120363"/>
                </a:lnTo>
                <a:lnTo>
                  <a:pt x="583822" y="127908"/>
                </a:lnTo>
                <a:lnTo>
                  <a:pt x="526226" y="132561"/>
                </a:lnTo>
                <a:lnTo>
                  <a:pt x="466699" y="134150"/>
                </a:lnTo>
                <a:lnTo>
                  <a:pt x="406951" y="132549"/>
                </a:lnTo>
                <a:lnTo>
                  <a:pt x="349150" y="127863"/>
                </a:lnTo>
                <a:lnTo>
                  <a:pt x="293655" y="120264"/>
                </a:lnTo>
                <a:lnTo>
                  <a:pt x="240827" y="109924"/>
                </a:lnTo>
                <a:lnTo>
                  <a:pt x="191025" y="97016"/>
                </a:lnTo>
                <a:lnTo>
                  <a:pt x="144609" y="81713"/>
                </a:lnTo>
                <a:lnTo>
                  <a:pt x="101939" y="64188"/>
                </a:lnTo>
                <a:lnTo>
                  <a:pt x="63374" y="44612"/>
                </a:lnTo>
                <a:lnTo>
                  <a:pt x="29274" y="23158"/>
                </a:ln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2490" y="998947"/>
            <a:ext cx="681318" cy="60181"/>
          </a:xfrm>
          <a:custGeom>
            <a:avLst/>
            <a:gdLst/>
            <a:ahLst/>
            <a:cxnLst/>
            <a:rect l="l" t="t" r="r" b="b"/>
            <a:pathLst>
              <a:path w="579119" h="88265">
                <a:moveTo>
                  <a:pt x="578700" y="609"/>
                </a:moveTo>
                <a:lnTo>
                  <a:pt x="514746" y="45800"/>
                </a:lnTo>
                <a:lnTo>
                  <a:pt x="468461" y="63271"/>
                </a:lnTo>
                <a:lnTo>
                  <a:pt x="414551" y="76508"/>
                </a:lnTo>
                <a:lnTo>
                  <a:pt x="354447" y="84899"/>
                </a:lnTo>
                <a:lnTo>
                  <a:pt x="289585" y="87833"/>
                </a:lnTo>
                <a:lnTo>
                  <a:pt x="224483" y="84877"/>
                </a:lnTo>
                <a:lnTo>
                  <a:pt x="164181" y="76423"/>
                </a:lnTo>
                <a:lnTo>
                  <a:pt x="110131" y="63090"/>
                </a:lnTo>
                <a:lnTo>
                  <a:pt x="63783" y="45496"/>
                </a:lnTo>
                <a:lnTo>
                  <a:pt x="26588" y="24259"/>
                </a:lnTo>
                <a:lnTo>
                  <a:pt x="0" y="0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4122" y="1349277"/>
            <a:ext cx="1097429" cy="91786"/>
          </a:xfrm>
          <a:custGeom>
            <a:avLst/>
            <a:gdLst/>
            <a:ahLst/>
            <a:cxnLst/>
            <a:rect l="l" t="t" r="r" b="b"/>
            <a:pathLst>
              <a:path w="932815" h="134619">
                <a:moveTo>
                  <a:pt x="932383" y="133261"/>
                </a:moveTo>
                <a:lnTo>
                  <a:pt x="868929" y="88926"/>
                </a:lnTo>
                <a:lnTo>
                  <a:pt x="830390" y="69477"/>
                </a:lnTo>
                <a:lnTo>
                  <a:pt x="787785" y="52068"/>
                </a:lnTo>
                <a:lnTo>
                  <a:pt x="741470" y="36869"/>
                </a:lnTo>
                <a:lnTo>
                  <a:pt x="691800" y="24051"/>
                </a:lnTo>
                <a:lnTo>
                  <a:pt x="639133" y="13784"/>
                </a:lnTo>
                <a:lnTo>
                  <a:pt x="583822" y="6240"/>
                </a:lnTo>
                <a:lnTo>
                  <a:pt x="526226" y="1588"/>
                </a:lnTo>
                <a:lnTo>
                  <a:pt x="466699" y="0"/>
                </a:lnTo>
                <a:lnTo>
                  <a:pt x="406951" y="1601"/>
                </a:lnTo>
                <a:lnTo>
                  <a:pt x="349150" y="6289"/>
                </a:lnTo>
                <a:lnTo>
                  <a:pt x="293655" y="13890"/>
                </a:lnTo>
                <a:lnTo>
                  <a:pt x="240827" y="24233"/>
                </a:lnTo>
                <a:lnTo>
                  <a:pt x="191025" y="37144"/>
                </a:lnTo>
                <a:lnTo>
                  <a:pt x="144609" y="52449"/>
                </a:lnTo>
                <a:lnTo>
                  <a:pt x="101939" y="69977"/>
                </a:lnTo>
                <a:lnTo>
                  <a:pt x="63374" y="89554"/>
                </a:lnTo>
                <a:lnTo>
                  <a:pt x="29274" y="111007"/>
                </a:lnTo>
                <a:lnTo>
                  <a:pt x="0" y="134162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2490" y="1467197"/>
            <a:ext cx="681318" cy="60181"/>
          </a:xfrm>
          <a:custGeom>
            <a:avLst/>
            <a:gdLst/>
            <a:ahLst/>
            <a:cxnLst/>
            <a:rect l="l" t="t" r="r" b="b"/>
            <a:pathLst>
              <a:path w="579119" h="88264">
                <a:moveTo>
                  <a:pt x="578700" y="87210"/>
                </a:moveTo>
                <a:lnTo>
                  <a:pt x="514746" y="42011"/>
                </a:lnTo>
                <a:lnTo>
                  <a:pt x="468461" y="24545"/>
                </a:lnTo>
                <a:lnTo>
                  <a:pt x="414551" y="11315"/>
                </a:lnTo>
                <a:lnTo>
                  <a:pt x="354447" y="2930"/>
                </a:lnTo>
                <a:lnTo>
                  <a:pt x="289585" y="0"/>
                </a:lnTo>
                <a:lnTo>
                  <a:pt x="224483" y="2953"/>
                </a:lnTo>
                <a:lnTo>
                  <a:pt x="164181" y="11402"/>
                </a:lnTo>
                <a:lnTo>
                  <a:pt x="110131" y="24728"/>
                </a:lnTo>
                <a:lnTo>
                  <a:pt x="63783" y="42314"/>
                </a:lnTo>
                <a:lnTo>
                  <a:pt x="26588" y="63542"/>
                </a:lnTo>
                <a:lnTo>
                  <a:pt x="0" y="87795"/>
                </a:lnTo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462" y="998956"/>
            <a:ext cx="1326029" cy="542059"/>
          </a:xfrm>
          <a:custGeom>
            <a:avLst/>
            <a:gdLst/>
            <a:ahLst/>
            <a:cxnLst/>
            <a:rect l="l" t="t" r="r" b="b"/>
            <a:pathLst>
              <a:path w="1127125" h="795019">
                <a:moveTo>
                  <a:pt x="1126705" y="0"/>
                </a:moveTo>
                <a:lnTo>
                  <a:pt x="898347" y="223164"/>
                </a:lnTo>
                <a:lnTo>
                  <a:pt x="802933" y="181416"/>
                </a:lnTo>
                <a:lnTo>
                  <a:pt x="731448" y="159978"/>
                </a:lnTo>
                <a:lnTo>
                  <a:pt x="648178" y="152080"/>
                </a:lnTo>
                <a:lnTo>
                  <a:pt x="517410" y="150952"/>
                </a:lnTo>
                <a:lnTo>
                  <a:pt x="468871" y="151992"/>
                </a:lnTo>
                <a:lnTo>
                  <a:pt x="418885" y="155166"/>
                </a:lnTo>
                <a:lnTo>
                  <a:pt x="368259" y="160553"/>
                </a:lnTo>
                <a:lnTo>
                  <a:pt x="317800" y="168232"/>
                </a:lnTo>
                <a:lnTo>
                  <a:pt x="268316" y="178282"/>
                </a:lnTo>
                <a:lnTo>
                  <a:pt x="220613" y="190783"/>
                </a:lnTo>
                <a:lnTo>
                  <a:pt x="175499" y="205814"/>
                </a:lnTo>
                <a:lnTo>
                  <a:pt x="133781" y="223454"/>
                </a:lnTo>
                <a:lnTo>
                  <a:pt x="96267" y="243783"/>
                </a:lnTo>
                <a:lnTo>
                  <a:pt x="63763" y="266880"/>
                </a:lnTo>
                <a:lnTo>
                  <a:pt x="17017" y="321694"/>
                </a:lnTo>
                <a:lnTo>
                  <a:pt x="0" y="388531"/>
                </a:lnTo>
                <a:lnTo>
                  <a:pt x="4061" y="423806"/>
                </a:lnTo>
                <a:lnTo>
                  <a:pt x="34585" y="486810"/>
                </a:lnTo>
                <a:lnTo>
                  <a:pt x="90603" y="539643"/>
                </a:lnTo>
                <a:lnTo>
                  <a:pt x="126532" y="562204"/>
                </a:lnTo>
                <a:lnTo>
                  <a:pt x="166865" y="582172"/>
                </a:lnTo>
                <a:lnTo>
                  <a:pt x="210947" y="599532"/>
                </a:lnTo>
                <a:lnTo>
                  <a:pt x="258121" y="614266"/>
                </a:lnTo>
                <a:lnTo>
                  <a:pt x="307731" y="626359"/>
                </a:lnTo>
                <a:lnTo>
                  <a:pt x="359121" y="635793"/>
                </a:lnTo>
                <a:lnTo>
                  <a:pt x="411635" y="642552"/>
                </a:lnTo>
                <a:lnTo>
                  <a:pt x="464617" y="646619"/>
                </a:lnTo>
                <a:lnTo>
                  <a:pt x="517410" y="647979"/>
                </a:lnTo>
                <a:lnTo>
                  <a:pt x="669503" y="637495"/>
                </a:lnTo>
                <a:lnTo>
                  <a:pt x="765298" y="614432"/>
                </a:lnTo>
                <a:lnTo>
                  <a:pt x="815169" y="591368"/>
                </a:lnTo>
                <a:lnTo>
                  <a:pt x="829487" y="580885"/>
                </a:lnTo>
                <a:lnTo>
                  <a:pt x="815614" y="618730"/>
                </a:lnTo>
                <a:lnTo>
                  <a:pt x="789409" y="667528"/>
                </a:lnTo>
                <a:lnTo>
                  <a:pt x="764984" y="701001"/>
                </a:lnTo>
                <a:lnTo>
                  <a:pt x="729807" y="741786"/>
                </a:lnTo>
                <a:lnTo>
                  <a:pt x="697279" y="770999"/>
                </a:lnTo>
                <a:lnTo>
                  <a:pt x="664083" y="794448"/>
                </a:lnTo>
                <a:lnTo>
                  <a:pt x="362018" y="756368"/>
                </a:lnTo>
                <a:lnTo>
                  <a:pt x="206903" y="701314"/>
                </a:lnTo>
                <a:lnTo>
                  <a:pt x="149756" y="591160"/>
                </a:lnTo>
                <a:lnTo>
                  <a:pt x="141592" y="387781"/>
                </a:lnTo>
                <a:lnTo>
                  <a:pt x="145054" y="348741"/>
                </a:lnTo>
                <a:lnTo>
                  <a:pt x="171270" y="278611"/>
                </a:lnTo>
                <a:lnTo>
                  <a:pt x="193033" y="247333"/>
                </a:lnTo>
                <a:lnTo>
                  <a:pt x="219908" y="218455"/>
                </a:lnTo>
                <a:lnTo>
                  <a:pt x="251400" y="191883"/>
                </a:lnTo>
                <a:lnTo>
                  <a:pt x="287014" y="167523"/>
                </a:lnTo>
                <a:lnTo>
                  <a:pt x="326256" y="145281"/>
                </a:lnTo>
                <a:lnTo>
                  <a:pt x="368630" y="125062"/>
                </a:lnTo>
                <a:lnTo>
                  <a:pt x="413643" y="106774"/>
                </a:lnTo>
                <a:lnTo>
                  <a:pt x="460800" y="90322"/>
                </a:lnTo>
                <a:lnTo>
                  <a:pt x="509606" y="75612"/>
                </a:lnTo>
                <a:lnTo>
                  <a:pt x="559566" y="62550"/>
                </a:lnTo>
                <a:lnTo>
                  <a:pt x="610187" y="51043"/>
                </a:lnTo>
                <a:lnTo>
                  <a:pt x="660973" y="40996"/>
                </a:lnTo>
                <a:lnTo>
                  <a:pt x="711430" y="32315"/>
                </a:lnTo>
                <a:lnTo>
                  <a:pt x="761063" y="24907"/>
                </a:lnTo>
                <a:lnTo>
                  <a:pt x="809378" y="18678"/>
                </a:lnTo>
                <a:lnTo>
                  <a:pt x="855880" y="13533"/>
                </a:lnTo>
                <a:lnTo>
                  <a:pt x="900074" y="9379"/>
                </a:lnTo>
                <a:lnTo>
                  <a:pt x="941467" y="6121"/>
                </a:lnTo>
                <a:lnTo>
                  <a:pt x="979563" y="3667"/>
                </a:lnTo>
                <a:lnTo>
                  <a:pt x="1043886" y="791"/>
                </a:lnTo>
                <a:lnTo>
                  <a:pt x="1089088" y="0"/>
                </a:lnTo>
                <a:lnTo>
                  <a:pt x="1126705" y="0"/>
                </a:lnTo>
                <a:close/>
              </a:path>
            </a:pathLst>
          </a:custGeom>
          <a:ln w="190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6" y="2020010"/>
            <a:ext cx="9143253" cy="4372841"/>
          </a:xfrm>
          <a:custGeom>
            <a:avLst/>
            <a:gdLst/>
            <a:ahLst/>
            <a:cxnLst/>
            <a:rect l="l" t="t" r="r" b="b"/>
            <a:pathLst>
              <a:path w="7771765" h="6413500">
                <a:moveTo>
                  <a:pt x="0" y="6413474"/>
                </a:moveTo>
                <a:lnTo>
                  <a:pt x="7771638" y="6413474"/>
                </a:lnTo>
                <a:lnTo>
                  <a:pt x="7771638" y="0"/>
                </a:lnTo>
                <a:lnTo>
                  <a:pt x="0" y="0"/>
                </a:lnTo>
                <a:lnTo>
                  <a:pt x="0" y="6413474"/>
                </a:lnTo>
                <a:close/>
              </a:path>
            </a:pathLst>
          </a:custGeom>
          <a:solidFill>
            <a:srgbClr val="E7E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86739" y="2152901"/>
            <a:ext cx="0" cy="1147763"/>
          </a:xfrm>
          <a:custGeom>
            <a:avLst/>
            <a:gdLst/>
            <a:ahLst/>
            <a:cxnLst/>
            <a:rect l="l" t="t" r="r" b="b"/>
            <a:pathLst>
              <a:path h="1683385">
                <a:moveTo>
                  <a:pt x="0" y="0"/>
                </a:moveTo>
                <a:lnTo>
                  <a:pt x="0" y="1683321"/>
                </a:lnTo>
              </a:path>
            </a:pathLst>
          </a:custGeom>
          <a:ln w="50965">
            <a:solidFill>
              <a:srgbClr val="BCB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86739" y="4972994"/>
            <a:ext cx="0" cy="1280247"/>
          </a:xfrm>
          <a:custGeom>
            <a:avLst/>
            <a:gdLst/>
            <a:ahLst/>
            <a:cxnLst/>
            <a:rect l="l" t="t" r="r" b="b"/>
            <a:pathLst>
              <a:path h="1877695">
                <a:moveTo>
                  <a:pt x="0" y="0"/>
                </a:moveTo>
                <a:lnTo>
                  <a:pt x="0" y="1877580"/>
                </a:lnTo>
              </a:path>
            </a:pathLst>
          </a:custGeom>
          <a:ln w="50965">
            <a:solidFill>
              <a:srgbClr val="BCB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03482" y="4203031"/>
            <a:ext cx="1021228" cy="0"/>
          </a:xfrm>
          <a:custGeom>
            <a:avLst/>
            <a:gdLst/>
            <a:ahLst/>
            <a:cxnLst/>
            <a:rect l="l" t="t" r="r" b="b"/>
            <a:pathLst>
              <a:path w="868045">
                <a:moveTo>
                  <a:pt x="0" y="0"/>
                </a:moveTo>
                <a:lnTo>
                  <a:pt x="867613" y="0"/>
                </a:lnTo>
              </a:path>
            </a:pathLst>
          </a:custGeom>
          <a:ln w="50965">
            <a:solidFill>
              <a:srgbClr val="BCB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49259" y="4203031"/>
            <a:ext cx="1112371" cy="0"/>
          </a:xfrm>
          <a:custGeom>
            <a:avLst/>
            <a:gdLst/>
            <a:ahLst/>
            <a:cxnLst/>
            <a:rect l="l" t="t" r="r" b="b"/>
            <a:pathLst>
              <a:path w="945514">
                <a:moveTo>
                  <a:pt x="0" y="0"/>
                </a:moveTo>
                <a:lnTo>
                  <a:pt x="945337" y="0"/>
                </a:lnTo>
              </a:path>
            </a:pathLst>
          </a:custGeom>
          <a:ln w="50965">
            <a:solidFill>
              <a:srgbClr val="BCB0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08221" y="3162914"/>
            <a:ext cx="6157259" cy="2080347"/>
          </a:xfrm>
          <a:custGeom>
            <a:avLst/>
            <a:gdLst/>
            <a:ahLst/>
            <a:cxnLst/>
            <a:rect l="l" t="t" r="r" b="b"/>
            <a:pathLst>
              <a:path w="5233670" h="3051175">
                <a:moveTo>
                  <a:pt x="5208016" y="0"/>
                </a:moveTo>
                <a:lnTo>
                  <a:pt x="0" y="3006852"/>
                </a:lnTo>
                <a:lnTo>
                  <a:pt x="25476" y="3050997"/>
                </a:lnTo>
                <a:lnTo>
                  <a:pt x="5233492" y="44132"/>
                </a:lnTo>
                <a:lnTo>
                  <a:pt x="5208016" y="0"/>
                </a:lnTo>
                <a:close/>
              </a:path>
            </a:pathLst>
          </a:custGeom>
          <a:solidFill>
            <a:srgbClr val="BC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2057" y="2418874"/>
            <a:ext cx="3589618" cy="3568411"/>
          </a:xfrm>
          <a:custGeom>
            <a:avLst/>
            <a:gdLst/>
            <a:ahLst/>
            <a:cxnLst/>
            <a:rect l="l" t="t" r="r" b="b"/>
            <a:pathLst>
              <a:path w="3051175" h="5233670">
                <a:moveTo>
                  <a:pt x="3006852" y="0"/>
                </a:moveTo>
                <a:lnTo>
                  <a:pt x="0" y="5208054"/>
                </a:lnTo>
                <a:lnTo>
                  <a:pt x="44132" y="5233530"/>
                </a:lnTo>
                <a:lnTo>
                  <a:pt x="3050997" y="25488"/>
                </a:lnTo>
                <a:lnTo>
                  <a:pt x="3006852" y="0"/>
                </a:lnTo>
                <a:close/>
              </a:path>
            </a:pathLst>
          </a:custGeom>
          <a:solidFill>
            <a:srgbClr val="BC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92072" y="2418882"/>
            <a:ext cx="3589618" cy="3568411"/>
          </a:xfrm>
          <a:custGeom>
            <a:avLst/>
            <a:gdLst/>
            <a:ahLst/>
            <a:cxnLst/>
            <a:rect l="l" t="t" r="r" b="b"/>
            <a:pathLst>
              <a:path w="3051175" h="5233670">
                <a:moveTo>
                  <a:pt x="44132" y="0"/>
                </a:moveTo>
                <a:lnTo>
                  <a:pt x="0" y="25476"/>
                </a:lnTo>
                <a:lnTo>
                  <a:pt x="3006839" y="5233517"/>
                </a:lnTo>
                <a:lnTo>
                  <a:pt x="3050984" y="5208041"/>
                </a:lnTo>
                <a:lnTo>
                  <a:pt x="44132" y="0"/>
                </a:lnTo>
                <a:close/>
              </a:path>
            </a:pathLst>
          </a:custGeom>
          <a:solidFill>
            <a:srgbClr val="BC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08252" y="3162914"/>
            <a:ext cx="6157259" cy="2080347"/>
          </a:xfrm>
          <a:custGeom>
            <a:avLst/>
            <a:gdLst/>
            <a:ahLst/>
            <a:cxnLst/>
            <a:rect l="l" t="t" r="r" b="b"/>
            <a:pathLst>
              <a:path w="5233670" h="3051175">
                <a:moveTo>
                  <a:pt x="25476" y="0"/>
                </a:moveTo>
                <a:lnTo>
                  <a:pt x="0" y="44132"/>
                </a:lnTo>
                <a:lnTo>
                  <a:pt x="5207990" y="3050997"/>
                </a:lnTo>
                <a:lnTo>
                  <a:pt x="5233466" y="3006852"/>
                </a:lnTo>
                <a:lnTo>
                  <a:pt x="25476" y="0"/>
                </a:lnTo>
                <a:close/>
              </a:path>
            </a:pathLst>
          </a:custGeom>
          <a:solidFill>
            <a:srgbClr val="BCB0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9438" y="2019992"/>
            <a:ext cx="8274564" cy="43728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870363"/>
            <a:ext cx="9144000" cy="155864"/>
          </a:xfrm>
          <a:custGeom>
            <a:avLst/>
            <a:gdLst/>
            <a:ahLst/>
            <a:cxnLst/>
            <a:rect l="l" t="t" r="r" b="b"/>
            <a:pathLst>
              <a:path w="7772400" h="228600">
                <a:moveTo>
                  <a:pt x="0" y="228600"/>
                </a:moveTo>
                <a:lnTo>
                  <a:pt x="7772400" y="228600"/>
                </a:lnTo>
                <a:lnTo>
                  <a:pt x="7772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8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07427" y="1885612"/>
            <a:ext cx="752736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INDEPENDENCE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 </a:t>
            </a:r>
            <a:r>
              <a:rPr sz="950" spc="-75" dirty="0">
                <a:solidFill>
                  <a:srgbClr val="FFFFFF"/>
                </a:solidFill>
                <a:latin typeface="Arial"/>
                <a:cs typeface="Arial"/>
              </a:rPr>
              <a:t>INTEGRITY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 </a:t>
            </a:r>
            <a:r>
              <a:rPr sz="950" spc="-70" dirty="0">
                <a:solidFill>
                  <a:srgbClr val="FFFFFF"/>
                </a:solidFill>
                <a:latin typeface="Arial"/>
                <a:cs typeface="Arial"/>
              </a:rPr>
              <a:t>PROFESSIONALISM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 </a:t>
            </a:r>
            <a:r>
              <a:rPr sz="950" spc="-60" dirty="0">
                <a:solidFill>
                  <a:srgbClr val="FFFFFF"/>
                </a:solidFill>
                <a:latin typeface="Arial"/>
                <a:cs typeface="Arial"/>
              </a:rPr>
              <a:t>CREDIBILITY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 </a:t>
            </a: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INCLUSIVENESS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 </a:t>
            </a:r>
            <a:r>
              <a:rPr sz="950" spc="-95" dirty="0">
                <a:solidFill>
                  <a:srgbClr val="FFFFFF"/>
                </a:solidFill>
                <a:latin typeface="Arial"/>
                <a:cs typeface="Arial"/>
              </a:rPr>
              <a:t>COOPERATION </a:t>
            </a:r>
            <a:r>
              <a:rPr sz="950" spc="-75" dirty="0">
                <a:solidFill>
                  <a:srgbClr val="FFFFFF"/>
                </a:solidFill>
                <a:latin typeface="DejaVu Sans"/>
                <a:cs typeface="DejaVu Sans"/>
              </a:rPr>
              <a:t>★</a:t>
            </a:r>
            <a:r>
              <a:rPr sz="950" spc="-55" dirty="0">
                <a:solidFill>
                  <a:srgbClr val="FFFFFF"/>
                </a:solidFill>
                <a:latin typeface="DejaVu Sans"/>
                <a:cs typeface="DejaVu Sans"/>
              </a:rPr>
              <a:t> </a:t>
            </a:r>
            <a:r>
              <a:rPr sz="950" spc="-80" dirty="0">
                <a:solidFill>
                  <a:srgbClr val="FFFFFF"/>
                </a:solidFill>
                <a:latin typeface="Arial"/>
                <a:cs typeface="Arial"/>
              </a:rPr>
              <a:t>INNOVATION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390409"/>
            <a:ext cx="9144000" cy="155864"/>
          </a:xfrm>
          <a:custGeom>
            <a:avLst/>
            <a:gdLst/>
            <a:ahLst/>
            <a:cxnLst/>
            <a:rect l="l" t="t" r="r" b="b"/>
            <a:pathLst>
              <a:path w="7772400" h="228600">
                <a:moveTo>
                  <a:pt x="0" y="228600"/>
                </a:moveTo>
                <a:lnTo>
                  <a:pt x="7772400" y="228600"/>
                </a:lnTo>
                <a:lnTo>
                  <a:pt x="7772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6C88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83732" y="4789040"/>
            <a:ext cx="151085" cy="824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61206" y="3429138"/>
            <a:ext cx="341406" cy="200025"/>
          </a:xfrm>
          <a:custGeom>
            <a:avLst/>
            <a:gdLst/>
            <a:ahLst/>
            <a:cxnLst/>
            <a:rect l="l" t="t" r="r" b="b"/>
            <a:pathLst>
              <a:path w="290195" h="293370">
                <a:moveTo>
                  <a:pt x="107251" y="0"/>
                </a:moveTo>
                <a:lnTo>
                  <a:pt x="86032" y="12653"/>
                </a:lnTo>
                <a:lnTo>
                  <a:pt x="42423" y="38156"/>
                </a:lnTo>
                <a:lnTo>
                  <a:pt x="0" y="62356"/>
                </a:lnTo>
                <a:lnTo>
                  <a:pt x="28986" y="99365"/>
                </a:lnTo>
                <a:lnTo>
                  <a:pt x="57672" y="136966"/>
                </a:lnTo>
                <a:lnTo>
                  <a:pt x="86044" y="175145"/>
                </a:lnTo>
                <a:lnTo>
                  <a:pt x="114091" y="213892"/>
                </a:lnTo>
                <a:lnTo>
                  <a:pt x="141801" y="253194"/>
                </a:lnTo>
                <a:lnTo>
                  <a:pt x="169163" y="293039"/>
                </a:lnTo>
                <a:lnTo>
                  <a:pt x="216309" y="266119"/>
                </a:lnTo>
                <a:lnTo>
                  <a:pt x="242202" y="251066"/>
                </a:lnTo>
                <a:lnTo>
                  <a:pt x="180009" y="251066"/>
                </a:lnTo>
                <a:lnTo>
                  <a:pt x="164907" y="229691"/>
                </a:lnTo>
                <a:lnTo>
                  <a:pt x="149701" y="208483"/>
                </a:lnTo>
                <a:lnTo>
                  <a:pt x="134389" y="187436"/>
                </a:lnTo>
                <a:lnTo>
                  <a:pt x="118973" y="166547"/>
                </a:lnTo>
                <a:lnTo>
                  <a:pt x="159704" y="143001"/>
                </a:lnTo>
                <a:lnTo>
                  <a:pt x="161278" y="142074"/>
                </a:lnTo>
                <a:lnTo>
                  <a:pt x="100634" y="142074"/>
                </a:lnTo>
                <a:lnTo>
                  <a:pt x="86997" y="124156"/>
                </a:lnTo>
                <a:lnTo>
                  <a:pt x="73288" y="106367"/>
                </a:lnTo>
                <a:lnTo>
                  <a:pt x="59508" y="88709"/>
                </a:lnTo>
                <a:lnTo>
                  <a:pt x="45656" y="71183"/>
                </a:lnTo>
                <a:lnTo>
                  <a:pt x="87102" y="47191"/>
                </a:lnTo>
                <a:lnTo>
                  <a:pt x="127215" y="23418"/>
                </a:lnTo>
                <a:lnTo>
                  <a:pt x="117247" y="11676"/>
                </a:lnTo>
                <a:lnTo>
                  <a:pt x="107251" y="0"/>
                </a:lnTo>
                <a:close/>
              </a:path>
              <a:path w="290195" h="293370">
                <a:moveTo>
                  <a:pt x="271399" y="197459"/>
                </a:moveTo>
                <a:lnTo>
                  <a:pt x="226499" y="224134"/>
                </a:lnTo>
                <a:lnTo>
                  <a:pt x="180009" y="251066"/>
                </a:lnTo>
                <a:lnTo>
                  <a:pt x="242202" y="251066"/>
                </a:lnTo>
                <a:lnTo>
                  <a:pt x="289890" y="222719"/>
                </a:lnTo>
                <a:lnTo>
                  <a:pt x="280668" y="210056"/>
                </a:lnTo>
                <a:lnTo>
                  <a:pt x="271399" y="197459"/>
                </a:lnTo>
                <a:close/>
              </a:path>
              <a:path w="290195" h="293370">
                <a:moveTo>
                  <a:pt x="180124" y="95567"/>
                </a:moveTo>
                <a:lnTo>
                  <a:pt x="160724" y="107111"/>
                </a:lnTo>
                <a:lnTo>
                  <a:pt x="100634" y="142074"/>
                </a:lnTo>
                <a:lnTo>
                  <a:pt x="161278" y="142074"/>
                </a:lnTo>
                <a:lnTo>
                  <a:pt x="199148" y="119646"/>
                </a:lnTo>
                <a:lnTo>
                  <a:pt x="189664" y="107564"/>
                </a:lnTo>
                <a:lnTo>
                  <a:pt x="180124" y="955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91314" y="3488471"/>
            <a:ext cx="320488" cy="189201"/>
          </a:xfrm>
          <a:custGeom>
            <a:avLst/>
            <a:gdLst/>
            <a:ahLst/>
            <a:cxnLst/>
            <a:rect l="l" t="t" r="r" b="b"/>
            <a:pathLst>
              <a:path w="272414" h="277495">
                <a:moveTo>
                  <a:pt x="115935" y="0"/>
                </a:moveTo>
                <a:lnTo>
                  <a:pt x="55369" y="19218"/>
                </a:lnTo>
                <a:lnTo>
                  <a:pt x="24363" y="44280"/>
                </a:lnTo>
                <a:lnTo>
                  <a:pt x="3490" y="81775"/>
                </a:lnTo>
                <a:lnTo>
                  <a:pt x="0" y="110996"/>
                </a:lnTo>
                <a:lnTo>
                  <a:pt x="4745" y="144332"/>
                </a:lnTo>
                <a:lnTo>
                  <a:pt x="36606" y="212386"/>
                </a:lnTo>
                <a:lnTo>
                  <a:pt x="62555" y="241625"/>
                </a:lnTo>
                <a:lnTo>
                  <a:pt x="94406" y="264018"/>
                </a:lnTo>
                <a:lnTo>
                  <a:pt x="131574" y="276826"/>
                </a:lnTo>
                <a:lnTo>
                  <a:pt x="173476" y="277308"/>
                </a:lnTo>
                <a:lnTo>
                  <a:pt x="219529" y="262724"/>
                </a:lnTo>
                <a:lnTo>
                  <a:pt x="237703" y="251529"/>
                </a:lnTo>
                <a:lnTo>
                  <a:pt x="246458" y="244990"/>
                </a:lnTo>
                <a:lnTo>
                  <a:pt x="140378" y="244990"/>
                </a:lnTo>
                <a:lnTo>
                  <a:pt x="89519" y="219443"/>
                </a:lnTo>
                <a:lnTo>
                  <a:pt x="57584" y="184836"/>
                </a:lnTo>
                <a:lnTo>
                  <a:pt x="38891" y="148632"/>
                </a:lnTo>
                <a:lnTo>
                  <a:pt x="32970" y="113220"/>
                </a:lnTo>
                <a:lnTo>
                  <a:pt x="39347" y="80989"/>
                </a:lnTo>
                <a:lnTo>
                  <a:pt x="57550" y="54329"/>
                </a:lnTo>
                <a:lnTo>
                  <a:pt x="87106" y="35629"/>
                </a:lnTo>
                <a:lnTo>
                  <a:pt x="127543" y="27279"/>
                </a:lnTo>
                <a:lnTo>
                  <a:pt x="115935" y="0"/>
                </a:lnTo>
                <a:close/>
              </a:path>
              <a:path w="272414" h="277495">
                <a:moveTo>
                  <a:pt x="249781" y="197142"/>
                </a:moveTo>
                <a:lnTo>
                  <a:pt x="225254" y="222086"/>
                </a:lnTo>
                <a:lnTo>
                  <a:pt x="187205" y="241954"/>
                </a:lnTo>
                <a:lnTo>
                  <a:pt x="140378" y="244990"/>
                </a:lnTo>
                <a:lnTo>
                  <a:pt x="246458" y="244990"/>
                </a:lnTo>
                <a:lnTo>
                  <a:pt x="252021" y="240836"/>
                </a:lnTo>
                <a:lnTo>
                  <a:pt x="263269" y="229981"/>
                </a:lnTo>
                <a:lnTo>
                  <a:pt x="272234" y="218300"/>
                </a:lnTo>
                <a:lnTo>
                  <a:pt x="249781" y="1971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624768" y="4120420"/>
            <a:ext cx="62753" cy="101744"/>
          </a:xfrm>
          <a:custGeom>
            <a:avLst/>
            <a:gdLst/>
            <a:ahLst/>
            <a:cxnLst/>
            <a:rect l="l" t="t" r="r" b="b"/>
            <a:pathLst>
              <a:path w="53339" h="149225">
                <a:moveTo>
                  <a:pt x="393" y="0"/>
                </a:moveTo>
                <a:lnTo>
                  <a:pt x="139" y="215"/>
                </a:lnTo>
                <a:lnTo>
                  <a:pt x="0" y="304"/>
                </a:lnTo>
                <a:lnTo>
                  <a:pt x="2649" y="25159"/>
                </a:lnTo>
                <a:lnTo>
                  <a:pt x="4335" y="48934"/>
                </a:lnTo>
                <a:lnTo>
                  <a:pt x="5781" y="85570"/>
                </a:lnTo>
                <a:lnTo>
                  <a:pt x="7708" y="149009"/>
                </a:lnTo>
                <a:lnTo>
                  <a:pt x="19305" y="139965"/>
                </a:lnTo>
                <a:lnTo>
                  <a:pt x="30683" y="130973"/>
                </a:lnTo>
                <a:lnTo>
                  <a:pt x="41841" y="122036"/>
                </a:lnTo>
                <a:lnTo>
                  <a:pt x="52781" y="113157"/>
                </a:lnTo>
                <a:lnTo>
                  <a:pt x="21082" y="44691"/>
                </a:lnTo>
                <a:lnTo>
                  <a:pt x="17031" y="36399"/>
                </a:lnTo>
                <a:lnTo>
                  <a:pt x="13471" y="28865"/>
                </a:lnTo>
                <a:lnTo>
                  <a:pt x="8544" y="18071"/>
                </a:lnTo>
                <a:lnTo>
                  <a:pt x="39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601445" y="4092018"/>
            <a:ext cx="152399" cy="229466"/>
          </a:xfrm>
          <a:custGeom>
            <a:avLst/>
            <a:gdLst/>
            <a:ahLst/>
            <a:cxnLst/>
            <a:rect l="l" t="t" r="r" b="b"/>
            <a:pathLst>
              <a:path w="129539" h="336550">
                <a:moveTo>
                  <a:pt x="23533" y="0"/>
                </a:moveTo>
                <a:lnTo>
                  <a:pt x="17741" y="4663"/>
                </a:lnTo>
                <a:lnTo>
                  <a:pt x="0" y="18745"/>
                </a:lnTo>
                <a:lnTo>
                  <a:pt x="2155" y="68686"/>
                </a:lnTo>
                <a:lnTo>
                  <a:pt x="3869" y="122181"/>
                </a:lnTo>
                <a:lnTo>
                  <a:pt x="5116" y="177458"/>
                </a:lnTo>
                <a:lnTo>
                  <a:pt x="5871" y="232744"/>
                </a:lnTo>
                <a:lnTo>
                  <a:pt x="6108" y="286268"/>
                </a:lnTo>
                <a:lnTo>
                  <a:pt x="5803" y="336257"/>
                </a:lnTo>
                <a:lnTo>
                  <a:pt x="16611" y="328226"/>
                </a:lnTo>
                <a:lnTo>
                  <a:pt x="27228" y="320205"/>
                </a:lnTo>
                <a:lnTo>
                  <a:pt x="28841" y="221729"/>
                </a:lnTo>
                <a:lnTo>
                  <a:pt x="42517" y="211098"/>
                </a:lnTo>
                <a:lnTo>
                  <a:pt x="55887" y="200529"/>
                </a:lnTo>
                <a:lnTo>
                  <a:pt x="68955" y="190032"/>
                </a:lnTo>
                <a:lnTo>
                  <a:pt x="81724" y="179616"/>
                </a:lnTo>
                <a:lnTo>
                  <a:pt x="105015" y="179616"/>
                </a:lnTo>
                <a:lnTo>
                  <a:pt x="89436" y="143096"/>
                </a:lnTo>
                <a:lnTo>
                  <a:pt x="67279" y="93181"/>
                </a:lnTo>
                <a:lnTo>
                  <a:pt x="44959" y="44719"/>
                </a:lnTo>
                <a:lnTo>
                  <a:pt x="23533" y="0"/>
                </a:lnTo>
                <a:close/>
              </a:path>
              <a:path w="129539" h="336550">
                <a:moveTo>
                  <a:pt x="105015" y="179616"/>
                </a:moveTo>
                <a:lnTo>
                  <a:pt x="81724" y="179616"/>
                </a:lnTo>
                <a:lnTo>
                  <a:pt x="110502" y="253923"/>
                </a:lnTo>
                <a:lnTo>
                  <a:pt x="122974" y="243357"/>
                </a:lnTo>
                <a:lnTo>
                  <a:pt x="129031" y="238125"/>
                </a:lnTo>
                <a:lnTo>
                  <a:pt x="110373" y="192173"/>
                </a:lnTo>
                <a:lnTo>
                  <a:pt x="105015" y="1796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08992" y="4042722"/>
            <a:ext cx="141941" cy="200458"/>
          </a:xfrm>
          <a:custGeom>
            <a:avLst/>
            <a:gdLst/>
            <a:ahLst/>
            <a:cxnLst/>
            <a:rect l="l" t="t" r="r" b="b"/>
            <a:pathLst>
              <a:path w="120650" h="294004">
                <a:moveTo>
                  <a:pt x="16408" y="0"/>
                </a:moveTo>
                <a:lnTo>
                  <a:pt x="5562" y="9867"/>
                </a:lnTo>
                <a:lnTo>
                  <a:pt x="0" y="14833"/>
                </a:lnTo>
                <a:lnTo>
                  <a:pt x="12244" y="61710"/>
                </a:lnTo>
                <a:lnTo>
                  <a:pt x="23339" y="108472"/>
                </a:lnTo>
                <a:lnTo>
                  <a:pt x="33294" y="155098"/>
                </a:lnTo>
                <a:lnTo>
                  <a:pt x="42116" y="201568"/>
                </a:lnTo>
                <a:lnTo>
                  <a:pt x="49841" y="248069"/>
                </a:lnTo>
                <a:lnTo>
                  <a:pt x="56387" y="293954"/>
                </a:lnTo>
                <a:lnTo>
                  <a:pt x="73516" y="278472"/>
                </a:lnTo>
                <a:lnTo>
                  <a:pt x="89892" y="263175"/>
                </a:lnTo>
                <a:lnTo>
                  <a:pt x="104020" y="249516"/>
                </a:lnTo>
                <a:lnTo>
                  <a:pt x="68249" y="249516"/>
                </a:lnTo>
                <a:lnTo>
                  <a:pt x="60489" y="199959"/>
                </a:lnTo>
                <a:lnTo>
                  <a:pt x="51435" y="150209"/>
                </a:lnTo>
                <a:lnTo>
                  <a:pt x="41077" y="100285"/>
                </a:lnTo>
                <a:lnTo>
                  <a:pt x="29405" y="50209"/>
                </a:lnTo>
                <a:lnTo>
                  <a:pt x="16408" y="0"/>
                </a:lnTo>
                <a:close/>
              </a:path>
              <a:path w="120650" h="294004">
                <a:moveTo>
                  <a:pt x="116497" y="202933"/>
                </a:moveTo>
                <a:lnTo>
                  <a:pt x="105099" y="214403"/>
                </a:lnTo>
                <a:lnTo>
                  <a:pt x="93254" y="225991"/>
                </a:lnTo>
                <a:lnTo>
                  <a:pt x="80969" y="237696"/>
                </a:lnTo>
                <a:lnTo>
                  <a:pt x="68249" y="249516"/>
                </a:lnTo>
                <a:lnTo>
                  <a:pt x="104020" y="249516"/>
                </a:lnTo>
                <a:lnTo>
                  <a:pt x="105517" y="248069"/>
                </a:lnTo>
                <a:lnTo>
                  <a:pt x="120396" y="233159"/>
                </a:lnTo>
                <a:lnTo>
                  <a:pt x="118503" y="218046"/>
                </a:lnTo>
                <a:lnTo>
                  <a:pt x="117520" y="210485"/>
                </a:lnTo>
                <a:lnTo>
                  <a:pt x="116497" y="202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804122" y="3990066"/>
            <a:ext cx="121771" cy="201324"/>
          </a:xfrm>
          <a:custGeom>
            <a:avLst/>
            <a:gdLst/>
            <a:ahLst/>
            <a:cxnLst/>
            <a:rect l="l" t="t" r="r" b="b"/>
            <a:pathLst>
              <a:path w="103504" h="295275">
                <a:moveTo>
                  <a:pt x="12788" y="0"/>
                </a:moveTo>
                <a:lnTo>
                  <a:pt x="8623" y="4597"/>
                </a:lnTo>
                <a:lnTo>
                  <a:pt x="4356" y="9207"/>
                </a:lnTo>
                <a:lnTo>
                  <a:pt x="0" y="13868"/>
                </a:lnTo>
                <a:lnTo>
                  <a:pt x="11973" y="61013"/>
                </a:lnTo>
                <a:lnTo>
                  <a:pt x="22752" y="108077"/>
                </a:lnTo>
                <a:lnTo>
                  <a:pt x="32345" y="155046"/>
                </a:lnTo>
                <a:lnTo>
                  <a:pt x="40760" y="201903"/>
                </a:lnTo>
                <a:lnTo>
                  <a:pt x="48005" y="248634"/>
                </a:lnTo>
                <a:lnTo>
                  <a:pt x="54089" y="295224"/>
                </a:lnTo>
                <a:lnTo>
                  <a:pt x="67438" y="280733"/>
                </a:lnTo>
                <a:lnTo>
                  <a:pt x="80035" y="266455"/>
                </a:lnTo>
                <a:lnTo>
                  <a:pt x="91879" y="252400"/>
                </a:lnTo>
                <a:lnTo>
                  <a:pt x="92696" y="251383"/>
                </a:lnTo>
                <a:lnTo>
                  <a:pt x="62763" y="251383"/>
                </a:lnTo>
                <a:lnTo>
                  <a:pt x="55480" y="201358"/>
                </a:lnTo>
                <a:lnTo>
                  <a:pt x="46851" y="151181"/>
                </a:lnTo>
                <a:lnTo>
                  <a:pt x="36866" y="100879"/>
                </a:lnTo>
                <a:lnTo>
                  <a:pt x="25516" y="50476"/>
                </a:lnTo>
                <a:lnTo>
                  <a:pt x="12788" y="0"/>
                </a:lnTo>
                <a:close/>
              </a:path>
              <a:path w="103504" h="295275">
                <a:moveTo>
                  <a:pt x="99339" y="208064"/>
                </a:moveTo>
                <a:lnTo>
                  <a:pt x="90874" y="218690"/>
                </a:lnTo>
                <a:lnTo>
                  <a:pt x="81956" y="229457"/>
                </a:lnTo>
                <a:lnTo>
                  <a:pt x="72586" y="240357"/>
                </a:lnTo>
                <a:lnTo>
                  <a:pt x="62763" y="251383"/>
                </a:lnTo>
                <a:lnTo>
                  <a:pt x="92696" y="251383"/>
                </a:lnTo>
                <a:lnTo>
                  <a:pt x="102971" y="238582"/>
                </a:lnTo>
                <a:lnTo>
                  <a:pt x="102107" y="230949"/>
                </a:lnTo>
                <a:lnTo>
                  <a:pt x="101212" y="223313"/>
                </a:lnTo>
                <a:lnTo>
                  <a:pt x="100289" y="215682"/>
                </a:lnTo>
                <a:lnTo>
                  <a:pt x="99339" y="2080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36937" y="4178686"/>
            <a:ext cx="174065" cy="220807"/>
          </a:xfrm>
          <a:custGeom>
            <a:avLst/>
            <a:gdLst/>
            <a:ahLst/>
            <a:cxnLst/>
            <a:rect l="l" t="t" r="r" b="b"/>
            <a:pathLst>
              <a:path w="147954" h="323850">
                <a:moveTo>
                  <a:pt x="141496" y="175036"/>
                </a:moveTo>
                <a:lnTo>
                  <a:pt x="80426" y="175036"/>
                </a:lnTo>
                <a:lnTo>
                  <a:pt x="94110" y="175323"/>
                </a:lnTo>
                <a:lnTo>
                  <a:pt x="115449" y="188032"/>
                </a:lnTo>
                <a:lnTo>
                  <a:pt x="124522" y="214336"/>
                </a:lnTo>
                <a:lnTo>
                  <a:pt x="117844" y="246877"/>
                </a:lnTo>
                <a:lnTo>
                  <a:pt x="91926" y="278295"/>
                </a:lnTo>
                <a:lnTo>
                  <a:pt x="79287" y="284940"/>
                </a:lnTo>
                <a:lnTo>
                  <a:pt x="67564" y="289036"/>
                </a:lnTo>
                <a:lnTo>
                  <a:pt x="55761" y="290821"/>
                </a:lnTo>
                <a:lnTo>
                  <a:pt x="42871" y="290821"/>
                </a:lnTo>
                <a:lnTo>
                  <a:pt x="41964" y="323570"/>
                </a:lnTo>
                <a:lnTo>
                  <a:pt x="80009" y="316687"/>
                </a:lnTo>
                <a:lnTo>
                  <a:pt x="115554" y="290821"/>
                </a:lnTo>
                <a:lnTo>
                  <a:pt x="55761" y="290821"/>
                </a:lnTo>
                <a:lnTo>
                  <a:pt x="42879" y="290537"/>
                </a:lnTo>
                <a:lnTo>
                  <a:pt x="115944" y="290537"/>
                </a:lnTo>
                <a:lnTo>
                  <a:pt x="116350" y="290242"/>
                </a:lnTo>
                <a:lnTo>
                  <a:pt x="141854" y="248114"/>
                </a:lnTo>
                <a:lnTo>
                  <a:pt x="147387" y="194183"/>
                </a:lnTo>
                <a:lnTo>
                  <a:pt x="141496" y="175036"/>
                </a:lnTo>
                <a:close/>
              </a:path>
              <a:path w="147954" h="323850">
                <a:moveTo>
                  <a:pt x="92142" y="0"/>
                </a:moveTo>
                <a:lnTo>
                  <a:pt x="48838" y="13308"/>
                </a:lnTo>
                <a:lnTo>
                  <a:pt x="9900" y="57927"/>
                </a:lnTo>
                <a:lnTo>
                  <a:pt x="0" y="95713"/>
                </a:lnTo>
                <a:lnTo>
                  <a:pt x="7420" y="145516"/>
                </a:lnTo>
                <a:lnTo>
                  <a:pt x="39335" y="174434"/>
                </a:lnTo>
                <a:lnTo>
                  <a:pt x="53005" y="176871"/>
                </a:lnTo>
                <a:lnTo>
                  <a:pt x="66713" y="176312"/>
                </a:lnTo>
                <a:lnTo>
                  <a:pt x="80426" y="175036"/>
                </a:lnTo>
                <a:lnTo>
                  <a:pt x="141496" y="175036"/>
                </a:lnTo>
                <a:lnTo>
                  <a:pt x="136845" y="159922"/>
                </a:lnTo>
                <a:lnTo>
                  <a:pt x="119479" y="143200"/>
                </a:lnTo>
                <a:lnTo>
                  <a:pt x="103700" y="139137"/>
                </a:lnTo>
                <a:lnTo>
                  <a:pt x="66032" y="139137"/>
                </a:lnTo>
                <a:lnTo>
                  <a:pt x="53609" y="138145"/>
                </a:lnTo>
                <a:lnTo>
                  <a:pt x="43364" y="134365"/>
                </a:lnTo>
                <a:lnTo>
                  <a:pt x="35144" y="126695"/>
                </a:lnTo>
                <a:lnTo>
                  <a:pt x="26221" y="96889"/>
                </a:lnTo>
                <a:lnTo>
                  <a:pt x="35224" y="65635"/>
                </a:lnTo>
                <a:lnTo>
                  <a:pt x="58833" y="41736"/>
                </a:lnTo>
                <a:lnTo>
                  <a:pt x="93729" y="33997"/>
                </a:lnTo>
                <a:lnTo>
                  <a:pt x="92142" y="0"/>
                </a:lnTo>
                <a:close/>
              </a:path>
              <a:path w="147954" h="323850">
                <a:moveTo>
                  <a:pt x="99417" y="138034"/>
                </a:moveTo>
                <a:lnTo>
                  <a:pt x="80788" y="138442"/>
                </a:lnTo>
                <a:lnTo>
                  <a:pt x="66032" y="139137"/>
                </a:lnTo>
                <a:lnTo>
                  <a:pt x="103700" y="139137"/>
                </a:lnTo>
                <a:lnTo>
                  <a:pt x="99417" y="1380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74549" y="3972937"/>
            <a:ext cx="73959" cy="96116"/>
          </a:xfrm>
          <a:custGeom>
            <a:avLst/>
            <a:gdLst/>
            <a:ahLst/>
            <a:cxnLst/>
            <a:rect l="l" t="t" r="r" b="b"/>
            <a:pathLst>
              <a:path w="62864" h="140970">
                <a:moveTo>
                  <a:pt x="27292" y="0"/>
                </a:moveTo>
                <a:lnTo>
                  <a:pt x="26784" y="88"/>
                </a:lnTo>
                <a:lnTo>
                  <a:pt x="23043" y="22240"/>
                </a:lnTo>
                <a:lnTo>
                  <a:pt x="19007" y="44235"/>
                </a:lnTo>
                <a:lnTo>
                  <a:pt x="12162" y="79225"/>
                </a:lnTo>
                <a:lnTo>
                  <a:pt x="0" y="140360"/>
                </a:lnTo>
                <a:lnTo>
                  <a:pt x="62509" y="129565"/>
                </a:lnTo>
                <a:lnTo>
                  <a:pt x="38760" y="50279"/>
                </a:lnTo>
                <a:lnTo>
                  <a:pt x="35712" y="38806"/>
                </a:lnTo>
                <a:lnTo>
                  <a:pt x="33078" y="27897"/>
                </a:lnTo>
                <a:lnTo>
                  <a:pt x="30418" y="15608"/>
                </a:lnTo>
                <a:lnTo>
                  <a:pt x="272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67075" y="3830489"/>
            <a:ext cx="118094" cy="831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295692" y="3737787"/>
            <a:ext cx="127867" cy="78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65367" y="3949646"/>
            <a:ext cx="144182" cy="216044"/>
          </a:xfrm>
          <a:custGeom>
            <a:avLst/>
            <a:gdLst/>
            <a:ahLst/>
            <a:cxnLst/>
            <a:rect l="l" t="t" r="r" b="b"/>
            <a:pathLst>
              <a:path w="122555" h="316864">
                <a:moveTo>
                  <a:pt x="118473" y="59232"/>
                </a:moveTo>
                <a:lnTo>
                  <a:pt x="104622" y="59232"/>
                </a:lnTo>
                <a:lnTo>
                  <a:pt x="104800" y="59245"/>
                </a:lnTo>
                <a:lnTo>
                  <a:pt x="105130" y="59321"/>
                </a:lnTo>
                <a:lnTo>
                  <a:pt x="99086" y="100278"/>
                </a:lnTo>
                <a:lnTo>
                  <a:pt x="91888" y="174489"/>
                </a:lnTo>
                <a:lnTo>
                  <a:pt x="88883" y="230252"/>
                </a:lnTo>
                <a:lnTo>
                  <a:pt x="85039" y="313461"/>
                </a:lnTo>
                <a:lnTo>
                  <a:pt x="89763" y="314413"/>
                </a:lnTo>
                <a:lnTo>
                  <a:pt x="99555" y="316242"/>
                </a:lnTo>
                <a:lnTo>
                  <a:pt x="101803" y="270252"/>
                </a:lnTo>
                <a:lnTo>
                  <a:pt x="104869" y="221048"/>
                </a:lnTo>
                <a:lnTo>
                  <a:pt x="108588" y="170254"/>
                </a:lnTo>
                <a:lnTo>
                  <a:pt x="112796" y="119498"/>
                </a:lnTo>
                <a:lnTo>
                  <a:pt x="117328" y="70404"/>
                </a:lnTo>
                <a:lnTo>
                  <a:pt x="118473" y="59232"/>
                </a:lnTo>
                <a:close/>
              </a:path>
              <a:path w="122555" h="316864">
                <a:moveTo>
                  <a:pt x="52849" y="40106"/>
                </a:moveTo>
                <a:lnTo>
                  <a:pt x="42633" y="40106"/>
                </a:lnTo>
                <a:lnTo>
                  <a:pt x="42837" y="40144"/>
                </a:lnTo>
                <a:lnTo>
                  <a:pt x="38416" y="87253"/>
                </a:lnTo>
                <a:lnTo>
                  <a:pt x="36526" y="129982"/>
                </a:lnTo>
                <a:lnTo>
                  <a:pt x="36791" y="192654"/>
                </a:lnTo>
                <a:lnTo>
                  <a:pt x="38836" y="299592"/>
                </a:lnTo>
                <a:lnTo>
                  <a:pt x="41922" y="300596"/>
                </a:lnTo>
                <a:lnTo>
                  <a:pt x="45097" y="301586"/>
                </a:lnTo>
                <a:lnTo>
                  <a:pt x="48310" y="302552"/>
                </a:lnTo>
                <a:lnTo>
                  <a:pt x="59242" y="250837"/>
                </a:lnTo>
                <a:lnTo>
                  <a:pt x="47764" y="250837"/>
                </a:lnTo>
                <a:lnTo>
                  <a:pt x="47358" y="250723"/>
                </a:lnTo>
                <a:lnTo>
                  <a:pt x="47055" y="206060"/>
                </a:lnTo>
                <a:lnTo>
                  <a:pt x="47124" y="192246"/>
                </a:lnTo>
                <a:lnTo>
                  <a:pt x="47645" y="157206"/>
                </a:lnTo>
                <a:lnTo>
                  <a:pt x="49928" y="100126"/>
                </a:lnTo>
                <a:lnTo>
                  <a:pt x="52849" y="40106"/>
                </a:lnTo>
                <a:close/>
              </a:path>
              <a:path w="122555" h="316864">
                <a:moveTo>
                  <a:pt x="41871" y="0"/>
                </a:moveTo>
                <a:lnTo>
                  <a:pt x="34012" y="44761"/>
                </a:lnTo>
                <a:lnTo>
                  <a:pt x="26246" y="92788"/>
                </a:lnTo>
                <a:lnTo>
                  <a:pt x="18769" y="142482"/>
                </a:lnTo>
                <a:lnTo>
                  <a:pt x="11719" y="192654"/>
                </a:lnTo>
                <a:lnTo>
                  <a:pt x="5452" y="240479"/>
                </a:lnTo>
                <a:lnTo>
                  <a:pt x="0" y="285584"/>
                </a:lnTo>
                <a:lnTo>
                  <a:pt x="3187" y="287185"/>
                </a:lnTo>
                <a:lnTo>
                  <a:pt x="6464" y="288721"/>
                </a:lnTo>
                <a:lnTo>
                  <a:pt x="9855" y="290233"/>
                </a:lnTo>
                <a:lnTo>
                  <a:pt x="22631" y="166700"/>
                </a:lnTo>
                <a:lnTo>
                  <a:pt x="27248" y="133557"/>
                </a:lnTo>
                <a:lnTo>
                  <a:pt x="31780" y="103555"/>
                </a:lnTo>
                <a:lnTo>
                  <a:pt x="36738" y="73477"/>
                </a:lnTo>
                <a:lnTo>
                  <a:pt x="42633" y="40106"/>
                </a:lnTo>
                <a:lnTo>
                  <a:pt x="52849" y="40106"/>
                </a:lnTo>
                <a:lnTo>
                  <a:pt x="54533" y="5511"/>
                </a:lnTo>
                <a:lnTo>
                  <a:pt x="50152" y="3733"/>
                </a:lnTo>
                <a:lnTo>
                  <a:pt x="45923" y="1917"/>
                </a:lnTo>
                <a:lnTo>
                  <a:pt x="41871" y="0"/>
                </a:lnTo>
                <a:close/>
              </a:path>
              <a:path w="122555" h="316864">
                <a:moveTo>
                  <a:pt x="105003" y="21018"/>
                </a:moveTo>
                <a:lnTo>
                  <a:pt x="67119" y="155892"/>
                </a:lnTo>
                <a:lnTo>
                  <a:pt x="55918" y="206060"/>
                </a:lnTo>
                <a:lnTo>
                  <a:pt x="47764" y="250837"/>
                </a:lnTo>
                <a:lnTo>
                  <a:pt x="59242" y="250837"/>
                </a:lnTo>
                <a:lnTo>
                  <a:pt x="77127" y="166230"/>
                </a:lnTo>
                <a:lnTo>
                  <a:pt x="83753" y="139692"/>
                </a:lnTo>
                <a:lnTo>
                  <a:pt x="90127" y="114636"/>
                </a:lnTo>
                <a:lnTo>
                  <a:pt x="96874" y="88627"/>
                </a:lnTo>
                <a:lnTo>
                  <a:pt x="104622" y="59232"/>
                </a:lnTo>
                <a:lnTo>
                  <a:pt x="118473" y="59232"/>
                </a:lnTo>
                <a:lnTo>
                  <a:pt x="122021" y="24599"/>
                </a:lnTo>
                <a:lnTo>
                  <a:pt x="116179" y="23482"/>
                </a:lnTo>
                <a:lnTo>
                  <a:pt x="110502" y="22288"/>
                </a:lnTo>
                <a:lnTo>
                  <a:pt x="105003" y="2101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17186" y="3969665"/>
            <a:ext cx="138953" cy="204355"/>
          </a:xfrm>
          <a:custGeom>
            <a:avLst/>
            <a:gdLst/>
            <a:ahLst/>
            <a:cxnLst/>
            <a:rect l="l" t="t" r="r" b="b"/>
            <a:pathLst>
              <a:path w="118110" h="299720">
                <a:moveTo>
                  <a:pt x="21829" y="0"/>
                </a:moveTo>
                <a:lnTo>
                  <a:pt x="15479" y="42448"/>
                </a:lnTo>
                <a:lnTo>
                  <a:pt x="9922" y="85048"/>
                </a:lnTo>
                <a:lnTo>
                  <a:pt x="5166" y="127787"/>
                </a:lnTo>
                <a:lnTo>
                  <a:pt x="1217" y="170649"/>
                </a:lnTo>
                <a:lnTo>
                  <a:pt x="0" y="195169"/>
                </a:lnTo>
                <a:lnTo>
                  <a:pt x="605" y="227599"/>
                </a:lnTo>
                <a:lnTo>
                  <a:pt x="5847" y="260825"/>
                </a:lnTo>
                <a:lnTo>
                  <a:pt x="18539" y="287731"/>
                </a:lnTo>
                <a:lnTo>
                  <a:pt x="26278" y="293376"/>
                </a:lnTo>
                <a:lnTo>
                  <a:pt x="44587" y="299599"/>
                </a:lnTo>
                <a:lnTo>
                  <a:pt x="67358" y="291883"/>
                </a:lnTo>
                <a:lnTo>
                  <a:pt x="80206" y="269887"/>
                </a:lnTo>
                <a:lnTo>
                  <a:pt x="43342" y="269887"/>
                </a:lnTo>
                <a:lnTo>
                  <a:pt x="29576" y="261222"/>
                </a:lnTo>
                <a:lnTo>
                  <a:pt x="20963" y="243393"/>
                </a:lnTo>
                <a:lnTo>
                  <a:pt x="17044" y="214704"/>
                </a:lnTo>
                <a:lnTo>
                  <a:pt x="17358" y="173456"/>
                </a:lnTo>
                <a:lnTo>
                  <a:pt x="21134" y="130395"/>
                </a:lnTo>
                <a:lnTo>
                  <a:pt x="25712" y="87444"/>
                </a:lnTo>
                <a:lnTo>
                  <a:pt x="31085" y="44624"/>
                </a:lnTo>
                <a:lnTo>
                  <a:pt x="37246" y="1955"/>
                </a:lnTo>
                <a:lnTo>
                  <a:pt x="26858" y="711"/>
                </a:lnTo>
                <a:lnTo>
                  <a:pt x="21829" y="0"/>
                </a:lnTo>
                <a:close/>
              </a:path>
              <a:path w="118110" h="299720">
                <a:moveTo>
                  <a:pt x="99019" y="6667"/>
                </a:moveTo>
                <a:lnTo>
                  <a:pt x="93688" y="49393"/>
                </a:lnTo>
                <a:lnTo>
                  <a:pt x="89124" y="92268"/>
                </a:lnTo>
                <a:lnTo>
                  <a:pt x="85330" y="135283"/>
                </a:lnTo>
                <a:lnTo>
                  <a:pt x="82306" y="178422"/>
                </a:lnTo>
                <a:lnTo>
                  <a:pt x="78781" y="212584"/>
                </a:lnTo>
                <a:lnTo>
                  <a:pt x="72221" y="241709"/>
                </a:lnTo>
                <a:lnTo>
                  <a:pt x="60962" y="262057"/>
                </a:lnTo>
                <a:lnTo>
                  <a:pt x="43342" y="269887"/>
                </a:lnTo>
                <a:lnTo>
                  <a:pt x="80206" y="269887"/>
                </a:lnTo>
                <a:lnTo>
                  <a:pt x="88486" y="255711"/>
                </a:lnTo>
                <a:lnTo>
                  <a:pt x="101864" y="176568"/>
                </a:lnTo>
                <a:lnTo>
                  <a:pt x="104664" y="134060"/>
                </a:lnTo>
                <a:lnTo>
                  <a:pt x="108203" y="91663"/>
                </a:lnTo>
                <a:lnTo>
                  <a:pt x="112478" y="49391"/>
                </a:lnTo>
                <a:lnTo>
                  <a:pt x="117485" y="7264"/>
                </a:lnTo>
                <a:lnTo>
                  <a:pt x="105064" y="6908"/>
                </a:lnTo>
                <a:lnTo>
                  <a:pt x="99019" y="66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69807" y="3972150"/>
            <a:ext cx="143435" cy="201324"/>
          </a:xfrm>
          <a:custGeom>
            <a:avLst/>
            <a:gdLst/>
            <a:ahLst/>
            <a:cxnLst/>
            <a:rect l="l" t="t" r="r" b="b"/>
            <a:pathLst>
              <a:path w="121919" h="295275">
                <a:moveTo>
                  <a:pt x="67992" y="35026"/>
                </a:moveTo>
                <a:lnTo>
                  <a:pt x="46926" y="35026"/>
                </a:lnTo>
                <a:lnTo>
                  <a:pt x="42570" y="86628"/>
                </a:lnTo>
                <a:lnTo>
                  <a:pt x="39277" y="138423"/>
                </a:lnTo>
                <a:lnTo>
                  <a:pt x="37054" y="190386"/>
                </a:lnTo>
                <a:lnTo>
                  <a:pt x="35926" y="241766"/>
                </a:lnTo>
                <a:lnTo>
                  <a:pt x="35852" y="294716"/>
                </a:lnTo>
                <a:lnTo>
                  <a:pt x="50850" y="294297"/>
                </a:lnTo>
                <a:lnTo>
                  <a:pt x="58470" y="293992"/>
                </a:lnTo>
                <a:lnTo>
                  <a:pt x="58249" y="241766"/>
                </a:lnTo>
                <a:lnTo>
                  <a:pt x="59105" y="189667"/>
                </a:lnTo>
                <a:lnTo>
                  <a:pt x="61029" y="137714"/>
                </a:lnTo>
                <a:lnTo>
                  <a:pt x="64012" y="85932"/>
                </a:lnTo>
                <a:lnTo>
                  <a:pt x="67992" y="35026"/>
                </a:lnTo>
                <a:close/>
              </a:path>
              <a:path w="121919" h="295275">
                <a:moveTo>
                  <a:pt x="3657" y="3898"/>
                </a:moveTo>
                <a:lnTo>
                  <a:pt x="1776" y="19659"/>
                </a:lnTo>
                <a:lnTo>
                  <a:pt x="0" y="35458"/>
                </a:lnTo>
                <a:lnTo>
                  <a:pt x="7800" y="35503"/>
                </a:lnTo>
                <a:lnTo>
                  <a:pt x="23724" y="35454"/>
                </a:lnTo>
                <a:lnTo>
                  <a:pt x="36817" y="35280"/>
                </a:lnTo>
                <a:lnTo>
                  <a:pt x="46926" y="35026"/>
                </a:lnTo>
                <a:lnTo>
                  <a:pt x="67992" y="35026"/>
                </a:lnTo>
                <a:lnTo>
                  <a:pt x="68046" y="34340"/>
                </a:lnTo>
                <a:lnTo>
                  <a:pt x="93192" y="33146"/>
                </a:lnTo>
                <a:lnTo>
                  <a:pt x="118910" y="31534"/>
                </a:lnTo>
                <a:lnTo>
                  <a:pt x="119506" y="23656"/>
                </a:lnTo>
                <a:lnTo>
                  <a:pt x="120751" y="7891"/>
                </a:lnTo>
                <a:lnTo>
                  <a:pt x="121082" y="3936"/>
                </a:lnTo>
                <a:lnTo>
                  <a:pt x="11386" y="3936"/>
                </a:lnTo>
                <a:lnTo>
                  <a:pt x="3657" y="3898"/>
                </a:lnTo>
                <a:close/>
              </a:path>
              <a:path w="121919" h="295275">
                <a:moveTo>
                  <a:pt x="121412" y="0"/>
                </a:moveTo>
                <a:lnTo>
                  <a:pt x="77395" y="2520"/>
                </a:lnTo>
                <a:lnTo>
                  <a:pt x="35178" y="3784"/>
                </a:lnTo>
                <a:lnTo>
                  <a:pt x="11386" y="3936"/>
                </a:lnTo>
                <a:lnTo>
                  <a:pt x="121082" y="3936"/>
                </a:lnTo>
                <a:lnTo>
                  <a:pt x="1214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25180" y="3961205"/>
            <a:ext cx="165847" cy="206519"/>
          </a:xfrm>
          <a:custGeom>
            <a:avLst/>
            <a:gdLst/>
            <a:ahLst/>
            <a:cxnLst/>
            <a:rect l="l" t="t" r="r" b="b"/>
            <a:pathLst>
              <a:path w="140969" h="302895">
                <a:moveTo>
                  <a:pt x="30568" y="12725"/>
                </a:moveTo>
                <a:lnTo>
                  <a:pt x="4913" y="57143"/>
                </a:lnTo>
                <a:lnTo>
                  <a:pt x="2586" y="99783"/>
                </a:lnTo>
                <a:lnTo>
                  <a:pt x="947" y="142557"/>
                </a:lnTo>
                <a:lnTo>
                  <a:pt x="0" y="185445"/>
                </a:lnTo>
                <a:lnTo>
                  <a:pt x="655" y="208783"/>
                </a:lnTo>
                <a:lnTo>
                  <a:pt x="12930" y="268137"/>
                </a:lnTo>
                <a:lnTo>
                  <a:pt x="41853" y="298391"/>
                </a:lnTo>
                <a:lnTo>
                  <a:pt x="63252" y="302752"/>
                </a:lnTo>
                <a:lnTo>
                  <a:pt x="88865" y="298589"/>
                </a:lnTo>
                <a:lnTo>
                  <a:pt x="113514" y="279238"/>
                </a:lnTo>
                <a:lnTo>
                  <a:pt x="116316" y="272999"/>
                </a:lnTo>
                <a:lnTo>
                  <a:pt x="69062" y="272999"/>
                </a:lnTo>
                <a:lnTo>
                  <a:pt x="47370" y="266217"/>
                </a:lnTo>
                <a:lnTo>
                  <a:pt x="33886" y="248383"/>
                </a:lnTo>
                <a:lnTo>
                  <a:pt x="26675" y="220639"/>
                </a:lnTo>
                <a:lnTo>
                  <a:pt x="23799" y="184124"/>
                </a:lnTo>
                <a:lnTo>
                  <a:pt x="24459" y="141075"/>
                </a:lnTo>
                <a:lnTo>
                  <a:pt x="25807" y="98153"/>
                </a:lnTo>
                <a:lnTo>
                  <a:pt x="27844" y="55367"/>
                </a:lnTo>
                <a:lnTo>
                  <a:pt x="30568" y="12725"/>
                </a:lnTo>
                <a:close/>
              </a:path>
              <a:path w="140969" h="302895">
                <a:moveTo>
                  <a:pt x="140385" y="0"/>
                </a:moveTo>
                <a:lnTo>
                  <a:pt x="114595" y="45740"/>
                </a:lnTo>
                <a:lnTo>
                  <a:pt x="113674" y="88409"/>
                </a:lnTo>
                <a:lnTo>
                  <a:pt x="113507" y="142557"/>
                </a:lnTo>
                <a:lnTo>
                  <a:pt x="113792" y="174155"/>
                </a:lnTo>
                <a:lnTo>
                  <a:pt x="112348" y="207603"/>
                </a:lnTo>
                <a:lnTo>
                  <a:pt x="106214" y="237850"/>
                </a:lnTo>
                <a:lnTo>
                  <a:pt x="92687" y="260960"/>
                </a:lnTo>
                <a:lnTo>
                  <a:pt x="69062" y="272999"/>
                </a:lnTo>
                <a:lnTo>
                  <a:pt x="116316" y="272999"/>
                </a:lnTo>
                <a:lnTo>
                  <a:pt x="132024" y="238030"/>
                </a:lnTo>
                <a:lnTo>
                  <a:pt x="139217" y="168300"/>
                </a:lnTo>
                <a:lnTo>
                  <a:pt x="138661" y="131218"/>
                </a:lnTo>
                <a:lnTo>
                  <a:pt x="138568" y="83873"/>
                </a:lnTo>
                <a:lnTo>
                  <a:pt x="139169" y="41863"/>
                </a:lnTo>
                <a:lnTo>
                  <a:pt x="1403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18594" y="3948780"/>
            <a:ext cx="210671" cy="208251"/>
          </a:xfrm>
          <a:custGeom>
            <a:avLst/>
            <a:gdLst/>
            <a:ahLst/>
            <a:cxnLst/>
            <a:rect l="l" t="t" r="r" b="b"/>
            <a:pathLst>
              <a:path w="179069" h="305435">
                <a:moveTo>
                  <a:pt x="90716" y="0"/>
                </a:moveTo>
                <a:lnTo>
                  <a:pt x="49959" y="52349"/>
                </a:lnTo>
                <a:lnTo>
                  <a:pt x="39465" y="102789"/>
                </a:lnTo>
                <a:lnTo>
                  <a:pt x="28894" y="154946"/>
                </a:lnTo>
                <a:lnTo>
                  <a:pt x="18573" y="207154"/>
                </a:lnTo>
                <a:lnTo>
                  <a:pt x="8831" y="257746"/>
                </a:lnTo>
                <a:lnTo>
                  <a:pt x="0" y="305054"/>
                </a:lnTo>
                <a:lnTo>
                  <a:pt x="27597" y="300888"/>
                </a:lnTo>
                <a:lnTo>
                  <a:pt x="43421" y="205955"/>
                </a:lnTo>
                <a:lnTo>
                  <a:pt x="98812" y="196535"/>
                </a:lnTo>
                <a:lnTo>
                  <a:pt x="117576" y="193128"/>
                </a:lnTo>
                <a:lnTo>
                  <a:pt x="151017" y="193128"/>
                </a:lnTo>
                <a:lnTo>
                  <a:pt x="148392" y="185354"/>
                </a:lnTo>
                <a:lnTo>
                  <a:pt x="132824" y="137696"/>
                </a:lnTo>
                <a:lnTo>
                  <a:pt x="117697" y="89897"/>
                </a:lnTo>
                <a:lnTo>
                  <a:pt x="103498" y="43487"/>
                </a:lnTo>
                <a:lnTo>
                  <a:pt x="90716" y="0"/>
                </a:lnTo>
                <a:close/>
              </a:path>
              <a:path w="179069" h="305435">
                <a:moveTo>
                  <a:pt x="151017" y="193128"/>
                </a:moveTo>
                <a:lnTo>
                  <a:pt x="117576" y="193128"/>
                </a:lnTo>
                <a:lnTo>
                  <a:pt x="148551" y="279996"/>
                </a:lnTo>
                <a:lnTo>
                  <a:pt x="178904" y="274116"/>
                </a:lnTo>
                <a:lnTo>
                  <a:pt x="163915" y="231338"/>
                </a:lnTo>
                <a:lnTo>
                  <a:pt x="151017" y="1931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42009" y="3931920"/>
            <a:ext cx="176306" cy="199592"/>
          </a:xfrm>
          <a:custGeom>
            <a:avLst/>
            <a:gdLst/>
            <a:ahLst/>
            <a:cxnLst/>
            <a:rect l="l" t="t" r="r" b="b"/>
            <a:pathLst>
              <a:path w="149860" h="292735">
                <a:moveTo>
                  <a:pt x="26949" y="0"/>
                </a:moveTo>
                <a:lnTo>
                  <a:pt x="0" y="5651"/>
                </a:lnTo>
                <a:lnTo>
                  <a:pt x="1900" y="52934"/>
                </a:lnTo>
                <a:lnTo>
                  <a:pt x="4492" y="100435"/>
                </a:lnTo>
                <a:lnTo>
                  <a:pt x="7775" y="148134"/>
                </a:lnTo>
                <a:lnTo>
                  <a:pt x="11750" y="196012"/>
                </a:lnTo>
                <a:lnTo>
                  <a:pt x="16462" y="244438"/>
                </a:lnTo>
                <a:lnTo>
                  <a:pt x="21780" y="292226"/>
                </a:lnTo>
                <a:lnTo>
                  <a:pt x="84885" y="278752"/>
                </a:lnTo>
                <a:lnTo>
                  <a:pt x="149237" y="264058"/>
                </a:lnTo>
                <a:lnTo>
                  <a:pt x="147911" y="255016"/>
                </a:lnTo>
                <a:lnTo>
                  <a:pt x="47180" y="255016"/>
                </a:lnTo>
                <a:lnTo>
                  <a:pt x="41585" y="203615"/>
                </a:lnTo>
                <a:lnTo>
                  <a:pt x="36765" y="152390"/>
                </a:lnTo>
                <a:lnTo>
                  <a:pt x="32719" y="101363"/>
                </a:lnTo>
                <a:lnTo>
                  <a:pt x="29447" y="50559"/>
                </a:lnTo>
                <a:lnTo>
                  <a:pt x="26949" y="0"/>
                </a:lnTo>
                <a:close/>
              </a:path>
              <a:path w="149860" h="292735">
                <a:moveTo>
                  <a:pt x="144767" y="233108"/>
                </a:moveTo>
                <a:lnTo>
                  <a:pt x="120105" y="238869"/>
                </a:lnTo>
                <a:lnTo>
                  <a:pt x="47180" y="255016"/>
                </a:lnTo>
                <a:lnTo>
                  <a:pt x="147911" y="255016"/>
                </a:lnTo>
                <a:lnTo>
                  <a:pt x="146323" y="244049"/>
                </a:lnTo>
                <a:lnTo>
                  <a:pt x="144767" y="233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98325" y="3878988"/>
            <a:ext cx="207682" cy="215178"/>
          </a:xfrm>
          <a:custGeom>
            <a:avLst/>
            <a:gdLst/>
            <a:ahLst/>
            <a:cxnLst/>
            <a:rect l="l" t="t" r="r" b="b"/>
            <a:pathLst>
              <a:path w="176530" h="315595">
                <a:moveTo>
                  <a:pt x="121145" y="0"/>
                </a:moveTo>
                <a:lnTo>
                  <a:pt x="90566" y="8503"/>
                </a:lnTo>
                <a:lnTo>
                  <a:pt x="0" y="32613"/>
                </a:lnTo>
                <a:lnTo>
                  <a:pt x="5211" y="79128"/>
                </a:lnTo>
                <a:lnTo>
                  <a:pt x="10989" y="125887"/>
                </a:lnTo>
                <a:lnTo>
                  <a:pt x="17335" y="172872"/>
                </a:lnTo>
                <a:lnTo>
                  <a:pt x="24248" y="220064"/>
                </a:lnTo>
                <a:lnTo>
                  <a:pt x="31728" y="267446"/>
                </a:lnTo>
                <a:lnTo>
                  <a:pt x="39776" y="314998"/>
                </a:lnTo>
                <a:lnTo>
                  <a:pt x="141980" y="287733"/>
                </a:lnTo>
                <a:lnTo>
                  <a:pt x="176491" y="278104"/>
                </a:lnTo>
                <a:lnTo>
                  <a:pt x="176102" y="276225"/>
                </a:lnTo>
                <a:lnTo>
                  <a:pt x="65405" y="276225"/>
                </a:lnTo>
                <a:lnTo>
                  <a:pt x="60972" y="250544"/>
                </a:lnTo>
                <a:lnTo>
                  <a:pt x="56703" y="224904"/>
                </a:lnTo>
                <a:lnTo>
                  <a:pt x="52594" y="199311"/>
                </a:lnTo>
                <a:lnTo>
                  <a:pt x="48640" y="173774"/>
                </a:lnTo>
                <a:lnTo>
                  <a:pt x="140195" y="148869"/>
                </a:lnTo>
                <a:lnTo>
                  <a:pt x="139275" y="143675"/>
                </a:lnTo>
                <a:lnTo>
                  <a:pt x="44195" y="143675"/>
                </a:lnTo>
                <a:lnTo>
                  <a:pt x="41049" y="121515"/>
                </a:lnTo>
                <a:lnTo>
                  <a:pt x="38030" y="99402"/>
                </a:lnTo>
                <a:lnTo>
                  <a:pt x="35134" y="77338"/>
                </a:lnTo>
                <a:lnTo>
                  <a:pt x="32359" y="55321"/>
                </a:lnTo>
                <a:lnTo>
                  <a:pt x="125704" y="29921"/>
                </a:lnTo>
                <a:lnTo>
                  <a:pt x="123386" y="14941"/>
                </a:lnTo>
                <a:lnTo>
                  <a:pt x="121145" y="0"/>
                </a:lnTo>
                <a:close/>
              </a:path>
              <a:path w="176530" h="315595">
                <a:moveTo>
                  <a:pt x="170243" y="247662"/>
                </a:moveTo>
                <a:lnTo>
                  <a:pt x="65405" y="276225"/>
                </a:lnTo>
                <a:lnTo>
                  <a:pt x="176102" y="276225"/>
                </a:lnTo>
                <a:lnTo>
                  <a:pt x="170243" y="247662"/>
                </a:lnTo>
                <a:close/>
              </a:path>
              <a:path w="176530" h="315595">
                <a:moveTo>
                  <a:pt x="134975" y="119024"/>
                </a:moveTo>
                <a:lnTo>
                  <a:pt x="44195" y="143675"/>
                </a:lnTo>
                <a:lnTo>
                  <a:pt x="139275" y="143675"/>
                </a:lnTo>
                <a:lnTo>
                  <a:pt x="134975" y="119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74617" y="3837371"/>
            <a:ext cx="286122" cy="226868"/>
          </a:xfrm>
          <a:custGeom>
            <a:avLst/>
            <a:gdLst/>
            <a:ahLst/>
            <a:cxnLst/>
            <a:rect l="l" t="t" r="r" b="b"/>
            <a:pathLst>
              <a:path w="243204" h="332739">
                <a:moveTo>
                  <a:pt x="34404" y="42887"/>
                </a:moveTo>
                <a:lnTo>
                  <a:pt x="0" y="52870"/>
                </a:lnTo>
                <a:lnTo>
                  <a:pt x="22196" y="81154"/>
                </a:lnTo>
                <a:lnTo>
                  <a:pt x="46599" y="111269"/>
                </a:lnTo>
                <a:lnTo>
                  <a:pt x="93979" y="169049"/>
                </a:lnTo>
                <a:lnTo>
                  <a:pt x="49275" y="332701"/>
                </a:lnTo>
                <a:lnTo>
                  <a:pt x="86106" y="322046"/>
                </a:lnTo>
                <a:lnTo>
                  <a:pt x="102107" y="251548"/>
                </a:lnTo>
                <a:lnTo>
                  <a:pt x="106817" y="232856"/>
                </a:lnTo>
                <a:lnTo>
                  <a:pt x="110421" y="217690"/>
                </a:lnTo>
                <a:lnTo>
                  <a:pt x="113475" y="203610"/>
                </a:lnTo>
                <a:lnTo>
                  <a:pt x="116535" y="188175"/>
                </a:lnTo>
                <a:lnTo>
                  <a:pt x="117144" y="187985"/>
                </a:lnTo>
                <a:lnTo>
                  <a:pt x="161413" y="187985"/>
                </a:lnTo>
                <a:lnTo>
                  <a:pt x="131229" y="155575"/>
                </a:lnTo>
                <a:lnTo>
                  <a:pt x="136126" y="138087"/>
                </a:lnTo>
                <a:lnTo>
                  <a:pt x="107988" y="138087"/>
                </a:lnTo>
                <a:lnTo>
                  <a:pt x="89804" y="114127"/>
                </a:lnTo>
                <a:lnTo>
                  <a:pt x="34404" y="42887"/>
                </a:lnTo>
                <a:close/>
              </a:path>
              <a:path w="243204" h="332739">
                <a:moveTo>
                  <a:pt x="161413" y="187985"/>
                </a:moveTo>
                <a:lnTo>
                  <a:pt x="117144" y="187985"/>
                </a:lnTo>
                <a:lnTo>
                  <a:pt x="124083" y="196267"/>
                </a:lnTo>
                <a:lnTo>
                  <a:pt x="135553" y="209240"/>
                </a:lnTo>
                <a:lnTo>
                  <a:pt x="205054" y="286016"/>
                </a:lnTo>
                <a:lnTo>
                  <a:pt x="242836" y="274116"/>
                </a:lnTo>
                <a:lnTo>
                  <a:pt x="215643" y="245905"/>
                </a:lnTo>
                <a:lnTo>
                  <a:pt x="186709" y="215145"/>
                </a:lnTo>
                <a:lnTo>
                  <a:pt x="161413" y="187985"/>
                </a:lnTo>
                <a:close/>
              </a:path>
              <a:path w="243204" h="332739">
                <a:moveTo>
                  <a:pt x="174574" y="0"/>
                </a:moveTo>
                <a:lnTo>
                  <a:pt x="120980" y="84772"/>
                </a:lnTo>
                <a:lnTo>
                  <a:pt x="111473" y="125541"/>
                </a:lnTo>
                <a:lnTo>
                  <a:pt x="109194" y="137693"/>
                </a:lnTo>
                <a:lnTo>
                  <a:pt x="107988" y="138087"/>
                </a:lnTo>
                <a:lnTo>
                  <a:pt x="136126" y="138087"/>
                </a:lnTo>
                <a:lnTo>
                  <a:pt x="142829" y="114127"/>
                </a:lnTo>
                <a:lnTo>
                  <a:pt x="174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42738" y="3753863"/>
            <a:ext cx="271181" cy="215178"/>
          </a:xfrm>
          <a:custGeom>
            <a:avLst/>
            <a:gdLst/>
            <a:ahLst/>
            <a:cxnLst/>
            <a:rect l="l" t="t" r="r" b="b"/>
            <a:pathLst>
              <a:path w="230504" h="315595">
                <a:moveTo>
                  <a:pt x="128765" y="0"/>
                </a:moveTo>
                <a:lnTo>
                  <a:pt x="96545" y="12054"/>
                </a:lnTo>
                <a:lnTo>
                  <a:pt x="0" y="47180"/>
                </a:lnTo>
                <a:lnTo>
                  <a:pt x="13521" y="91132"/>
                </a:lnTo>
                <a:lnTo>
                  <a:pt x="27311" y="135420"/>
                </a:lnTo>
                <a:lnTo>
                  <a:pt x="41363" y="180027"/>
                </a:lnTo>
                <a:lnTo>
                  <a:pt x="55674" y="224933"/>
                </a:lnTo>
                <a:lnTo>
                  <a:pt x="70239" y="270120"/>
                </a:lnTo>
                <a:lnTo>
                  <a:pt x="85051" y="315569"/>
                </a:lnTo>
                <a:lnTo>
                  <a:pt x="193953" y="275911"/>
                </a:lnTo>
                <a:lnTo>
                  <a:pt x="198122" y="274345"/>
                </a:lnTo>
                <a:lnTo>
                  <a:pt x="108521" y="274345"/>
                </a:lnTo>
                <a:lnTo>
                  <a:pt x="100342" y="249828"/>
                </a:lnTo>
                <a:lnTo>
                  <a:pt x="92227" y="225388"/>
                </a:lnTo>
                <a:lnTo>
                  <a:pt x="84179" y="201027"/>
                </a:lnTo>
                <a:lnTo>
                  <a:pt x="76200" y="176745"/>
                </a:lnTo>
                <a:lnTo>
                  <a:pt x="153935" y="148209"/>
                </a:lnTo>
                <a:lnTo>
                  <a:pt x="66852" y="148209"/>
                </a:lnTo>
                <a:lnTo>
                  <a:pt x="60015" y="127193"/>
                </a:lnTo>
                <a:lnTo>
                  <a:pt x="53236" y="106251"/>
                </a:lnTo>
                <a:lnTo>
                  <a:pt x="39839" y="64617"/>
                </a:lnTo>
                <a:lnTo>
                  <a:pt x="138823" y="28092"/>
                </a:lnTo>
                <a:lnTo>
                  <a:pt x="128765" y="0"/>
                </a:lnTo>
                <a:close/>
              </a:path>
              <a:path w="230504" h="315595">
                <a:moveTo>
                  <a:pt x="219633" y="233286"/>
                </a:moveTo>
                <a:lnTo>
                  <a:pt x="108521" y="274345"/>
                </a:lnTo>
                <a:lnTo>
                  <a:pt x="198122" y="274345"/>
                </a:lnTo>
                <a:lnTo>
                  <a:pt x="230289" y="262267"/>
                </a:lnTo>
                <a:lnTo>
                  <a:pt x="219633" y="233286"/>
                </a:lnTo>
                <a:close/>
              </a:path>
              <a:path w="230504" h="315595">
                <a:moveTo>
                  <a:pt x="162966" y="112775"/>
                </a:moveTo>
                <a:lnTo>
                  <a:pt x="66852" y="148209"/>
                </a:lnTo>
                <a:lnTo>
                  <a:pt x="153935" y="148209"/>
                </a:lnTo>
                <a:lnTo>
                  <a:pt x="173139" y="141020"/>
                </a:lnTo>
                <a:lnTo>
                  <a:pt x="162966" y="112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70325" y="3681638"/>
            <a:ext cx="174065" cy="184006"/>
          </a:xfrm>
          <a:custGeom>
            <a:avLst/>
            <a:gdLst/>
            <a:ahLst/>
            <a:cxnLst/>
            <a:rect l="l" t="t" r="r" b="b"/>
            <a:pathLst>
              <a:path w="147954" h="269875">
                <a:moveTo>
                  <a:pt x="30302" y="0"/>
                </a:moveTo>
                <a:lnTo>
                  <a:pt x="0" y="12738"/>
                </a:lnTo>
                <a:lnTo>
                  <a:pt x="19047" y="54550"/>
                </a:lnTo>
                <a:lnTo>
                  <a:pt x="38161" y="96778"/>
                </a:lnTo>
                <a:lnTo>
                  <a:pt x="57332" y="139407"/>
                </a:lnTo>
                <a:lnTo>
                  <a:pt x="76553" y="182422"/>
                </a:lnTo>
                <a:lnTo>
                  <a:pt x="95816" y="225806"/>
                </a:lnTo>
                <a:lnTo>
                  <a:pt x="115112" y="269544"/>
                </a:lnTo>
                <a:lnTo>
                  <a:pt x="147891" y="255777"/>
                </a:lnTo>
                <a:lnTo>
                  <a:pt x="128229" y="212200"/>
                </a:lnTo>
                <a:lnTo>
                  <a:pt x="108580" y="168981"/>
                </a:lnTo>
                <a:lnTo>
                  <a:pt x="88953" y="126136"/>
                </a:lnTo>
                <a:lnTo>
                  <a:pt x="69359" y="83680"/>
                </a:lnTo>
                <a:lnTo>
                  <a:pt x="49805" y="41630"/>
                </a:lnTo>
                <a:lnTo>
                  <a:pt x="30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8235" y="3628193"/>
            <a:ext cx="310029" cy="211282"/>
          </a:xfrm>
          <a:custGeom>
            <a:avLst/>
            <a:gdLst/>
            <a:ahLst/>
            <a:cxnLst/>
            <a:rect l="l" t="t" r="r" b="b"/>
            <a:pathLst>
              <a:path w="263525" h="309879">
                <a:moveTo>
                  <a:pt x="125742" y="0"/>
                </a:moveTo>
                <a:lnTo>
                  <a:pt x="94501" y="14148"/>
                </a:lnTo>
                <a:lnTo>
                  <a:pt x="0" y="55791"/>
                </a:lnTo>
                <a:lnTo>
                  <a:pt x="20314" y="97072"/>
                </a:lnTo>
                <a:lnTo>
                  <a:pt x="40647" y="138786"/>
                </a:lnTo>
                <a:lnTo>
                  <a:pt x="60991" y="180919"/>
                </a:lnTo>
                <a:lnTo>
                  <a:pt x="81335" y="223455"/>
                </a:lnTo>
                <a:lnTo>
                  <a:pt x="101669" y="266379"/>
                </a:lnTo>
                <a:lnTo>
                  <a:pt x="121983" y="309676"/>
                </a:lnTo>
                <a:lnTo>
                  <a:pt x="217650" y="267538"/>
                </a:lnTo>
                <a:lnTo>
                  <a:pt x="141389" y="267538"/>
                </a:lnTo>
                <a:lnTo>
                  <a:pt x="130151" y="244227"/>
                </a:lnTo>
                <a:lnTo>
                  <a:pt x="118913" y="221029"/>
                </a:lnTo>
                <a:lnTo>
                  <a:pt x="107670" y="197952"/>
                </a:lnTo>
                <a:lnTo>
                  <a:pt x="96418" y="175005"/>
                </a:lnTo>
                <a:lnTo>
                  <a:pt x="157329" y="148005"/>
                </a:lnTo>
                <a:lnTo>
                  <a:pt x="83108" y="148005"/>
                </a:lnTo>
                <a:lnTo>
                  <a:pt x="63436" y="108475"/>
                </a:lnTo>
                <a:lnTo>
                  <a:pt x="53605" y="88846"/>
                </a:lnTo>
                <a:lnTo>
                  <a:pt x="43764" y="69316"/>
                </a:lnTo>
                <a:lnTo>
                  <a:pt x="140220" y="26288"/>
                </a:lnTo>
                <a:lnTo>
                  <a:pt x="125742" y="0"/>
                </a:lnTo>
                <a:close/>
              </a:path>
              <a:path w="263525" h="309879">
                <a:moveTo>
                  <a:pt x="249364" y="219240"/>
                </a:moveTo>
                <a:lnTo>
                  <a:pt x="141389" y="267538"/>
                </a:lnTo>
                <a:lnTo>
                  <a:pt x="217650" y="267538"/>
                </a:lnTo>
                <a:lnTo>
                  <a:pt x="263525" y="246799"/>
                </a:lnTo>
                <a:lnTo>
                  <a:pt x="249364" y="219240"/>
                </a:lnTo>
                <a:close/>
              </a:path>
              <a:path w="263525" h="309879">
                <a:moveTo>
                  <a:pt x="176784" y="106235"/>
                </a:moveTo>
                <a:lnTo>
                  <a:pt x="83108" y="148005"/>
                </a:lnTo>
                <a:lnTo>
                  <a:pt x="157329" y="148005"/>
                </a:lnTo>
                <a:lnTo>
                  <a:pt x="190893" y="132841"/>
                </a:lnTo>
                <a:lnTo>
                  <a:pt x="176784" y="1062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767371" y="3558904"/>
            <a:ext cx="375771" cy="224703"/>
          </a:xfrm>
          <a:custGeom>
            <a:avLst/>
            <a:gdLst/>
            <a:ahLst/>
            <a:cxnLst/>
            <a:rect l="l" t="t" r="r" b="b"/>
            <a:pathLst>
              <a:path w="319404" h="329564">
                <a:moveTo>
                  <a:pt x="32194" y="66509"/>
                </a:moveTo>
                <a:lnTo>
                  <a:pt x="0" y="81597"/>
                </a:lnTo>
                <a:lnTo>
                  <a:pt x="22888" y="121725"/>
                </a:lnTo>
                <a:lnTo>
                  <a:pt x="45698" y="162330"/>
                </a:lnTo>
                <a:lnTo>
                  <a:pt x="68422" y="203396"/>
                </a:lnTo>
                <a:lnTo>
                  <a:pt x="91050" y="244907"/>
                </a:lnTo>
                <a:lnTo>
                  <a:pt x="113572" y="286845"/>
                </a:lnTo>
                <a:lnTo>
                  <a:pt x="135978" y="329196"/>
                </a:lnTo>
                <a:lnTo>
                  <a:pt x="166090" y="315150"/>
                </a:lnTo>
                <a:lnTo>
                  <a:pt x="136907" y="261102"/>
                </a:lnTo>
                <a:lnTo>
                  <a:pt x="107505" y="207759"/>
                </a:lnTo>
                <a:lnTo>
                  <a:pt x="77655" y="157735"/>
                </a:lnTo>
                <a:lnTo>
                  <a:pt x="62726" y="132726"/>
                </a:lnTo>
                <a:lnTo>
                  <a:pt x="48653" y="107226"/>
                </a:lnTo>
                <a:lnTo>
                  <a:pt x="101012" y="107226"/>
                </a:lnTo>
                <a:lnTo>
                  <a:pt x="32194" y="66509"/>
                </a:lnTo>
                <a:close/>
              </a:path>
              <a:path w="319404" h="329564">
                <a:moveTo>
                  <a:pt x="101012" y="107226"/>
                </a:moveTo>
                <a:lnTo>
                  <a:pt x="48653" y="107226"/>
                </a:lnTo>
                <a:lnTo>
                  <a:pt x="74369" y="126175"/>
                </a:lnTo>
                <a:lnTo>
                  <a:pt x="107840" y="148045"/>
                </a:lnTo>
                <a:lnTo>
                  <a:pt x="287680" y="256539"/>
                </a:lnTo>
                <a:lnTo>
                  <a:pt x="319163" y="240842"/>
                </a:lnTo>
                <a:lnTo>
                  <a:pt x="302118" y="212051"/>
                </a:lnTo>
                <a:lnTo>
                  <a:pt x="268236" y="212051"/>
                </a:lnTo>
                <a:lnTo>
                  <a:pt x="241709" y="192861"/>
                </a:lnTo>
                <a:lnTo>
                  <a:pt x="208279" y="171303"/>
                </a:lnTo>
                <a:lnTo>
                  <a:pt x="101012" y="107226"/>
                </a:lnTo>
                <a:close/>
              </a:path>
              <a:path w="319404" h="329564">
                <a:moveTo>
                  <a:pt x="169214" y="0"/>
                </a:moveTo>
                <a:lnTo>
                  <a:pt x="142163" y="13449"/>
                </a:lnTo>
                <a:lnTo>
                  <a:pt x="157888" y="37899"/>
                </a:lnTo>
                <a:lnTo>
                  <a:pt x="173553" y="62569"/>
                </a:lnTo>
                <a:lnTo>
                  <a:pt x="189153" y="87444"/>
                </a:lnTo>
                <a:lnTo>
                  <a:pt x="204685" y="112509"/>
                </a:lnTo>
                <a:lnTo>
                  <a:pt x="220486" y="137453"/>
                </a:lnTo>
                <a:lnTo>
                  <a:pt x="236646" y="162330"/>
                </a:lnTo>
                <a:lnTo>
                  <a:pt x="252600" y="187007"/>
                </a:lnTo>
                <a:lnTo>
                  <a:pt x="268236" y="212051"/>
                </a:lnTo>
                <a:lnTo>
                  <a:pt x="302118" y="212051"/>
                </a:lnTo>
                <a:lnTo>
                  <a:pt x="269973" y="158615"/>
                </a:lnTo>
                <a:lnTo>
                  <a:pt x="245062" y="118206"/>
                </a:lnTo>
                <a:lnTo>
                  <a:pt x="219958" y="78290"/>
                </a:lnTo>
                <a:lnTo>
                  <a:pt x="194672" y="38882"/>
                </a:lnTo>
                <a:lnTo>
                  <a:pt x="1692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824135" y="3809735"/>
            <a:ext cx="199465" cy="206519"/>
          </a:xfrm>
          <a:custGeom>
            <a:avLst/>
            <a:gdLst/>
            <a:ahLst/>
            <a:cxnLst/>
            <a:rect l="l" t="t" r="r" b="b"/>
            <a:pathLst>
              <a:path w="169545" h="302895">
                <a:moveTo>
                  <a:pt x="96496" y="0"/>
                </a:moveTo>
                <a:lnTo>
                  <a:pt x="52990" y="8444"/>
                </a:lnTo>
                <a:lnTo>
                  <a:pt x="0" y="31860"/>
                </a:lnTo>
                <a:lnTo>
                  <a:pt x="12756" y="85184"/>
                </a:lnTo>
                <a:lnTo>
                  <a:pt x="26029" y="138929"/>
                </a:lnTo>
                <a:lnTo>
                  <a:pt x="39813" y="193064"/>
                </a:lnTo>
                <a:lnTo>
                  <a:pt x="54104" y="247559"/>
                </a:lnTo>
                <a:lnTo>
                  <a:pt x="68897" y="302383"/>
                </a:lnTo>
                <a:lnTo>
                  <a:pt x="101638" y="291677"/>
                </a:lnTo>
                <a:lnTo>
                  <a:pt x="93863" y="263931"/>
                </a:lnTo>
                <a:lnTo>
                  <a:pt x="86201" y="236267"/>
                </a:lnTo>
                <a:lnTo>
                  <a:pt x="78653" y="208688"/>
                </a:lnTo>
                <a:lnTo>
                  <a:pt x="71221" y="181199"/>
                </a:lnTo>
                <a:lnTo>
                  <a:pt x="102829" y="173328"/>
                </a:lnTo>
                <a:lnTo>
                  <a:pt x="139272" y="152432"/>
                </a:lnTo>
                <a:lnTo>
                  <a:pt x="166217" y="116704"/>
                </a:lnTo>
                <a:lnTo>
                  <a:pt x="169329" y="64334"/>
                </a:lnTo>
                <a:lnTo>
                  <a:pt x="154743" y="27960"/>
                </a:lnTo>
                <a:lnTo>
                  <a:pt x="130440" y="6510"/>
                </a:lnTo>
                <a:lnTo>
                  <a:pt x="964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48837" y="3717178"/>
            <a:ext cx="313018" cy="204355"/>
          </a:xfrm>
          <a:custGeom>
            <a:avLst/>
            <a:gdLst/>
            <a:ahLst/>
            <a:cxnLst/>
            <a:rect l="l" t="t" r="r" b="b"/>
            <a:pathLst>
              <a:path w="266064" h="299720">
                <a:moveTo>
                  <a:pt x="106063" y="0"/>
                </a:moveTo>
                <a:lnTo>
                  <a:pt x="59989" y="9548"/>
                </a:lnTo>
                <a:lnTo>
                  <a:pt x="0" y="39987"/>
                </a:lnTo>
                <a:lnTo>
                  <a:pt x="44245" y="157348"/>
                </a:lnTo>
                <a:lnTo>
                  <a:pt x="78160" y="246946"/>
                </a:lnTo>
                <a:lnTo>
                  <a:pt x="98171" y="299664"/>
                </a:lnTo>
                <a:lnTo>
                  <a:pt x="131483" y="286761"/>
                </a:lnTo>
                <a:lnTo>
                  <a:pt x="86715" y="171699"/>
                </a:lnTo>
                <a:lnTo>
                  <a:pt x="117119" y="159761"/>
                </a:lnTo>
                <a:lnTo>
                  <a:pt x="126839" y="157264"/>
                </a:lnTo>
                <a:lnTo>
                  <a:pt x="138452" y="155838"/>
                </a:lnTo>
                <a:lnTo>
                  <a:pt x="204104" y="155838"/>
                </a:lnTo>
                <a:lnTo>
                  <a:pt x="192311" y="143959"/>
                </a:lnTo>
                <a:lnTo>
                  <a:pt x="176159" y="134806"/>
                </a:lnTo>
                <a:lnTo>
                  <a:pt x="156425" y="131173"/>
                </a:lnTo>
                <a:lnTo>
                  <a:pt x="156044" y="130309"/>
                </a:lnTo>
                <a:lnTo>
                  <a:pt x="155867" y="129852"/>
                </a:lnTo>
                <a:lnTo>
                  <a:pt x="162722" y="122692"/>
                </a:lnTo>
                <a:lnTo>
                  <a:pt x="169190" y="114642"/>
                </a:lnTo>
                <a:lnTo>
                  <a:pt x="174785" y="104933"/>
                </a:lnTo>
                <a:lnTo>
                  <a:pt x="179019" y="92794"/>
                </a:lnTo>
                <a:lnTo>
                  <a:pt x="180527" y="71956"/>
                </a:lnTo>
                <a:lnTo>
                  <a:pt x="175452" y="47320"/>
                </a:lnTo>
                <a:lnTo>
                  <a:pt x="162328" y="23824"/>
                </a:lnTo>
                <a:lnTo>
                  <a:pt x="139687" y="6404"/>
                </a:lnTo>
                <a:lnTo>
                  <a:pt x="106063" y="0"/>
                </a:lnTo>
                <a:close/>
              </a:path>
              <a:path w="266064" h="299720">
                <a:moveTo>
                  <a:pt x="204104" y="155838"/>
                </a:moveTo>
                <a:lnTo>
                  <a:pt x="138452" y="155838"/>
                </a:lnTo>
                <a:lnTo>
                  <a:pt x="151012" y="157348"/>
                </a:lnTo>
                <a:lnTo>
                  <a:pt x="163575" y="163660"/>
                </a:lnTo>
                <a:lnTo>
                  <a:pt x="182765" y="182693"/>
                </a:lnTo>
                <a:lnTo>
                  <a:pt x="198418" y="204612"/>
                </a:lnTo>
                <a:lnTo>
                  <a:pt x="213642" y="226876"/>
                </a:lnTo>
                <a:lnTo>
                  <a:pt x="231546" y="246946"/>
                </a:lnTo>
                <a:lnTo>
                  <a:pt x="265785" y="232963"/>
                </a:lnTo>
                <a:lnTo>
                  <a:pt x="260832" y="228191"/>
                </a:lnTo>
                <a:lnTo>
                  <a:pt x="253349" y="219814"/>
                </a:lnTo>
                <a:lnTo>
                  <a:pt x="241593" y="204972"/>
                </a:lnTo>
                <a:lnTo>
                  <a:pt x="223824" y="180805"/>
                </a:lnTo>
                <a:lnTo>
                  <a:pt x="207369" y="159126"/>
                </a:lnTo>
                <a:lnTo>
                  <a:pt x="204104" y="1558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61420" y="3300620"/>
            <a:ext cx="3862294" cy="1044286"/>
          </a:xfrm>
          <a:custGeom>
            <a:avLst/>
            <a:gdLst/>
            <a:ahLst/>
            <a:cxnLst/>
            <a:rect l="l" t="t" r="r" b="b"/>
            <a:pathLst>
              <a:path w="3282950" h="1531620">
                <a:moveTo>
                  <a:pt x="0" y="0"/>
                </a:moveTo>
                <a:lnTo>
                  <a:pt x="3282696" y="0"/>
                </a:lnTo>
                <a:lnTo>
                  <a:pt x="3282696" y="1531620"/>
                </a:lnTo>
                <a:lnTo>
                  <a:pt x="0" y="1531620"/>
                </a:lnTo>
                <a:lnTo>
                  <a:pt x="0" y="0"/>
                </a:lnTo>
                <a:close/>
              </a:path>
            </a:pathLst>
          </a:custGeom>
          <a:solidFill>
            <a:srgbClr val="00346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53725" y="3293710"/>
            <a:ext cx="3794221" cy="10085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05281" y="3726085"/>
            <a:ext cx="3098800" cy="1246909"/>
          </a:xfrm>
          <a:custGeom>
            <a:avLst/>
            <a:gdLst/>
            <a:ahLst/>
            <a:cxnLst/>
            <a:rect l="l" t="t" r="r" b="b"/>
            <a:pathLst>
              <a:path w="2633979" h="1828800">
                <a:moveTo>
                  <a:pt x="0" y="0"/>
                </a:moveTo>
                <a:lnTo>
                  <a:pt x="2633472" y="0"/>
                </a:lnTo>
                <a:lnTo>
                  <a:pt x="2633472" y="1828799"/>
                </a:lnTo>
                <a:lnTo>
                  <a:pt x="0" y="1828799"/>
                </a:lnTo>
                <a:lnTo>
                  <a:pt x="0" y="0"/>
                </a:lnTo>
                <a:close/>
              </a:path>
            </a:pathLst>
          </a:custGeom>
          <a:solidFill>
            <a:srgbClr val="003462">
              <a:alpha val="2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992163" y="3716048"/>
            <a:ext cx="3032281" cy="121313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4294967295"/>
          </p:nvPr>
        </p:nvSpPr>
        <p:spPr>
          <a:xfrm>
            <a:off x="807427" y="6414403"/>
            <a:ext cx="7527364" cy="55656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lang="en-US" spc="-80" smtClean="0"/>
              <a:t>Capacity Development - INTOSAI Kuwait 2018</a:t>
            </a:r>
            <a:endParaRPr spc="-80" dirty="0"/>
          </a:p>
        </p:txBody>
      </p:sp>
    </p:spTree>
    <p:extLst>
      <p:ext uri="{BB962C8B-B14F-4D97-AF65-F5344CB8AC3E}">
        <p14:creationId xmlns:p14="http://schemas.microsoft.com/office/powerpoint/2010/main" val="250294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www.dropbox.com</a:t>
            </a:r>
            <a:r>
              <a:rPr lang="en-US" dirty="0"/>
              <a:t>/s/5ije76qunsl6hkk/Screenshot%202018-08-26%2011.36.27.png?dl=0</a:t>
            </a:r>
          </a:p>
        </p:txBody>
      </p:sp>
      <p:pic>
        <p:nvPicPr>
          <p:cNvPr id="4" name="Picture 3" descr="Screenshot 2018-08-26 11.3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00" y="0"/>
            <a:ext cx="4983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6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685800" y="1374460"/>
            <a:ext cx="7772400" cy="180134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5080">
              <a:lnSpc>
                <a:spcPts val="4400"/>
              </a:lnSpc>
              <a:spcBef>
                <a:spcPts val="700"/>
              </a:spcBef>
            </a:pPr>
            <a:r>
              <a:rPr spc="-275" dirty="0"/>
              <a:t>Human</a:t>
            </a:r>
            <a:r>
              <a:rPr spc="-305" dirty="0"/>
              <a:t> </a:t>
            </a:r>
            <a:r>
              <a:rPr spc="-405" dirty="0"/>
              <a:t>Resource  </a:t>
            </a:r>
            <a:r>
              <a:rPr spc="-254" dirty="0" smtClean="0"/>
              <a:t>Management</a:t>
            </a:r>
            <a:r>
              <a:rPr lang="da-DK" spc="-254" dirty="0" smtClean="0"/>
              <a:t/>
            </a:r>
            <a:br>
              <a:rPr lang="da-DK" spc="-254" dirty="0" smtClean="0"/>
            </a:br>
            <a:r>
              <a:rPr lang="da-DK" spc="-254" dirty="0"/>
              <a:t/>
            </a:r>
            <a:br>
              <a:rPr lang="da-DK" spc="-254" dirty="0"/>
            </a:br>
            <a:endParaRPr spc="-254" dirty="0"/>
          </a:p>
        </p:txBody>
      </p:sp>
      <p:sp>
        <p:nvSpPr>
          <p:cNvPr id="3" name="object 3"/>
          <p:cNvSpPr txBox="1"/>
          <p:nvPr/>
        </p:nvSpPr>
        <p:spPr>
          <a:xfrm>
            <a:off x="855892" y="2701319"/>
            <a:ext cx="759874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5" dirty="0">
                <a:solidFill>
                  <a:srgbClr val="9B9B9A"/>
                </a:solidFill>
                <a:latin typeface="Trebuchet MS"/>
                <a:cs typeface="Trebuchet MS"/>
              </a:rPr>
              <a:t>A</a:t>
            </a:r>
            <a:r>
              <a:rPr sz="3000" b="1" spc="-285" dirty="0">
                <a:solidFill>
                  <a:srgbClr val="9B9B9A"/>
                </a:solidFill>
                <a:latin typeface="Trebuchet MS"/>
                <a:cs typeface="Trebuchet MS"/>
              </a:rPr>
              <a:t> </a:t>
            </a:r>
            <a:r>
              <a:rPr sz="3000" b="1" spc="-105" dirty="0">
                <a:solidFill>
                  <a:srgbClr val="9B9B9A"/>
                </a:solidFill>
                <a:latin typeface="Trebuchet MS"/>
                <a:cs typeface="Trebuchet MS"/>
              </a:rPr>
              <a:t>Guide</a:t>
            </a:r>
            <a:r>
              <a:rPr sz="3000" b="1" spc="-285" dirty="0">
                <a:solidFill>
                  <a:srgbClr val="9B9B9A"/>
                </a:solidFill>
                <a:latin typeface="Trebuchet MS"/>
                <a:cs typeface="Trebuchet MS"/>
              </a:rPr>
              <a:t> </a:t>
            </a:r>
            <a:r>
              <a:rPr sz="3000" b="1" spc="-150" dirty="0">
                <a:solidFill>
                  <a:srgbClr val="9B9B9A"/>
                </a:solidFill>
                <a:latin typeface="Trebuchet MS"/>
                <a:cs typeface="Trebuchet MS"/>
              </a:rPr>
              <a:t>for</a:t>
            </a:r>
            <a:r>
              <a:rPr sz="3000" b="1" spc="-285" dirty="0">
                <a:solidFill>
                  <a:srgbClr val="9B9B9A"/>
                </a:solidFill>
                <a:latin typeface="Trebuchet MS"/>
                <a:cs typeface="Trebuchet MS"/>
              </a:rPr>
              <a:t> </a:t>
            </a:r>
            <a:r>
              <a:rPr sz="3000" b="1" spc="-125" dirty="0">
                <a:solidFill>
                  <a:srgbClr val="9B9B9A"/>
                </a:solidFill>
                <a:latin typeface="Trebuchet MS"/>
                <a:cs typeface="Trebuchet MS"/>
              </a:rPr>
              <a:t>Supreme</a:t>
            </a:r>
            <a:r>
              <a:rPr sz="3000" b="1" spc="-285" dirty="0">
                <a:solidFill>
                  <a:srgbClr val="9B9B9A"/>
                </a:solidFill>
                <a:latin typeface="Trebuchet MS"/>
                <a:cs typeface="Trebuchet MS"/>
              </a:rPr>
              <a:t> </a:t>
            </a:r>
            <a:r>
              <a:rPr sz="3000" b="1" spc="-105" dirty="0">
                <a:solidFill>
                  <a:srgbClr val="9B9B9A"/>
                </a:solidFill>
                <a:latin typeface="Trebuchet MS"/>
                <a:cs typeface="Trebuchet MS"/>
              </a:rPr>
              <a:t>Audit</a:t>
            </a:r>
            <a:r>
              <a:rPr sz="3000" b="1" spc="-285" dirty="0">
                <a:solidFill>
                  <a:srgbClr val="9B9B9A"/>
                </a:solidFill>
                <a:latin typeface="Trebuchet MS"/>
                <a:cs typeface="Trebuchet MS"/>
              </a:rPr>
              <a:t> </a:t>
            </a:r>
            <a:r>
              <a:rPr sz="3000" b="1" spc="-120" dirty="0">
                <a:solidFill>
                  <a:srgbClr val="9B9B9A"/>
                </a:solidFill>
                <a:latin typeface="Trebuchet MS"/>
                <a:cs typeface="Trebuchet MS"/>
              </a:rPr>
              <a:t>Institutions</a:t>
            </a:r>
            <a:endParaRPr sz="3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87488" y="300142"/>
            <a:ext cx="1607456" cy="6464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" y="3417011"/>
            <a:ext cx="9148241" cy="34400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94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471" y="1085682"/>
            <a:ext cx="5982447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390" dirty="0">
                <a:solidFill>
                  <a:srgbClr val="231F20"/>
                </a:solidFill>
                <a:latin typeface="Arial"/>
                <a:cs typeface="Arial"/>
              </a:rPr>
              <a:t>Good </a:t>
            </a:r>
            <a:r>
              <a:rPr sz="2600" b="1" spc="-220" dirty="0">
                <a:solidFill>
                  <a:srgbClr val="231F20"/>
                </a:solidFill>
                <a:latin typeface="Arial"/>
                <a:cs typeface="Arial"/>
              </a:rPr>
              <a:t>Practices </a:t>
            </a:r>
            <a:r>
              <a:rPr sz="2600" b="1" spc="-195" dirty="0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sz="2600" b="1" spc="-254" dirty="0">
                <a:solidFill>
                  <a:srgbClr val="231F20"/>
                </a:solidFill>
                <a:latin typeface="Arial"/>
                <a:cs typeface="Arial"/>
              </a:rPr>
              <a:t>Supporting</a:t>
            </a:r>
            <a:r>
              <a:rPr sz="2600" b="1" spc="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b="1" spc="-280" dirty="0">
                <a:solidFill>
                  <a:srgbClr val="231F20"/>
                </a:solidFill>
                <a:latin typeface="Arial"/>
                <a:cs typeface="Arial"/>
              </a:rPr>
              <a:t>Supreme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412" y="1356206"/>
            <a:ext cx="2652059" cy="389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20"/>
              </a:lnSpc>
            </a:pPr>
            <a:r>
              <a:rPr sz="2600" b="1" spc="-245" dirty="0">
                <a:solidFill>
                  <a:srgbClr val="231F20"/>
                </a:solidFill>
                <a:latin typeface="Arial"/>
                <a:cs typeface="Arial"/>
              </a:rPr>
              <a:t>Audit</a:t>
            </a:r>
            <a:r>
              <a:rPr sz="2600" b="1" spc="-16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2600" b="1" spc="-195" dirty="0">
                <a:solidFill>
                  <a:srgbClr val="231F20"/>
                </a:solidFill>
                <a:latin typeface="Arial"/>
                <a:cs typeface="Arial"/>
              </a:rPr>
              <a:t>Institutions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2008909"/>
            <a:ext cx="8894124" cy="4848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627" y="277855"/>
            <a:ext cx="679569" cy="3704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7051" y="382476"/>
            <a:ext cx="640722" cy="2552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7890" y="394604"/>
            <a:ext cx="24427" cy="66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051" y="288810"/>
            <a:ext cx="206875" cy="112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60914" y="288810"/>
            <a:ext cx="206860" cy="112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3926" y="525313"/>
            <a:ext cx="226986" cy="122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60913" y="401958"/>
            <a:ext cx="226216" cy="122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131" y="456285"/>
            <a:ext cx="131795" cy="686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25276" y="372702"/>
            <a:ext cx="52219" cy="2850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3926" y="278221"/>
            <a:ext cx="227240" cy="1229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81966" y="382639"/>
            <a:ext cx="53061" cy="378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7695" y="400598"/>
            <a:ext cx="112380" cy="12434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4999" y="572154"/>
            <a:ext cx="25205" cy="130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25682" y="349799"/>
            <a:ext cx="247201" cy="22724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0556" y="517144"/>
            <a:ext cx="102027" cy="575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4097" y="345742"/>
            <a:ext cx="392967" cy="19955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9996" y="516411"/>
            <a:ext cx="16987" cy="1857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6348" y="332222"/>
            <a:ext cx="626976" cy="20874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31820" y="277847"/>
            <a:ext cx="160618" cy="185296"/>
          </a:xfrm>
          <a:custGeom>
            <a:avLst/>
            <a:gdLst/>
            <a:ahLst/>
            <a:cxnLst/>
            <a:rect l="l" t="t" r="r" b="b"/>
            <a:pathLst>
              <a:path w="136525" h="288925">
                <a:moveTo>
                  <a:pt x="0" y="0"/>
                </a:moveTo>
                <a:lnTo>
                  <a:pt x="0" y="139471"/>
                </a:lnTo>
                <a:lnTo>
                  <a:pt x="92760" y="288823"/>
                </a:lnTo>
                <a:lnTo>
                  <a:pt x="136067" y="219087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31820" y="418354"/>
            <a:ext cx="160618" cy="230093"/>
          </a:xfrm>
          <a:custGeom>
            <a:avLst/>
            <a:gdLst/>
            <a:ahLst/>
            <a:cxnLst/>
            <a:rect l="l" t="t" r="r" b="b"/>
            <a:pathLst>
              <a:path w="136525" h="358775">
                <a:moveTo>
                  <a:pt x="136067" y="0"/>
                </a:moveTo>
                <a:lnTo>
                  <a:pt x="0" y="219087"/>
                </a:lnTo>
                <a:lnTo>
                  <a:pt x="0" y="358546"/>
                </a:lnTo>
                <a:lnTo>
                  <a:pt x="136067" y="139458"/>
                </a:lnTo>
                <a:lnTo>
                  <a:pt x="136067" y="0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498540" y="277847"/>
            <a:ext cx="160618" cy="185296"/>
          </a:xfrm>
          <a:custGeom>
            <a:avLst/>
            <a:gdLst/>
            <a:ahLst/>
            <a:cxnLst/>
            <a:rect l="l" t="t" r="r" b="b"/>
            <a:pathLst>
              <a:path w="136525" h="288925">
                <a:moveTo>
                  <a:pt x="0" y="0"/>
                </a:moveTo>
                <a:lnTo>
                  <a:pt x="0" y="139471"/>
                </a:lnTo>
                <a:lnTo>
                  <a:pt x="92760" y="288823"/>
                </a:lnTo>
                <a:lnTo>
                  <a:pt x="136080" y="219087"/>
                </a:lnTo>
                <a:lnTo>
                  <a:pt x="0" y="0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498540" y="418354"/>
            <a:ext cx="160618" cy="230093"/>
          </a:xfrm>
          <a:custGeom>
            <a:avLst/>
            <a:gdLst/>
            <a:ahLst/>
            <a:cxnLst/>
            <a:rect l="l" t="t" r="r" b="b"/>
            <a:pathLst>
              <a:path w="136525" h="358775">
                <a:moveTo>
                  <a:pt x="136080" y="0"/>
                </a:moveTo>
                <a:lnTo>
                  <a:pt x="0" y="219087"/>
                </a:lnTo>
                <a:lnTo>
                  <a:pt x="0" y="358546"/>
                </a:lnTo>
                <a:lnTo>
                  <a:pt x="136080" y="139458"/>
                </a:lnTo>
                <a:lnTo>
                  <a:pt x="136080" y="0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7632" y="671213"/>
            <a:ext cx="288947" cy="15972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19831" y="820451"/>
            <a:ext cx="206935" cy="0"/>
          </a:xfrm>
          <a:custGeom>
            <a:avLst/>
            <a:gdLst/>
            <a:ahLst/>
            <a:cxnLst/>
            <a:rect l="l" t="t" r="r" b="b"/>
            <a:pathLst>
              <a:path w="175894">
                <a:moveTo>
                  <a:pt x="0" y="0"/>
                </a:moveTo>
                <a:lnTo>
                  <a:pt x="175780" y="0"/>
                </a:lnTo>
              </a:path>
            </a:pathLst>
          </a:custGeom>
          <a:ln w="25400">
            <a:solidFill>
              <a:srgbClr val="766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9831" y="758550"/>
            <a:ext cx="32124" cy="53756"/>
          </a:xfrm>
          <a:custGeom>
            <a:avLst/>
            <a:gdLst/>
            <a:ahLst/>
            <a:cxnLst/>
            <a:rect l="l" t="t" r="r" b="b"/>
            <a:pathLst>
              <a:path w="27304" h="83819">
                <a:moveTo>
                  <a:pt x="0" y="83820"/>
                </a:moveTo>
                <a:lnTo>
                  <a:pt x="27165" y="83820"/>
                </a:lnTo>
                <a:lnTo>
                  <a:pt x="27165" y="0"/>
                </a:lnTo>
                <a:lnTo>
                  <a:pt x="0" y="0"/>
                </a:lnTo>
                <a:lnTo>
                  <a:pt x="0" y="83820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9830" y="750405"/>
            <a:ext cx="186765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572" y="0"/>
                </a:lnTo>
              </a:path>
            </a:pathLst>
          </a:custGeom>
          <a:ln w="25400">
            <a:solidFill>
              <a:srgbClr val="766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19831" y="690133"/>
            <a:ext cx="32124" cy="52127"/>
          </a:xfrm>
          <a:custGeom>
            <a:avLst/>
            <a:gdLst/>
            <a:ahLst/>
            <a:cxnLst/>
            <a:rect l="l" t="t" r="r" b="b"/>
            <a:pathLst>
              <a:path w="27304" h="81280">
                <a:moveTo>
                  <a:pt x="0" y="81280"/>
                </a:moveTo>
                <a:lnTo>
                  <a:pt x="27165" y="81280"/>
                </a:lnTo>
                <a:lnTo>
                  <a:pt x="27165" y="0"/>
                </a:lnTo>
                <a:lnTo>
                  <a:pt x="0" y="0"/>
                </a:lnTo>
                <a:lnTo>
                  <a:pt x="0" y="81280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9831" y="681988"/>
            <a:ext cx="205441" cy="0"/>
          </a:xfrm>
          <a:custGeom>
            <a:avLst/>
            <a:gdLst/>
            <a:ahLst/>
            <a:cxnLst/>
            <a:rect l="l" t="t" r="r" b="b"/>
            <a:pathLst>
              <a:path w="174625">
                <a:moveTo>
                  <a:pt x="0" y="0"/>
                </a:moveTo>
                <a:lnTo>
                  <a:pt x="174066" y="0"/>
                </a:lnTo>
              </a:path>
            </a:pathLst>
          </a:custGeom>
          <a:ln w="25400">
            <a:solidFill>
              <a:srgbClr val="76625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7359" y="671212"/>
            <a:ext cx="255494" cy="160047"/>
          </a:xfrm>
          <a:custGeom>
            <a:avLst/>
            <a:gdLst/>
            <a:ahLst/>
            <a:cxnLst/>
            <a:rect l="l" t="t" r="r" b="b"/>
            <a:pathLst>
              <a:path w="217169" h="249555">
                <a:moveTo>
                  <a:pt x="121780" y="0"/>
                </a:moveTo>
                <a:lnTo>
                  <a:pt x="72860" y="9878"/>
                </a:lnTo>
                <a:lnTo>
                  <a:pt x="34320" y="36720"/>
                </a:lnTo>
                <a:lnTo>
                  <a:pt x="9064" y="76332"/>
                </a:lnTo>
                <a:lnTo>
                  <a:pt x="0" y="124523"/>
                </a:lnTo>
                <a:lnTo>
                  <a:pt x="0" y="125209"/>
                </a:lnTo>
                <a:lnTo>
                  <a:pt x="9094" y="173732"/>
                </a:lnTo>
                <a:lnTo>
                  <a:pt x="34315" y="213059"/>
                </a:lnTo>
                <a:lnTo>
                  <a:pt x="72566" y="239421"/>
                </a:lnTo>
                <a:lnTo>
                  <a:pt x="120751" y="249047"/>
                </a:lnTo>
                <a:lnTo>
                  <a:pt x="150701" y="246016"/>
                </a:lnTo>
                <a:lnTo>
                  <a:pt x="175877" y="237439"/>
                </a:lnTo>
                <a:lnTo>
                  <a:pt x="197570" y="224090"/>
                </a:lnTo>
                <a:lnTo>
                  <a:pt x="197740" y="223939"/>
                </a:lnTo>
                <a:lnTo>
                  <a:pt x="121424" y="223939"/>
                </a:lnTo>
                <a:lnTo>
                  <a:pt x="84519" y="216242"/>
                </a:lnTo>
                <a:lnTo>
                  <a:pt x="54962" y="195129"/>
                </a:lnTo>
                <a:lnTo>
                  <a:pt x="35335" y="163567"/>
                </a:lnTo>
                <a:lnTo>
                  <a:pt x="28344" y="125209"/>
                </a:lnTo>
                <a:lnTo>
                  <a:pt x="28219" y="123825"/>
                </a:lnTo>
                <a:lnTo>
                  <a:pt x="35287" y="85040"/>
                </a:lnTo>
                <a:lnTo>
                  <a:pt x="54833" y="53701"/>
                </a:lnTo>
                <a:lnTo>
                  <a:pt x="84374" y="32745"/>
                </a:lnTo>
                <a:lnTo>
                  <a:pt x="121424" y="25107"/>
                </a:lnTo>
                <a:lnTo>
                  <a:pt x="199975" y="25107"/>
                </a:lnTo>
                <a:lnTo>
                  <a:pt x="197005" y="22636"/>
                </a:lnTo>
                <a:lnTo>
                  <a:pt x="176087" y="10574"/>
                </a:lnTo>
                <a:lnTo>
                  <a:pt x="151494" y="2771"/>
                </a:lnTo>
                <a:lnTo>
                  <a:pt x="121780" y="0"/>
                </a:lnTo>
                <a:close/>
              </a:path>
              <a:path w="217169" h="249555">
                <a:moveTo>
                  <a:pt x="199174" y="189191"/>
                </a:moveTo>
                <a:lnTo>
                  <a:pt x="181946" y="203906"/>
                </a:lnTo>
                <a:lnTo>
                  <a:pt x="164042" y="214818"/>
                </a:lnTo>
                <a:lnTo>
                  <a:pt x="144267" y="221604"/>
                </a:lnTo>
                <a:lnTo>
                  <a:pt x="121424" y="223939"/>
                </a:lnTo>
                <a:lnTo>
                  <a:pt x="197740" y="223939"/>
                </a:lnTo>
                <a:lnTo>
                  <a:pt x="217068" y="206743"/>
                </a:lnTo>
                <a:lnTo>
                  <a:pt x="199174" y="189191"/>
                </a:lnTo>
                <a:close/>
              </a:path>
              <a:path w="217169" h="249555">
                <a:moveTo>
                  <a:pt x="199975" y="25107"/>
                </a:moveTo>
                <a:lnTo>
                  <a:pt x="121424" y="25107"/>
                </a:lnTo>
                <a:lnTo>
                  <a:pt x="144188" y="27559"/>
                </a:lnTo>
                <a:lnTo>
                  <a:pt x="163918" y="34399"/>
                </a:lnTo>
                <a:lnTo>
                  <a:pt x="181325" y="44851"/>
                </a:lnTo>
                <a:lnTo>
                  <a:pt x="197116" y="58140"/>
                </a:lnTo>
                <a:lnTo>
                  <a:pt x="215696" y="38188"/>
                </a:lnTo>
                <a:lnTo>
                  <a:pt x="199975" y="25107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09714" y="673843"/>
            <a:ext cx="249518" cy="154753"/>
          </a:xfrm>
          <a:custGeom>
            <a:avLst/>
            <a:gdLst/>
            <a:ahLst/>
            <a:cxnLst/>
            <a:rect l="l" t="t" r="r" b="b"/>
            <a:pathLst>
              <a:path w="212090" h="241300">
                <a:moveTo>
                  <a:pt x="83604" y="0"/>
                </a:moveTo>
                <a:lnTo>
                  <a:pt x="0" y="0"/>
                </a:lnTo>
                <a:lnTo>
                  <a:pt x="0" y="240817"/>
                </a:lnTo>
                <a:lnTo>
                  <a:pt x="83604" y="240817"/>
                </a:lnTo>
                <a:lnTo>
                  <a:pt x="135525" y="231533"/>
                </a:lnTo>
                <a:lnTo>
                  <a:pt x="160633" y="215696"/>
                </a:lnTo>
                <a:lnTo>
                  <a:pt x="27177" y="215696"/>
                </a:lnTo>
                <a:lnTo>
                  <a:pt x="27177" y="25120"/>
                </a:lnTo>
                <a:lnTo>
                  <a:pt x="161041" y="25120"/>
                </a:lnTo>
                <a:lnTo>
                  <a:pt x="135525" y="9176"/>
                </a:lnTo>
                <a:lnTo>
                  <a:pt x="83604" y="0"/>
                </a:lnTo>
                <a:close/>
              </a:path>
              <a:path w="212090" h="241300">
                <a:moveTo>
                  <a:pt x="161041" y="25120"/>
                </a:moveTo>
                <a:lnTo>
                  <a:pt x="83604" y="25120"/>
                </a:lnTo>
                <a:lnTo>
                  <a:pt x="124876" y="32510"/>
                </a:lnTo>
                <a:lnTo>
                  <a:pt x="156314" y="52766"/>
                </a:lnTo>
                <a:lnTo>
                  <a:pt x="176337" y="83022"/>
                </a:lnTo>
                <a:lnTo>
                  <a:pt x="183362" y="120408"/>
                </a:lnTo>
                <a:lnTo>
                  <a:pt x="183362" y="121094"/>
                </a:lnTo>
                <a:lnTo>
                  <a:pt x="176337" y="158373"/>
                </a:lnTo>
                <a:lnTo>
                  <a:pt x="156314" y="188393"/>
                </a:lnTo>
                <a:lnTo>
                  <a:pt x="124876" y="208414"/>
                </a:lnTo>
                <a:lnTo>
                  <a:pt x="83604" y="215696"/>
                </a:lnTo>
                <a:lnTo>
                  <a:pt x="160633" y="215696"/>
                </a:lnTo>
                <a:lnTo>
                  <a:pt x="175966" y="206025"/>
                </a:lnTo>
                <a:lnTo>
                  <a:pt x="202217" y="167811"/>
                </a:lnTo>
                <a:lnTo>
                  <a:pt x="211569" y="120408"/>
                </a:lnTo>
                <a:lnTo>
                  <a:pt x="211569" y="119710"/>
                </a:lnTo>
                <a:lnTo>
                  <a:pt x="202217" y="72421"/>
                </a:lnTo>
                <a:lnTo>
                  <a:pt x="175966" y="34447"/>
                </a:lnTo>
                <a:lnTo>
                  <a:pt x="161041" y="25120"/>
                </a:lnTo>
                <a:close/>
              </a:path>
            </a:pathLst>
          </a:custGeom>
          <a:solidFill>
            <a:srgbClr val="7662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Capacity Development - INTOSAI Kuwait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2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9220</TotalTime>
  <Words>976</Words>
  <Application>Microsoft Macintosh PowerPoint</Application>
  <PresentationFormat>On-screen Show (4:3)</PresentationFormat>
  <Paragraphs>141</Paragraphs>
  <Slides>25</Slides>
  <Notes>2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Capacity Development –  Constraints, Accelerators and Scaling   Jens Wandel Advisor  Kuwait September 2018</vt:lpstr>
      <vt:lpstr>PowerPoint Presentation</vt:lpstr>
      <vt:lpstr>Definition</vt:lpstr>
      <vt:lpstr>Requisite capacity – a balance between the results of the SAI and the core capacity that is needed to achieve these </vt:lpstr>
      <vt:lpstr>PowerPoint Presentation</vt:lpstr>
      <vt:lpstr>INTERNATIONAL ORGANIZATION  OF SUPREME AUDIT INSTITUTIONS  (INTOSAI)</vt:lpstr>
      <vt:lpstr>PowerPoint Presentation</vt:lpstr>
      <vt:lpstr>Human Resource  Management  </vt:lpstr>
      <vt:lpstr>PowerPoint Presentation</vt:lpstr>
      <vt:lpstr>Link Capacity Development needs with Capacity Development Opportunity</vt:lpstr>
      <vt:lpstr>Core Capacity Development Levels</vt:lpstr>
      <vt:lpstr>PowerPoint Presentation</vt:lpstr>
      <vt:lpstr>PowerPoint Presentation</vt:lpstr>
      <vt:lpstr>PowerPoint Presentation</vt:lpstr>
      <vt:lpstr>Goal 17 on Partners &amp; Capacity Development</vt:lpstr>
      <vt:lpstr>PowerPoint Presentation</vt:lpstr>
      <vt:lpstr>PowerPoint Presentation</vt:lpstr>
      <vt:lpstr> Cyber Security and Artificial Intelligence</vt:lpstr>
      <vt:lpstr>IN CONCLUSION</vt:lpstr>
      <vt:lpstr>PowerPoint Presentation</vt:lpstr>
      <vt:lpstr>Q and A slides</vt:lpstr>
      <vt:lpstr>Goal 17 on Partners &amp; Capacity Development</vt:lpstr>
      <vt:lpstr>PowerPoint Presentation</vt:lpstr>
      <vt:lpstr>PowerPoint Presentation</vt:lpstr>
      <vt:lpstr>When Capacity Building Need meets with Opportunity</vt:lpstr>
    </vt:vector>
  </TitlesOfParts>
  <Company>UNDP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Wandel</dc:creator>
  <cp:lastModifiedBy>Jens Wandel</cp:lastModifiedBy>
  <cp:revision>41</cp:revision>
  <dcterms:created xsi:type="dcterms:W3CDTF">2018-08-24T10:26:43Z</dcterms:created>
  <dcterms:modified xsi:type="dcterms:W3CDTF">2018-09-03T09:36:03Z</dcterms:modified>
</cp:coreProperties>
</file>