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4" r:id="rId6"/>
    <p:sldId id="265" r:id="rId7"/>
    <p:sldId id="261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0066FF"/>
    <a:srgbClr val="005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72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154A62-B7C4-4A6D-8312-6579227C9AC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37A949B-5BF7-44D4-B80E-7E90E4C8D8F5}">
      <dgm:prSet phldrT="[Text]" custT="1"/>
      <dgm:spPr/>
      <dgm:t>
        <a:bodyPr/>
        <a:lstStyle/>
        <a:p>
          <a:r>
            <a:rPr lang="en-ZA" sz="2200" dirty="0" smtClean="0"/>
            <a:t>Supreme Audit Institutions</a:t>
          </a:r>
          <a:endParaRPr lang="en-ZA" sz="2200" dirty="0"/>
        </a:p>
      </dgm:t>
    </dgm:pt>
    <dgm:pt modelId="{3319734C-BA60-431C-834E-55F4C2151BDC}" type="parTrans" cxnId="{98722F3D-7DCF-4123-9A5B-E86691CC8EA3}">
      <dgm:prSet/>
      <dgm:spPr/>
      <dgm:t>
        <a:bodyPr/>
        <a:lstStyle/>
        <a:p>
          <a:endParaRPr lang="en-ZA"/>
        </a:p>
      </dgm:t>
    </dgm:pt>
    <dgm:pt modelId="{99B67FDD-4328-4CE2-8A96-4FD79D182F46}" type="sibTrans" cxnId="{98722F3D-7DCF-4123-9A5B-E86691CC8EA3}">
      <dgm:prSet/>
      <dgm:spPr/>
      <dgm:t>
        <a:bodyPr/>
        <a:lstStyle/>
        <a:p>
          <a:endParaRPr lang="en-ZA"/>
        </a:p>
      </dgm:t>
    </dgm:pt>
    <dgm:pt modelId="{485BDC79-7F21-4729-847B-6FDF7504E2A7}">
      <dgm:prSet phldrT="[Text]"/>
      <dgm:spPr/>
      <dgm:t>
        <a:bodyPr/>
        <a:lstStyle/>
        <a:p>
          <a:r>
            <a:rPr lang="en-ZA" dirty="0" smtClean="0"/>
            <a:t>Regional organisations </a:t>
          </a:r>
          <a:endParaRPr lang="en-ZA" dirty="0"/>
        </a:p>
      </dgm:t>
    </dgm:pt>
    <dgm:pt modelId="{196510CF-5184-4604-B49E-374DE13B518B}" type="parTrans" cxnId="{2C7E56A5-16ED-4DC0-A000-3D293125FE57}">
      <dgm:prSet/>
      <dgm:spPr/>
      <dgm:t>
        <a:bodyPr/>
        <a:lstStyle/>
        <a:p>
          <a:endParaRPr lang="en-ZA"/>
        </a:p>
      </dgm:t>
    </dgm:pt>
    <dgm:pt modelId="{2D719157-67FA-48D9-9101-0AE3C8E386D1}" type="sibTrans" cxnId="{2C7E56A5-16ED-4DC0-A000-3D293125FE57}">
      <dgm:prSet/>
      <dgm:spPr/>
      <dgm:t>
        <a:bodyPr/>
        <a:lstStyle/>
        <a:p>
          <a:endParaRPr lang="en-ZA"/>
        </a:p>
      </dgm:t>
    </dgm:pt>
    <dgm:pt modelId="{6A838651-899E-43B9-9FCE-D0887086A704}">
      <dgm:prSet phldrT="[Text]"/>
      <dgm:spPr/>
      <dgm:t>
        <a:bodyPr/>
        <a:lstStyle/>
        <a:p>
          <a:r>
            <a:rPr lang="en-ZA" dirty="0" smtClean="0"/>
            <a:t>INTOSAI global bodies </a:t>
          </a:r>
          <a:endParaRPr lang="en-ZA" dirty="0"/>
        </a:p>
      </dgm:t>
    </dgm:pt>
    <dgm:pt modelId="{0A9BE4D3-7E50-4292-8825-DF628256E9BD}" type="parTrans" cxnId="{29A2CB2C-73DA-4CA5-8398-0CBF71B9B652}">
      <dgm:prSet/>
      <dgm:spPr/>
      <dgm:t>
        <a:bodyPr/>
        <a:lstStyle/>
        <a:p>
          <a:endParaRPr lang="en-ZA"/>
        </a:p>
      </dgm:t>
    </dgm:pt>
    <dgm:pt modelId="{3A104E58-C33C-4769-B23C-2EDE006EAA5C}" type="sibTrans" cxnId="{29A2CB2C-73DA-4CA5-8398-0CBF71B9B652}">
      <dgm:prSet/>
      <dgm:spPr/>
      <dgm:t>
        <a:bodyPr/>
        <a:lstStyle/>
        <a:p>
          <a:endParaRPr lang="en-ZA"/>
        </a:p>
      </dgm:t>
    </dgm:pt>
    <dgm:pt modelId="{0AFB466A-A34B-4A63-9AEC-EF54B146ADA2}">
      <dgm:prSet phldrT="[Text]" custT="1"/>
      <dgm:spPr/>
      <dgm:t>
        <a:bodyPr/>
        <a:lstStyle/>
        <a:p>
          <a:r>
            <a:rPr lang="en-ZA" sz="2300" dirty="0" smtClean="0">
              <a:solidFill>
                <a:srgbClr val="9A0000"/>
              </a:solidFill>
            </a:rPr>
            <a:t>SAI staff members</a:t>
          </a:r>
          <a:endParaRPr lang="en-ZA" sz="2300" dirty="0">
            <a:solidFill>
              <a:srgbClr val="9A0000"/>
            </a:solidFill>
          </a:endParaRPr>
        </a:p>
      </dgm:t>
    </dgm:pt>
    <dgm:pt modelId="{F5BC4F7D-F2ED-44FC-9836-648D48E4293D}" type="parTrans" cxnId="{7B6F30FF-11A5-4321-8955-F57DC01F9E14}">
      <dgm:prSet/>
      <dgm:spPr/>
      <dgm:t>
        <a:bodyPr/>
        <a:lstStyle/>
        <a:p>
          <a:endParaRPr lang="en-ZA"/>
        </a:p>
      </dgm:t>
    </dgm:pt>
    <dgm:pt modelId="{905CA67F-AC3A-439B-8539-F7B2A11712C2}" type="sibTrans" cxnId="{7B6F30FF-11A5-4321-8955-F57DC01F9E14}">
      <dgm:prSet/>
      <dgm:spPr/>
      <dgm:t>
        <a:bodyPr/>
        <a:lstStyle/>
        <a:p>
          <a:endParaRPr lang="en-ZA"/>
        </a:p>
      </dgm:t>
    </dgm:pt>
    <dgm:pt modelId="{9AF6D0AD-6030-402D-8DE9-02B29F866B90}" type="pres">
      <dgm:prSet presAssocID="{C6154A62-B7C4-4A6D-8312-6579227C9AC5}" presName="compositeShape" presStyleCnt="0">
        <dgm:presLayoutVars>
          <dgm:dir/>
          <dgm:resizeHandles/>
        </dgm:presLayoutVars>
      </dgm:prSet>
      <dgm:spPr/>
    </dgm:pt>
    <dgm:pt modelId="{4D51E5D5-14E4-4010-BF16-A318FDFD0A1E}" type="pres">
      <dgm:prSet presAssocID="{C6154A62-B7C4-4A6D-8312-6579227C9AC5}" presName="pyramid" presStyleLbl="node1" presStyleIdx="0" presStyleCnt="1" custAng="10800000"/>
      <dgm:spPr/>
    </dgm:pt>
    <dgm:pt modelId="{B80392BA-FE69-4986-BDB2-D0F8F418DFB9}" type="pres">
      <dgm:prSet presAssocID="{C6154A62-B7C4-4A6D-8312-6579227C9AC5}" presName="theList" presStyleCnt="0"/>
      <dgm:spPr/>
    </dgm:pt>
    <dgm:pt modelId="{F8C4478B-4E38-46A7-8954-884BED3E099B}" type="pres">
      <dgm:prSet presAssocID="{0AFB466A-A34B-4A63-9AEC-EF54B146ADA2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31D5266-1909-4465-B54D-53B3EB081442}" type="pres">
      <dgm:prSet presAssocID="{0AFB466A-A34B-4A63-9AEC-EF54B146ADA2}" presName="aSpace" presStyleCnt="0"/>
      <dgm:spPr/>
    </dgm:pt>
    <dgm:pt modelId="{8D22BE62-BDA3-4CA9-96A9-D260219A0EE3}" type="pres">
      <dgm:prSet presAssocID="{A37A949B-5BF7-44D4-B80E-7E90E4C8D8F5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57442BB-E5E1-4A54-ABCB-531C1FD819B5}" type="pres">
      <dgm:prSet presAssocID="{A37A949B-5BF7-44D4-B80E-7E90E4C8D8F5}" presName="aSpace" presStyleCnt="0"/>
      <dgm:spPr/>
    </dgm:pt>
    <dgm:pt modelId="{7BBF751F-828C-44D6-968A-702BC6A088BB}" type="pres">
      <dgm:prSet presAssocID="{485BDC79-7F21-4729-847B-6FDF7504E2A7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2F875AE-B302-413C-8F19-49CBEA25A664}" type="pres">
      <dgm:prSet presAssocID="{485BDC79-7F21-4729-847B-6FDF7504E2A7}" presName="aSpace" presStyleCnt="0"/>
      <dgm:spPr/>
    </dgm:pt>
    <dgm:pt modelId="{12AB7E27-2C93-4998-B5A3-6A7A21FF7324}" type="pres">
      <dgm:prSet presAssocID="{6A838651-899E-43B9-9FCE-D0887086A704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AA97018-BBF6-4D05-B18B-BD410D2CB086}" type="pres">
      <dgm:prSet presAssocID="{6A838651-899E-43B9-9FCE-D0887086A704}" presName="aSpace" presStyleCnt="0"/>
      <dgm:spPr/>
    </dgm:pt>
  </dgm:ptLst>
  <dgm:cxnLst>
    <dgm:cxn modelId="{7B6F30FF-11A5-4321-8955-F57DC01F9E14}" srcId="{C6154A62-B7C4-4A6D-8312-6579227C9AC5}" destId="{0AFB466A-A34B-4A63-9AEC-EF54B146ADA2}" srcOrd="0" destOrd="0" parTransId="{F5BC4F7D-F2ED-44FC-9836-648D48E4293D}" sibTransId="{905CA67F-AC3A-439B-8539-F7B2A11712C2}"/>
    <dgm:cxn modelId="{98722F3D-7DCF-4123-9A5B-E86691CC8EA3}" srcId="{C6154A62-B7C4-4A6D-8312-6579227C9AC5}" destId="{A37A949B-5BF7-44D4-B80E-7E90E4C8D8F5}" srcOrd="1" destOrd="0" parTransId="{3319734C-BA60-431C-834E-55F4C2151BDC}" sibTransId="{99B67FDD-4328-4CE2-8A96-4FD79D182F46}"/>
    <dgm:cxn modelId="{CE13358D-0A79-40AB-96D9-2B04E621BBB6}" type="presOf" srcId="{485BDC79-7F21-4729-847B-6FDF7504E2A7}" destId="{7BBF751F-828C-44D6-968A-702BC6A088BB}" srcOrd="0" destOrd="0" presId="urn:microsoft.com/office/officeart/2005/8/layout/pyramid2"/>
    <dgm:cxn modelId="{7AA6A379-AC39-49D4-93ED-0FAD0AB8DFE0}" type="presOf" srcId="{0AFB466A-A34B-4A63-9AEC-EF54B146ADA2}" destId="{F8C4478B-4E38-46A7-8954-884BED3E099B}" srcOrd="0" destOrd="0" presId="urn:microsoft.com/office/officeart/2005/8/layout/pyramid2"/>
    <dgm:cxn modelId="{1BF1092D-E932-41E0-8D5C-AA715F8E0094}" type="presOf" srcId="{A37A949B-5BF7-44D4-B80E-7E90E4C8D8F5}" destId="{8D22BE62-BDA3-4CA9-96A9-D260219A0EE3}" srcOrd="0" destOrd="0" presId="urn:microsoft.com/office/officeart/2005/8/layout/pyramid2"/>
    <dgm:cxn modelId="{29A2CB2C-73DA-4CA5-8398-0CBF71B9B652}" srcId="{C6154A62-B7C4-4A6D-8312-6579227C9AC5}" destId="{6A838651-899E-43B9-9FCE-D0887086A704}" srcOrd="3" destOrd="0" parTransId="{0A9BE4D3-7E50-4292-8825-DF628256E9BD}" sibTransId="{3A104E58-C33C-4769-B23C-2EDE006EAA5C}"/>
    <dgm:cxn modelId="{5ACD2372-B748-4141-B917-9FC17AD95AED}" type="presOf" srcId="{6A838651-899E-43B9-9FCE-D0887086A704}" destId="{12AB7E27-2C93-4998-B5A3-6A7A21FF7324}" srcOrd="0" destOrd="0" presId="urn:microsoft.com/office/officeart/2005/8/layout/pyramid2"/>
    <dgm:cxn modelId="{2C7E56A5-16ED-4DC0-A000-3D293125FE57}" srcId="{C6154A62-B7C4-4A6D-8312-6579227C9AC5}" destId="{485BDC79-7F21-4729-847B-6FDF7504E2A7}" srcOrd="2" destOrd="0" parTransId="{196510CF-5184-4604-B49E-374DE13B518B}" sibTransId="{2D719157-67FA-48D9-9101-0AE3C8E386D1}"/>
    <dgm:cxn modelId="{D45DC7C8-D6C1-4CAB-8180-835AC67EA97B}" type="presOf" srcId="{C6154A62-B7C4-4A6D-8312-6579227C9AC5}" destId="{9AF6D0AD-6030-402D-8DE9-02B29F866B90}" srcOrd="0" destOrd="0" presId="urn:microsoft.com/office/officeart/2005/8/layout/pyramid2"/>
    <dgm:cxn modelId="{A28B98C9-9EEA-4F21-AD85-ED1AFCB7CE7A}" type="presParOf" srcId="{9AF6D0AD-6030-402D-8DE9-02B29F866B90}" destId="{4D51E5D5-14E4-4010-BF16-A318FDFD0A1E}" srcOrd="0" destOrd="0" presId="urn:microsoft.com/office/officeart/2005/8/layout/pyramid2"/>
    <dgm:cxn modelId="{473B790F-4ACA-4B65-90E0-C07E702FB771}" type="presParOf" srcId="{9AF6D0AD-6030-402D-8DE9-02B29F866B90}" destId="{B80392BA-FE69-4986-BDB2-D0F8F418DFB9}" srcOrd="1" destOrd="0" presId="urn:microsoft.com/office/officeart/2005/8/layout/pyramid2"/>
    <dgm:cxn modelId="{441E6A84-9172-4223-986D-15A4E51AC190}" type="presParOf" srcId="{B80392BA-FE69-4986-BDB2-D0F8F418DFB9}" destId="{F8C4478B-4E38-46A7-8954-884BED3E099B}" srcOrd="0" destOrd="0" presId="urn:microsoft.com/office/officeart/2005/8/layout/pyramid2"/>
    <dgm:cxn modelId="{92668442-C551-42EE-AF56-896FB6547BDF}" type="presParOf" srcId="{B80392BA-FE69-4986-BDB2-D0F8F418DFB9}" destId="{E31D5266-1909-4465-B54D-53B3EB081442}" srcOrd="1" destOrd="0" presId="urn:microsoft.com/office/officeart/2005/8/layout/pyramid2"/>
    <dgm:cxn modelId="{AC3AF86C-F4B9-4D17-8CEE-F9E4330315CF}" type="presParOf" srcId="{B80392BA-FE69-4986-BDB2-D0F8F418DFB9}" destId="{8D22BE62-BDA3-4CA9-96A9-D260219A0EE3}" srcOrd="2" destOrd="0" presId="urn:microsoft.com/office/officeart/2005/8/layout/pyramid2"/>
    <dgm:cxn modelId="{4284DF8E-B58A-4173-A162-D1E272886F48}" type="presParOf" srcId="{B80392BA-FE69-4986-BDB2-D0F8F418DFB9}" destId="{157442BB-E5E1-4A54-ABCB-531C1FD819B5}" srcOrd="3" destOrd="0" presId="urn:microsoft.com/office/officeart/2005/8/layout/pyramid2"/>
    <dgm:cxn modelId="{8937FDB0-1C1C-446F-BB67-A2372162853A}" type="presParOf" srcId="{B80392BA-FE69-4986-BDB2-D0F8F418DFB9}" destId="{7BBF751F-828C-44D6-968A-702BC6A088BB}" srcOrd="4" destOrd="0" presId="urn:microsoft.com/office/officeart/2005/8/layout/pyramid2"/>
    <dgm:cxn modelId="{B3F451C6-94AD-45A9-B5E9-D3C807D1E6E2}" type="presParOf" srcId="{B80392BA-FE69-4986-BDB2-D0F8F418DFB9}" destId="{A2F875AE-B302-413C-8F19-49CBEA25A664}" srcOrd="5" destOrd="0" presId="urn:microsoft.com/office/officeart/2005/8/layout/pyramid2"/>
    <dgm:cxn modelId="{12DD9CDC-7108-40D0-B951-916CC8B90430}" type="presParOf" srcId="{B80392BA-FE69-4986-BDB2-D0F8F418DFB9}" destId="{12AB7E27-2C93-4998-B5A3-6A7A21FF7324}" srcOrd="6" destOrd="0" presId="urn:microsoft.com/office/officeart/2005/8/layout/pyramid2"/>
    <dgm:cxn modelId="{452026E5-8B16-4C88-A4B0-4B2D1C1EE298}" type="presParOf" srcId="{B80392BA-FE69-4986-BDB2-D0F8F418DFB9}" destId="{AAA97018-BBF6-4D05-B18B-BD410D2CB08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1E5D5-14E4-4010-BF16-A318FDFD0A1E}">
      <dsp:nvSpPr>
        <dsp:cNvPr id="0" name=""/>
        <dsp:cNvSpPr/>
      </dsp:nvSpPr>
      <dsp:spPr>
        <a:xfrm rot="10800000"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4478B-4E38-46A7-8954-884BED3E099B}">
      <dsp:nvSpPr>
        <dsp:cNvPr id="0" name=""/>
        <dsp:cNvSpPr/>
      </dsp:nvSpPr>
      <dsp:spPr>
        <a:xfrm>
          <a:off x="37753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>
              <a:solidFill>
                <a:srgbClr val="9A0000"/>
              </a:solidFill>
            </a:rPr>
            <a:t>SAI staff members</a:t>
          </a:r>
          <a:endParaRPr lang="en-ZA" sz="2300" kern="1200" dirty="0">
            <a:solidFill>
              <a:srgbClr val="9A0000"/>
            </a:solidFill>
          </a:endParaRPr>
        </a:p>
      </dsp:txBody>
      <dsp:txXfrm>
        <a:off x="3814620" y="492306"/>
        <a:ext cx="2863339" cy="725883"/>
      </dsp:txXfrm>
    </dsp:sp>
    <dsp:sp modelId="{8D22BE62-BDA3-4CA9-96A9-D260219A0EE3}">
      <dsp:nvSpPr>
        <dsp:cNvPr id="0" name=""/>
        <dsp:cNvSpPr/>
      </dsp:nvSpPr>
      <dsp:spPr>
        <a:xfrm>
          <a:off x="37753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200" kern="1200" dirty="0" smtClean="0"/>
            <a:t>Supreme Audit Institutions</a:t>
          </a:r>
          <a:endParaRPr lang="en-ZA" sz="2200" kern="1200" dirty="0"/>
        </a:p>
      </dsp:txBody>
      <dsp:txXfrm>
        <a:off x="3814620" y="1397277"/>
        <a:ext cx="2863339" cy="725883"/>
      </dsp:txXfrm>
    </dsp:sp>
    <dsp:sp modelId="{7BBF751F-828C-44D6-968A-702BC6A088BB}">
      <dsp:nvSpPr>
        <dsp:cNvPr id="0" name=""/>
        <dsp:cNvSpPr/>
      </dsp:nvSpPr>
      <dsp:spPr>
        <a:xfrm>
          <a:off x="3775352" y="2262981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Regional organisations </a:t>
          </a:r>
          <a:endParaRPr lang="en-ZA" sz="2300" kern="1200" dirty="0"/>
        </a:p>
      </dsp:txBody>
      <dsp:txXfrm>
        <a:off x="3814620" y="2302249"/>
        <a:ext cx="2863339" cy="725883"/>
      </dsp:txXfrm>
    </dsp:sp>
    <dsp:sp modelId="{12AB7E27-2C93-4998-B5A3-6A7A21FF7324}">
      <dsp:nvSpPr>
        <dsp:cNvPr id="0" name=""/>
        <dsp:cNvSpPr/>
      </dsp:nvSpPr>
      <dsp:spPr>
        <a:xfrm>
          <a:off x="3775352" y="3167953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300" kern="1200" dirty="0" smtClean="0"/>
            <a:t>INTOSAI global bodies </a:t>
          </a:r>
          <a:endParaRPr lang="en-ZA" sz="2300" kern="1200" dirty="0"/>
        </a:p>
      </dsp:txBody>
      <dsp:txXfrm>
        <a:off x="3814620" y="3207221"/>
        <a:ext cx="2863339" cy="725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D41E-42CF-4FC4-B286-C51156B93D9A}" type="datetimeFigureOut">
              <a:rPr lang="en-ZA" smtClean="0"/>
              <a:t>2018/09/03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806-3260-4BE1-B541-8B69F81C8D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988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D41E-42CF-4FC4-B286-C51156B93D9A}" type="datetimeFigureOut">
              <a:rPr lang="en-ZA" smtClean="0"/>
              <a:t>2018/09/03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806-3260-4BE1-B541-8B69F81C8D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91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D41E-42CF-4FC4-B286-C51156B93D9A}" type="datetimeFigureOut">
              <a:rPr lang="en-ZA" smtClean="0"/>
              <a:t>2018/09/03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806-3260-4BE1-B541-8B69F81C8D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521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D41E-42CF-4FC4-B286-C51156B93D9A}" type="datetimeFigureOut">
              <a:rPr lang="en-ZA" smtClean="0"/>
              <a:t>2018/09/03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806-3260-4BE1-B541-8B69F81C8D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541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D41E-42CF-4FC4-B286-C51156B93D9A}" type="datetimeFigureOut">
              <a:rPr lang="en-ZA" smtClean="0"/>
              <a:t>2018/09/03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806-3260-4BE1-B541-8B69F81C8D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71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D41E-42CF-4FC4-B286-C51156B93D9A}" type="datetimeFigureOut">
              <a:rPr lang="en-ZA" smtClean="0"/>
              <a:t>2018/09/03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806-3260-4BE1-B541-8B69F81C8D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233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D41E-42CF-4FC4-B286-C51156B93D9A}" type="datetimeFigureOut">
              <a:rPr lang="en-ZA" smtClean="0"/>
              <a:t>2018/09/03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806-3260-4BE1-B541-8B69F81C8D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403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D41E-42CF-4FC4-B286-C51156B93D9A}" type="datetimeFigureOut">
              <a:rPr lang="en-ZA" smtClean="0"/>
              <a:t>2018/09/03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806-3260-4BE1-B541-8B69F81C8D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573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D41E-42CF-4FC4-B286-C51156B93D9A}" type="datetimeFigureOut">
              <a:rPr lang="en-ZA" smtClean="0"/>
              <a:t>2018/09/03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806-3260-4BE1-B541-8B69F81C8D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126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D41E-42CF-4FC4-B286-C51156B93D9A}" type="datetimeFigureOut">
              <a:rPr lang="en-ZA" smtClean="0"/>
              <a:t>2018/09/03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806-3260-4BE1-B541-8B69F81C8D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890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D41E-42CF-4FC4-B286-C51156B93D9A}" type="datetimeFigureOut">
              <a:rPr lang="en-ZA" smtClean="0"/>
              <a:t>2018/09/03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6806-3260-4BE1-B541-8B69F81C8D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405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CD41E-42CF-4FC4-B286-C51156B93D9A}" type="datetimeFigureOut">
              <a:rPr lang="en-ZA" smtClean="0"/>
              <a:t>2018/09/03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6806-3260-4BE1-B541-8B69F81C8D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642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9670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Putting our people first </a:t>
            </a:r>
            <a:br>
              <a:rPr lang="en-Z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ZA" sz="3100" b="1" dirty="0" err="1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Kimi</a:t>
            </a:r>
            <a:r>
              <a:rPr lang="en-ZA" sz="3100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en-ZA" sz="3100" b="1" dirty="0" err="1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Makwetu</a:t>
            </a:r>
            <a:r>
              <a:rPr lang="en-ZA" sz="3100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br>
              <a:rPr lang="en-ZA" sz="3100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</a:br>
            <a:r>
              <a:rPr lang="en-ZA" sz="3100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Chair: INTOSAI CBC</a:t>
            </a:r>
            <a:endParaRPr lang="en-ZA" sz="3100" b="1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75" y="842698"/>
            <a:ext cx="1493661" cy="179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94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0053CC"/>
                </a:solidFill>
              </a:rPr>
              <a:t>Introduction </a:t>
            </a:r>
            <a:endParaRPr lang="en-ZA" dirty="0">
              <a:solidFill>
                <a:srgbClr val="005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533400" indent="-5334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ZA" sz="2800" dirty="0" smtClean="0"/>
          </a:p>
          <a:p>
            <a:pPr marL="533400" indent="-533400"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ZA" sz="2800" dirty="0" smtClean="0"/>
              <a:t>Lima Declaration, ISSAI 12, SAI PMF all provide guidance on the fundamental importance of HRM</a:t>
            </a:r>
          </a:p>
          <a:p>
            <a:pPr marL="533400" indent="-533400">
              <a:buFont typeface="Wingdings" panose="05000000000000000000" pitchFamily="2" charset="2"/>
              <a:buChar char="q"/>
            </a:pPr>
            <a:r>
              <a:rPr lang="en-ZA" sz="2800" dirty="0" smtClean="0"/>
              <a:t>SAI SA experience: Effective HRM is not enough – strive for alignment between employee ambitions and SAI’s strategic  objectives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54" y="5013176"/>
            <a:ext cx="1197491" cy="143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2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0066FF"/>
                </a:solidFill>
              </a:rPr>
              <a:t>INTOSAI’s inverted pyramid </a:t>
            </a:r>
            <a:endParaRPr lang="en-ZA" dirty="0">
              <a:solidFill>
                <a:srgbClr val="0066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550782"/>
              </p:ext>
            </p:extLst>
          </p:nvPr>
        </p:nvGraphicFramePr>
        <p:xfrm>
          <a:off x="457200" y="171134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85184"/>
            <a:ext cx="1201737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14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rgbClr val="0053CC"/>
                </a:solidFill>
              </a:rPr>
              <a:t>Global SAI Stocktaking Report 2017 </a:t>
            </a:r>
            <a:endParaRPr lang="en-ZA" dirty="0">
              <a:solidFill>
                <a:srgbClr val="005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sz="2800" dirty="0" smtClean="0"/>
              <a:t>Globally only </a:t>
            </a:r>
            <a:r>
              <a:rPr lang="en-ZA" sz="2800" dirty="0"/>
              <a:t>36% of SAIs reported </a:t>
            </a:r>
            <a:r>
              <a:rPr lang="en-ZA" sz="2800" dirty="0" smtClean="0"/>
              <a:t>increase </a:t>
            </a:r>
            <a:r>
              <a:rPr lang="en-ZA" sz="2800" dirty="0"/>
              <a:t>in real terms in </a:t>
            </a:r>
            <a:r>
              <a:rPr lang="en-ZA" sz="2800" dirty="0" smtClean="0"/>
              <a:t>budgets </a:t>
            </a:r>
            <a:r>
              <a:rPr lang="en-ZA" sz="2800" dirty="0"/>
              <a:t>for professional development </a:t>
            </a:r>
            <a:r>
              <a:rPr lang="en-ZA" sz="2800" dirty="0" smtClean="0"/>
              <a:t> </a:t>
            </a:r>
            <a:endParaRPr lang="en-ZA" sz="2800" dirty="0"/>
          </a:p>
          <a:p>
            <a:pPr lvl="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sz="2800" dirty="0"/>
              <a:t>In </a:t>
            </a:r>
            <a:r>
              <a:rPr lang="en-ZA" sz="2800" dirty="0" smtClean="0"/>
              <a:t>regions </a:t>
            </a:r>
            <a:r>
              <a:rPr lang="en-ZA" sz="2800" dirty="0"/>
              <a:t>where staff development should be a </a:t>
            </a:r>
            <a:r>
              <a:rPr lang="en-ZA" sz="2800" dirty="0" smtClean="0"/>
              <a:t>priority, very </a:t>
            </a:r>
            <a:r>
              <a:rPr lang="en-ZA" sz="2800" dirty="0"/>
              <a:t>few SAIs had increased </a:t>
            </a:r>
            <a:r>
              <a:rPr lang="en-ZA" sz="2800" dirty="0" smtClean="0"/>
              <a:t>their </a:t>
            </a:r>
            <a:r>
              <a:rPr lang="en-ZA" sz="2800" dirty="0"/>
              <a:t>budgets for professional </a:t>
            </a:r>
            <a:r>
              <a:rPr lang="en-ZA" sz="2800" dirty="0" smtClean="0"/>
              <a:t>development</a:t>
            </a:r>
            <a:endParaRPr lang="en-ZA" sz="2800" dirty="0"/>
          </a:p>
          <a:p>
            <a:pPr lvl="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sz="2800" dirty="0"/>
              <a:t>Many SAIs still do not have </a:t>
            </a:r>
            <a:r>
              <a:rPr lang="en-ZA" sz="2800" dirty="0" smtClean="0"/>
              <a:t>training </a:t>
            </a:r>
            <a:r>
              <a:rPr lang="en-ZA" sz="2800" dirty="0"/>
              <a:t>plans, particularly in the case of SAIs with the most stringent budgets for </a:t>
            </a:r>
            <a:r>
              <a:rPr lang="en-ZA" sz="2800" dirty="0" smtClean="0"/>
              <a:t>development  </a:t>
            </a:r>
            <a:endParaRPr lang="en-ZA" sz="2800" dirty="0"/>
          </a:p>
          <a:p>
            <a:pPr lvl="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ZA" sz="2800" dirty="0" smtClean="0"/>
              <a:t>Training &amp; transfer </a:t>
            </a:r>
            <a:r>
              <a:rPr lang="en-ZA" sz="2800" dirty="0"/>
              <a:t>of knowledge </a:t>
            </a:r>
            <a:r>
              <a:rPr lang="en-ZA" sz="2800" dirty="0" smtClean="0"/>
              <a:t>– just </a:t>
            </a:r>
            <a:r>
              <a:rPr lang="en-ZA" sz="2800" dirty="0"/>
              <a:t>38% </a:t>
            </a:r>
            <a:r>
              <a:rPr lang="en-ZA" sz="2800" dirty="0" smtClean="0"/>
              <a:t>of                                    </a:t>
            </a:r>
            <a:r>
              <a:rPr lang="en-ZA" sz="2800" dirty="0"/>
              <a:t>SAIs use trained staff to run formal internal </a:t>
            </a:r>
            <a:r>
              <a:rPr lang="en-ZA" sz="2800" dirty="0" smtClean="0"/>
              <a:t>                                training courses.</a:t>
            </a:r>
            <a:endParaRPr lang="en-Z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54" y="5013176"/>
            <a:ext cx="1197491" cy="143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0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rgbClr val="0053CC"/>
                </a:solidFill>
              </a:rPr>
              <a:t>The HR value-chain </a:t>
            </a:r>
            <a:endParaRPr lang="en-ZA" dirty="0">
              <a:solidFill>
                <a:srgbClr val="0053CC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89" y="1345381"/>
            <a:ext cx="8600291" cy="503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1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>
                <a:solidFill>
                  <a:srgbClr val="0053CC"/>
                </a:solidFill>
              </a:rPr>
              <a:t>SAI PMF questions about HR strategy</a:t>
            </a:r>
            <a:endParaRPr lang="en-ZA" dirty="0">
              <a:solidFill>
                <a:srgbClr val="005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467995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ZA" sz="2800" dirty="0" smtClean="0"/>
          </a:p>
          <a:p>
            <a:pPr marL="446088" lvl="0" indent="-446088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446088" algn="l"/>
              </a:tabLst>
            </a:pPr>
            <a:r>
              <a:rPr lang="en-ZA" sz="2800" dirty="0" smtClean="0"/>
              <a:t>Is it aligned </a:t>
            </a:r>
            <a:r>
              <a:rPr lang="en-ZA" sz="2800" dirty="0"/>
              <a:t>with </a:t>
            </a:r>
            <a:r>
              <a:rPr lang="en-ZA" sz="2800" dirty="0" smtClean="0"/>
              <a:t>SAI’s </a:t>
            </a:r>
            <a:r>
              <a:rPr lang="en-ZA" sz="2800" dirty="0"/>
              <a:t>strategy and performance objectives?</a:t>
            </a:r>
          </a:p>
          <a:p>
            <a:pPr marL="446088" lvl="0" indent="-446088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446088" algn="l"/>
              </a:tabLst>
            </a:pPr>
            <a:r>
              <a:rPr lang="en-ZA" sz="2800" dirty="0"/>
              <a:t>Does it cover </a:t>
            </a:r>
            <a:r>
              <a:rPr lang="en-ZA" sz="2800" dirty="0" smtClean="0"/>
              <a:t>the </a:t>
            </a:r>
            <a:r>
              <a:rPr lang="en-ZA" sz="2800" dirty="0"/>
              <a:t>basic process such as recruitment, retention, remuneration, performance appraisal and professional development?</a:t>
            </a:r>
          </a:p>
          <a:p>
            <a:pPr marL="446088" lvl="0" indent="-446088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446088" algn="l"/>
              </a:tabLst>
            </a:pPr>
            <a:r>
              <a:rPr lang="en-ZA" sz="2800" dirty="0"/>
              <a:t>Does it contain considerations about the number and type of staff required for the strategic planning period?</a:t>
            </a:r>
          </a:p>
          <a:p>
            <a:pPr marL="446088" lvl="0" indent="-446088"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446088" algn="l"/>
              </a:tabLst>
            </a:pPr>
            <a:r>
              <a:rPr lang="en-ZA" sz="2800" dirty="0"/>
              <a:t>Has indicators, baselines and targets (e.g. staff turnover, vacancies, non-productive time, etc.) been identified and used?  </a:t>
            </a:r>
          </a:p>
          <a:p>
            <a:pPr marL="446088" lvl="0" indent="-446088">
              <a:buFont typeface="Wingdings" panose="05000000000000000000" pitchFamily="2" charset="2"/>
              <a:buChar char="ü"/>
              <a:tabLst>
                <a:tab pos="446088" algn="l"/>
              </a:tabLst>
            </a:pPr>
            <a:r>
              <a:rPr lang="en-ZA" sz="2800" dirty="0"/>
              <a:t>Is the strategy regularly reviewed and updated, </a:t>
            </a:r>
            <a:r>
              <a:rPr lang="en-ZA" sz="2800" dirty="0" smtClean="0"/>
              <a:t>                  at </a:t>
            </a:r>
            <a:r>
              <a:rPr lang="en-ZA" sz="2800" dirty="0"/>
              <a:t>a minimum once every five years?</a:t>
            </a:r>
          </a:p>
          <a:p>
            <a:pPr marL="533400" indent="-533400">
              <a:spcAft>
                <a:spcPts val="2400"/>
              </a:spcAft>
              <a:buFont typeface="Wingdings" panose="05000000000000000000" pitchFamily="2" charset="2"/>
              <a:buChar char="ü"/>
            </a:pPr>
            <a:endParaRPr lang="en-ZA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54" y="5013176"/>
            <a:ext cx="1197491" cy="143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9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0053CC"/>
                </a:solidFill>
              </a:rPr>
              <a:t>Other considerations </a:t>
            </a:r>
            <a:endParaRPr lang="en-ZA" dirty="0">
              <a:solidFill>
                <a:srgbClr val="005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marL="533400" indent="-5334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ZA" sz="2800" dirty="0" smtClean="0"/>
          </a:p>
          <a:p>
            <a:pPr marL="533400" indent="-533400"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ZA" sz="2800" dirty="0" smtClean="0"/>
              <a:t>Leadership development and the sustainability of good leadership </a:t>
            </a:r>
          </a:p>
          <a:p>
            <a:pPr marL="533400" indent="-533400"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ZA" sz="2800" dirty="0" smtClean="0"/>
              <a:t>HR management primarily serving the interests of external stakeholders</a:t>
            </a:r>
          </a:p>
          <a:p>
            <a:pPr marL="533400" indent="-533400"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en-ZA" sz="2800" dirty="0" smtClean="0"/>
              <a:t>Knowing what it is that differentiates you as an employer – what is it that your people value         most.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54" y="5013176"/>
            <a:ext cx="1197491" cy="143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1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973" y="1153914"/>
            <a:ext cx="4440267" cy="4435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80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272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Putting our people first   Kimi Makwetu  Chair: INTOSAI CBC</vt:lpstr>
      <vt:lpstr>Introduction </vt:lpstr>
      <vt:lpstr>INTOSAI’s inverted pyramid </vt:lpstr>
      <vt:lpstr>Global SAI Stocktaking Report 2017 </vt:lpstr>
      <vt:lpstr>The HR value-chain </vt:lpstr>
      <vt:lpstr>SAI PMF questions about HR strategy</vt:lpstr>
      <vt:lpstr>Other considerations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International Relations</dc:creator>
  <cp:lastModifiedBy>International Relations</cp:lastModifiedBy>
  <cp:revision>10</cp:revision>
  <dcterms:created xsi:type="dcterms:W3CDTF">2018-09-03T18:05:58Z</dcterms:created>
  <dcterms:modified xsi:type="dcterms:W3CDTF">2018-09-03T19:54:40Z</dcterms:modified>
</cp:coreProperties>
</file>