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99CC"/>
    <a:srgbClr val="898989"/>
    <a:srgbClr val="309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>
            <a:extLst>
              <a:ext uri="{FF2B5EF4-FFF2-40B4-BE49-F238E27FC236}">
                <a16:creationId xmlns:a16="http://schemas.microsoft.com/office/drawing/2014/main" id="{23F0A52B-315E-4A5D-9B96-0D050D4AA9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4">
                <a:lumMod val="20000"/>
                <a:lumOff val="80000"/>
                <a:tint val="45000"/>
                <a:satMod val="400000"/>
              </a:schemeClr>
            </a:duotone>
          </a:blip>
          <a:srcRect l="48992" t="49555" r="-287" b="-1392"/>
          <a:stretch/>
        </p:blipFill>
        <p:spPr>
          <a:xfrm>
            <a:off x="-163997" y="-12700"/>
            <a:ext cx="9015663" cy="59128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A0AAE8-FE13-43E3-9DDE-055262AAE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8" y="355601"/>
            <a:ext cx="9396412" cy="3073400"/>
          </a:xfrm>
        </p:spPr>
        <p:txBody>
          <a:bodyPr anchor="b"/>
          <a:lstStyle>
            <a:lvl1pPr algn="l"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263A5-7D7B-4275-BCF7-D897519F5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788" y="3551238"/>
            <a:ext cx="9409112" cy="26463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7CD38-C303-4D43-AE23-818F4B69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6C6E0-4438-443C-A742-B98E9947A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992C4-8E0E-43DE-B8DE-E339A062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6FF906-DA40-4815-9307-0B7E6B0EB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0" y="465852"/>
            <a:ext cx="1452765" cy="11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4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B3407-71E4-4FC0-976A-30EF0E492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58A15-C699-456A-B8A2-FFCCB5582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F8AF0-88C8-43DA-A137-7B8F38A93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D928-BC29-4826-A3F9-6D2326207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F79F7-55BD-4020-B0EF-BF32A153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14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AFA78-FAA8-48E1-B2E8-86ED1A384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3301F-FF92-44F9-B411-1C12EAC98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E0A86-8300-4DE1-A5B0-DDF820599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6487E-FAA5-4C5A-94E8-B5FB4FFCA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F4446-954E-46EF-A7C9-BEFDE905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7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821A-04E4-46FE-A33F-A2A4076A2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17EBA-2880-425B-B150-73F08DEA5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6B6D5-9F68-475A-98C7-CB014C3EE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02833-7D0C-41FE-87D8-D8275ABC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7902C-BF9B-42DD-A8FA-4ED3879F3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B8096-066D-47EA-A3D9-31D065B3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65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D0D3-9CD1-45EB-B923-426192907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9641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3078F-708B-4EBD-A087-A66D6D1C6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16100"/>
            <a:ext cx="5157787" cy="635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6F7CA-A81B-4973-830E-012F436F4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33587E-2661-4229-8018-1C4877DCC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16100"/>
            <a:ext cx="5183188" cy="635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4423EF-8A45-45BB-8B77-E82EC247A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897D10-D68B-4081-9C82-543D2B740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3719CD-BCC0-40E7-8D34-EAA63A36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CC2511-525C-46B6-90A4-F307A31D2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56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D5177-396B-410B-9FF1-8F074EE3D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457A0-7A41-4094-8D84-B62724F0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8ED05-9220-4E94-B151-3F45823EA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4D479-5817-4F62-AC21-0C3C614C8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3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BB5FC-812B-48F4-920E-E87A47CB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13/06/2019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F96AEF-39F3-464F-849E-32EF5046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24141-F1EC-4010-BFC9-56F46973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466B8F-8EC1-4FC1-BC28-8FDCDD2AB9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0" y="465852"/>
            <a:ext cx="1452765" cy="11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8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DB6B2F-5DE2-4854-9F48-05D51ED2E7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658" y="2219332"/>
            <a:ext cx="3126683" cy="241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6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>
            <a:extLst>
              <a:ext uri="{FF2B5EF4-FFF2-40B4-BE49-F238E27FC236}">
                <a16:creationId xmlns:a16="http://schemas.microsoft.com/office/drawing/2014/main" id="{F359B759-8464-47DA-AB10-62C0BDB863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49356" t="1" r="-286" b="49668"/>
          <a:stretch/>
        </p:blipFill>
        <p:spPr>
          <a:xfrm>
            <a:off x="-36033" y="1116875"/>
            <a:ext cx="8951495" cy="574112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DF2F8-147A-46BB-A651-E631B9DD0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ACCFE-5607-4241-9B71-5189668E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0885A-899E-4E64-A51A-82938C74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2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07036-F8CC-4101-949E-0C82FE9665D0}" type="datetimeFigureOut">
              <a:rPr lang="en-GB" smtClean="0"/>
              <a:pPr/>
              <a:t>13/06/2019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8E2FD-C170-4609-988E-4F3BE9EF8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1500" y="6356350"/>
            <a:ext cx="8394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6329E-A761-4A18-8A2D-4EE185069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12400" y="6356350"/>
            <a:ext cx="104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742FD-4577-420A-9CCB-3CD46D90B6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C26B4A-4A92-4132-9306-FF3113932F9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0" y="465852"/>
            <a:ext cx="1452765" cy="11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0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456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1144" userDrawn="1">
          <p15:clr>
            <a:srgbClr val="F26B43"/>
          </p15:clr>
        </p15:guide>
        <p15:guide id="6" orient="horz" pos="3904" userDrawn="1">
          <p15:clr>
            <a:srgbClr val="F26B43"/>
          </p15:clr>
        </p15:guide>
        <p15:guide id="7" pos="7160" userDrawn="1">
          <p15:clr>
            <a:srgbClr val="F26B43"/>
          </p15:clr>
        </p15:guide>
        <p15:guide id="8" orient="horz" pos="224" userDrawn="1">
          <p15:clr>
            <a:srgbClr val="F26B43"/>
          </p15:clr>
        </p15:guide>
        <p15:guide id="9" orient="horz" pos="10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285FA-A815-4373-98F5-544D98252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355601"/>
            <a:ext cx="10900268" cy="3073400"/>
          </a:xfrm>
        </p:spPr>
        <p:txBody>
          <a:bodyPr/>
          <a:lstStyle/>
          <a:p>
            <a:r>
              <a:rPr lang="en-GB" sz="4000" dirty="0" smtClean="0"/>
              <a:t>High level work plan of the  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Workstream on Guides and Occasional </a:t>
            </a:r>
            <a:r>
              <a:rPr lang="en-GB" sz="4000" dirty="0"/>
              <a:t>P</a:t>
            </a:r>
            <a:r>
              <a:rPr lang="en-GB" sz="4000" dirty="0" smtClean="0"/>
              <a:t>apers</a:t>
            </a:r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3E0F2C-6B84-4479-A5AF-19292ACF3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2851" y="3729913"/>
            <a:ext cx="9409112" cy="2646362"/>
          </a:xfrm>
        </p:spPr>
        <p:txBody>
          <a:bodyPr>
            <a:normAutofit/>
          </a:bodyPr>
          <a:lstStyle/>
          <a:p>
            <a:r>
              <a:rPr lang="en-GB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 the period 2020-22 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39454"/>
            <a:ext cx="9654309" cy="1325563"/>
          </a:xfrm>
        </p:spPr>
        <p:txBody>
          <a:bodyPr>
            <a:normAutofit/>
          </a:bodyPr>
          <a:lstStyle/>
          <a:p>
            <a:r>
              <a:rPr lang="en-ZA" sz="4000" dirty="0" smtClean="0"/>
              <a:t>Workstream on Guides and </a:t>
            </a:r>
            <a:r>
              <a:rPr lang="en-ZA" sz="4000" dirty="0" smtClean="0"/>
              <a:t>Occasional</a:t>
            </a:r>
            <a:r>
              <a:rPr lang="en-ZA" sz="4000" dirty="0" smtClean="0"/>
              <a:t> Papers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40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022918"/>
              </p:ext>
            </p:extLst>
          </p:nvPr>
        </p:nvGraphicFramePr>
        <p:xfrm>
          <a:off x="838200" y="3128821"/>
          <a:ext cx="9246704" cy="41286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34948">
                  <a:extLst>
                    <a:ext uri="{9D8B030D-6E8A-4147-A177-3AD203B41FA5}">
                      <a16:colId xmlns:a16="http://schemas.microsoft.com/office/drawing/2014/main" val="953039527"/>
                    </a:ext>
                  </a:extLst>
                </a:gridCol>
                <a:gridCol w="2544016">
                  <a:extLst>
                    <a:ext uri="{9D8B030D-6E8A-4147-A177-3AD203B41FA5}">
                      <a16:colId xmlns:a16="http://schemas.microsoft.com/office/drawing/2014/main" val="1367841969"/>
                    </a:ext>
                  </a:extLst>
                </a:gridCol>
                <a:gridCol w="2067740">
                  <a:extLst>
                    <a:ext uri="{9D8B030D-6E8A-4147-A177-3AD203B41FA5}">
                      <a16:colId xmlns:a16="http://schemas.microsoft.com/office/drawing/2014/main" val="1848848252"/>
                    </a:ext>
                  </a:extLst>
                </a:gridCol>
              </a:tblGrid>
              <a:tr h="471027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Performance</a:t>
                      </a:r>
                      <a:r>
                        <a:rPr lang="en-ZA" baseline="0" dirty="0" smtClean="0"/>
                        <a:t> / progress indicator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Start</a:t>
                      </a:r>
                      <a:r>
                        <a:rPr lang="en-ZA" baseline="0" dirty="0" smtClean="0"/>
                        <a:t> and end dates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Funding source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380263"/>
                  </a:ext>
                </a:extLst>
              </a:tr>
              <a:tr h="531451">
                <a:tc>
                  <a:txBody>
                    <a:bodyPr/>
                    <a:lstStyle/>
                    <a:p>
                      <a:pPr marL="273050" indent="-273050" algn="l"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Identify areas where new guides may be</a:t>
                      </a:r>
                      <a:r>
                        <a:rPr lang="en-ZA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needed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Jan 2020- June 2022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ZA" sz="1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Workstream members in-kind support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050111"/>
                  </a:ext>
                </a:extLst>
              </a:tr>
              <a:tr h="614271">
                <a:tc>
                  <a:txBody>
                    <a:bodyPr/>
                    <a:lstStyle/>
                    <a:p>
                      <a:pPr marL="273050" indent="-273050" algn="l"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Develop a strategy to encourage SAIs to volunteer</a:t>
                      </a:r>
                      <a:r>
                        <a:rPr lang="en-ZA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to take up </a:t>
                      </a: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the responsibility of developing</a:t>
                      </a:r>
                      <a:r>
                        <a:rPr lang="en-ZA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new guides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Current to June 2020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ZA" sz="1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9365"/>
                  </a:ext>
                </a:extLst>
              </a:tr>
              <a:tr h="588462">
                <a:tc>
                  <a:txBody>
                    <a:bodyPr/>
                    <a:lstStyle/>
                    <a:p>
                      <a:pPr marL="273050" indent="-273050" algn="l"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Identify</a:t>
                      </a:r>
                      <a:r>
                        <a:rPr lang="en-ZA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the guides to be translated and find SAIs to assist in proof reading the translations 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Jan.</a:t>
                      </a:r>
                      <a:r>
                        <a:rPr lang="en-ZA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2020-Dec. 2020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Workstream members and CBC Budget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235131"/>
                  </a:ext>
                </a:extLst>
              </a:tr>
              <a:tr h="665889">
                <a:tc>
                  <a:txBody>
                    <a:bodyPr/>
                    <a:lstStyle/>
                    <a:p>
                      <a:pPr marL="273050" indent="-273050" algn="l"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Develop strategies to popularise and increase the use of guides and occasional papers and blogs</a:t>
                      </a:r>
                      <a:endParaRPr lang="en-ZA" sz="1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Current to June 2021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Workstream members in-kind support</a:t>
                      </a:r>
                    </a:p>
                    <a:p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27805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18639"/>
              </p:ext>
            </p:extLst>
          </p:nvPr>
        </p:nvGraphicFramePr>
        <p:xfrm>
          <a:off x="838200" y="1742890"/>
          <a:ext cx="9246704" cy="10195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23352">
                  <a:extLst>
                    <a:ext uri="{9D8B030D-6E8A-4147-A177-3AD203B41FA5}">
                      <a16:colId xmlns:a16="http://schemas.microsoft.com/office/drawing/2014/main" val="1771833295"/>
                    </a:ext>
                  </a:extLst>
                </a:gridCol>
                <a:gridCol w="4623352">
                  <a:extLst>
                    <a:ext uri="{9D8B030D-6E8A-4147-A177-3AD203B41FA5}">
                      <a16:colId xmlns:a16="http://schemas.microsoft.com/office/drawing/2014/main" val="2241119954"/>
                    </a:ext>
                  </a:extLst>
                </a:gridCol>
              </a:tblGrid>
              <a:tr h="326887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Initiative /</a:t>
                      </a:r>
                      <a:r>
                        <a:rPr lang="en-ZA" baseline="0" dirty="0" smtClean="0"/>
                        <a:t> activity planned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Link to CBC strategy</a:t>
                      </a:r>
                      <a:r>
                        <a:rPr lang="en-ZA" baseline="0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81250"/>
                  </a:ext>
                </a:extLst>
              </a:tr>
              <a:tr h="653774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Developing and maintaining CBC guides and Occasional</a:t>
                      </a:r>
                      <a:r>
                        <a:rPr lang="en-ZA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papers and other resources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Strategic Objective 2, Key strategy</a:t>
                      </a:r>
                      <a:r>
                        <a:rPr lang="en-ZA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5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32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8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454"/>
            <a:ext cx="9515764" cy="1325563"/>
          </a:xfrm>
        </p:spPr>
        <p:txBody>
          <a:bodyPr>
            <a:normAutofit/>
          </a:bodyPr>
          <a:lstStyle/>
          <a:p>
            <a:r>
              <a:rPr lang="en-ZA" sz="4000" dirty="0"/>
              <a:t>Workstream on </a:t>
            </a:r>
            <a:r>
              <a:rPr lang="en-ZA" sz="4000" dirty="0" smtClean="0"/>
              <a:t>Guides </a:t>
            </a:r>
            <a:r>
              <a:rPr lang="en-ZA" sz="4000" dirty="0"/>
              <a:t>and </a:t>
            </a:r>
            <a:r>
              <a:rPr lang="en-ZA" sz="4000" dirty="0" smtClean="0"/>
              <a:t>Occasional Papers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140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035052"/>
              </p:ext>
            </p:extLst>
          </p:nvPr>
        </p:nvGraphicFramePr>
        <p:xfrm>
          <a:off x="838200" y="3128821"/>
          <a:ext cx="9246704" cy="34076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34948">
                  <a:extLst>
                    <a:ext uri="{9D8B030D-6E8A-4147-A177-3AD203B41FA5}">
                      <a16:colId xmlns:a16="http://schemas.microsoft.com/office/drawing/2014/main" val="953039527"/>
                    </a:ext>
                  </a:extLst>
                </a:gridCol>
                <a:gridCol w="2516307">
                  <a:extLst>
                    <a:ext uri="{9D8B030D-6E8A-4147-A177-3AD203B41FA5}">
                      <a16:colId xmlns:a16="http://schemas.microsoft.com/office/drawing/2014/main" val="1367841969"/>
                    </a:ext>
                  </a:extLst>
                </a:gridCol>
                <a:gridCol w="2095449">
                  <a:extLst>
                    <a:ext uri="{9D8B030D-6E8A-4147-A177-3AD203B41FA5}">
                      <a16:colId xmlns:a16="http://schemas.microsoft.com/office/drawing/2014/main" val="1848848252"/>
                    </a:ext>
                  </a:extLst>
                </a:gridCol>
              </a:tblGrid>
              <a:tr h="471027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Performance</a:t>
                      </a:r>
                      <a:r>
                        <a:rPr lang="en-ZA" baseline="0" dirty="0" smtClean="0"/>
                        <a:t> / progress indicator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Start</a:t>
                      </a:r>
                      <a:r>
                        <a:rPr lang="en-ZA" baseline="0" dirty="0" smtClean="0"/>
                        <a:t> and end dates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Funding source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380263"/>
                  </a:ext>
                </a:extLst>
              </a:tr>
              <a:tr h="531451">
                <a:tc>
                  <a:txBody>
                    <a:bodyPr/>
                    <a:lstStyle/>
                    <a:p>
                      <a:pPr marL="273050" indent="-273050" algn="l"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Identify guides which need updating- target two per year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Current</a:t>
                      </a:r>
                      <a:r>
                        <a:rPr lang="en-ZA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to June 2022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ZA" sz="1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Workstream members in-kind support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050111"/>
                  </a:ext>
                </a:extLst>
              </a:tr>
              <a:tr h="614271">
                <a:tc>
                  <a:txBody>
                    <a:bodyPr/>
                    <a:lstStyle/>
                    <a:p>
                      <a:pPr marL="273050" indent="-273050" algn="l"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Proactively encourage</a:t>
                      </a:r>
                      <a:r>
                        <a:rPr lang="en-ZA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SAIs to volunteer to take up </a:t>
                      </a: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the responsibility of updating the</a:t>
                      </a:r>
                      <a:r>
                        <a:rPr lang="en-ZA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guides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August 2019- June 2020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ZA" sz="1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9365"/>
                  </a:ext>
                </a:extLst>
              </a:tr>
              <a:tr h="975847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Develop strategies to encourage SAIs</a:t>
                      </a:r>
                      <a:r>
                        <a:rPr lang="en-ZA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to contribute blogs</a:t>
                      </a:r>
                      <a:endParaRPr lang="en-ZA" sz="1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273050" indent="-273050" algn="l">
                        <a:spcAft>
                          <a:spcPts val="600"/>
                        </a:spcAft>
                      </a:pP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August 2019- June 2020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235131"/>
                  </a:ext>
                </a:extLst>
              </a:tr>
              <a:tr h="665889">
                <a:tc>
                  <a:txBody>
                    <a:bodyPr/>
                    <a:lstStyle/>
                    <a:p>
                      <a:pPr marL="273050" indent="-273050" algn="l">
                        <a:spcAft>
                          <a:spcPts val="600"/>
                        </a:spcAft>
                      </a:pPr>
                      <a:endParaRPr lang="en-ZA" sz="1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27805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18639"/>
              </p:ext>
            </p:extLst>
          </p:nvPr>
        </p:nvGraphicFramePr>
        <p:xfrm>
          <a:off x="838200" y="1742890"/>
          <a:ext cx="9246704" cy="10195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23352">
                  <a:extLst>
                    <a:ext uri="{9D8B030D-6E8A-4147-A177-3AD203B41FA5}">
                      <a16:colId xmlns:a16="http://schemas.microsoft.com/office/drawing/2014/main" val="1771833295"/>
                    </a:ext>
                  </a:extLst>
                </a:gridCol>
                <a:gridCol w="4623352">
                  <a:extLst>
                    <a:ext uri="{9D8B030D-6E8A-4147-A177-3AD203B41FA5}">
                      <a16:colId xmlns:a16="http://schemas.microsoft.com/office/drawing/2014/main" val="2241119954"/>
                    </a:ext>
                  </a:extLst>
                </a:gridCol>
              </a:tblGrid>
              <a:tr h="326887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Initiative /</a:t>
                      </a:r>
                      <a:r>
                        <a:rPr lang="en-ZA" baseline="0" dirty="0" smtClean="0"/>
                        <a:t> activity planned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Link to CBC strategy</a:t>
                      </a:r>
                      <a:r>
                        <a:rPr lang="en-ZA" baseline="0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81250"/>
                  </a:ext>
                </a:extLst>
              </a:tr>
              <a:tr h="653774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Developing and maintaining CBC guides and Occasional</a:t>
                      </a:r>
                      <a:r>
                        <a:rPr lang="en-ZA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papers and other resources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ZA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Strategic Objective 2, Key strategy</a:t>
                      </a:r>
                      <a:r>
                        <a:rPr lang="en-ZA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5</a:t>
                      </a:r>
                      <a:endParaRPr lang="en-ZA" sz="1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32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3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B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79AC"/>
      </a:accent1>
      <a:accent2>
        <a:srgbClr val="BFBCD6"/>
      </a:accent2>
      <a:accent3>
        <a:srgbClr val="007DC3"/>
      </a:accent3>
      <a:accent4>
        <a:srgbClr val="74A4D7"/>
      </a:accent4>
      <a:accent5>
        <a:srgbClr val="A5A5A5"/>
      </a:accent5>
      <a:accent6>
        <a:srgbClr val="D8D8D8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C Template.potx" id="{55AECC53-FC2B-40AC-ACEE-C7AB6A53B5BE}" vid="{C2157BD5-C873-45F0-AF7D-C76016DC4C5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244A9FCD4E814F8104900EA78AEC6C" ma:contentTypeVersion="8" ma:contentTypeDescription="Skapa ett nytt dokument." ma:contentTypeScope="" ma:versionID="980ae0e4de6babeb8044e84c65c38976">
  <xsd:schema xmlns:xsd="http://www.w3.org/2001/XMLSchema" xmlns:xs="http://www.w3.org/2001/XMLSchema" xmlns:p="http://schemas.microsoft.com/office/2006/metadata/properties" xmlns:ns2="b3961d32-3262-4a1b-b0ca-f8d4edea8057" xmlns:ns3="8db7b61f-8b06-4ecb-b17b-04aa205727ab" targetNamespace="http://schemas.microsoft.com/office/2006/metadata/properties" ma:root="true" ma:fieldsID="3599392395a6b91d99c662a1d201ff61" ns2:_="" ns3:_="">
    <xsd:import namespace="b3961d32-3262-4a1b-b0ca-f8d4edea8057"/>
    <xsd:import namespace="8db7b61f-8b06-4ecb-b17b-04aa205727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61d32-3262-4a1b-b0ca-f8d4edea80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b7b61f-8b06-4ecb-b17b-04aa205727a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80ECC9-5715-4E5C-96DB-FC692D14D5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961d32-3262-4a1b-b0ca-f8d4edea8057"/>
    <ds:schemaRef ds:uri="8db7b61f-8b06-4ecb-b17b-04aa205727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8BBC9F-BB8A-4244-B051-C32507154B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89B0F6-A60F-4F38-B9E0-0B9861C19E6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db7b61f-8b06-4ecb-b17b-04aa205727ab"/>
    <ds:schemaRef ds:uri="http://purl.org/dc/elements/1.1/"/>
    <ds:schemaRef ds:uri="http://schemas.microsoft.com/office/2006/metadata/properties"/>
    <ds:schemaRef ds:uri="http://schemas.microsoft.com/office/infopath/2007/PartnerControls"/>
    <ds:schemaRef ds:uri="b3961d32-3262-4a1b-b0ca-f8d4edea805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CBC Template</Template>
  <TotalTime>568</TotalTime>
  <Words>227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High level work plan of the    Workstream on Guides and Occasional Papers</vt:lpstr>
      <vt:lpstr>Workstream on Guides and Occasional Papers</vt:lpstr>
      <vt:lpstr>Workstream on Guides and Occasional Papers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Botes, Cobus (SM)</dc:creator>
  <cp:lastModifiedBy>Anthony Goko Waiganjo</cp:lastModifiedBy>
  <cp:revision>27</cp:revision>
  <dcterms:created xsi:type="dcterms:W3CDTF">2019-06-05T12:37:05Z</dcterms:created>
  <dcterms:modified xsi:type="dcterms:W3CDTF">2019-06-13T11:55:03Z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0x010100BB244A9FCD4E814F8104900EA78AEC6C</vt:lpwstr>
  </property>
</Properties>
</file>