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handoutMasterIdLst>
    <p:handoutMasterId r:id="rId20"/>
  </p:handoutMasterIdLst>
  <p:sldIdLst>
    <p:sldId id="273" r:id="rId2"/>
    <p:sldId id="285" r:id="rId3"/>
    <p:sldId id="284" r:id="rId4"/>
    <p:sldId id="286" r:id="rId5"/>
    <p:sldId id="274" r:id="rId6"/>
    <p:sldId id="272" r:id="rId7"/>
    <p:sldId id="275" r:id="rId8"/>
    <p:sldId id="258" r:id="rId9"/>
    <p:sldId id="268" r:id="rId10"/>
    <p:sldId id="280" r:id="rId11"/>
    <p:sldId id="287" r:id="rId12"/>
    <p:sldId id="281" r:id="rId13"/>
    <p:sldId id="270" r:id="rId14"/>
    <p:sldId id="267" r:id="rId15"/>
    <p:sldId id="276" r:id="rId16"/>
    <p:sldId id="282" r:id="rId17"/>
    <p:sldId id="277" r:id="rId18"/>
  </p:sldIdLst>
  <p:sldSz cx="9144000" cy="6858000" type="screen4x3"/>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76" autoAdjust="0"/>
    <p:restoredTop sz="92674" autoAdjust="0"/>
  </p:normalViewPr>
  <p:slideViewPr>
    <p:cSldViewPr>
      <p:cViewPr>
        <p:scale>
          <a:sx n="81" d="100"/>
          <a:sy n="81" d="100"/>
        </p:scale>
        <p:origin x="-1014" y="-438"/>
      </p:cViewPr>
      <p:guideLst>
        <p:guide orient="horz" pos="2160"/>
        <p:guide pos="2880"/>
      </p:guideLst>
    </p:cSldViewPr>
  </p:slideViewPr>
  <p:outlineViewPr>
    <p:cViewPr>
      <p:scale>
        <a:sx n="33" d="100"/>
        <a:sy n="33" d="100"/>
      </p:scale>
      <p:origin x="18" y="0"/>
    </p:cViewPr>
  </p:outlineViewPr>
  <p:notesTextViewPr>
    <p:cViewPr>
      <p:scale>
        <a:sx n="1" d="1"/>
        <a:sy n="1" d="1"/>
      </p:scale>
      <p:origin x="0" y="0"/>
    </p:cViewPr>
  </p:notesTextViewPr>
  <p:notesViewPr>
    <p:cSldViewPr>
      <p:cViewPr varScale="1">
        <p:scale>
          <a:sx n="76" d="100"/>
          <a:sy n="76" d="100"/>
        </p:scale>
        <p:origin x="-2166" y="-96"/>
      </p:cViewPr>
      <p:guideLst>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51275" y="0"/>
            <a:ext cx="2946400" cy="496888"/>
          </a:xfrm>
          <a:prstGeom prst="rect">
            <a:avLst/>
          </a:prstGeom>
        </p:spPr>
        <p:txBody>
          <a:bodyPr vert="horz" lIns="91440" tIns="45720" rIns="91440" bIns="45720" rtlCol="0"/>
          <a:lstStyle>
            <a:lvl1pPr algn="r">
              <a:defRPr sz="1200"/>
            </a:lvl1pPr>
          </a:lstStyle>
          <a:p>
            <a:fld id="{20642DDE-7291-4226-8740-F1CAB3434E35}" type="datetimeFigureOut">
              <a:rPr lang="pl-PL" smtClean="0"/>
              <a:t>2019-06-28</a:t>
            </a:fld>
            <a:endParaRPr lang="pl-PL"/>
          </a:p>
        </p:txBody>
      </p:sp>
      <p:sp>
        <p:nvSpPr>
          <p:cNvPr id="4" name="Symbol zastępczy stopki 3"/>
          <p:cNvSpPr>
            <a:spLocks noGrp="1"/>
          </p:cNvSpPr>
          <p:nvPr>
            <p:ph type="ftr" sz="quarter" idx="2"/>
          </p:nvPr>
        </p:nvSpPr>
        <p:spPr>
          <a:xfrm>
            <a:off x="0" y="9431338"/>
            <a:ext cx="2946400" cy="496887"/>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51275" y="9431338"/>
            <a:ext cx="2946400" cy="496887"/>
          </a:xfrm>
          <a:prstGeom prst="rect">
            <a:avLst/>
          </a:prstGeom>
        </p:spPr>
        <p:txBody>
          <a:bodyPr vert="horz" lIns="91440" tIns="45720" rIns="91440" bIns="45720" rtlCol="0" anchor="b"/>
          <a:lstStyle>
            <a:lvl1pPr algn="r">
              <a:defRPr sz="1200"/>
            </a:lvl1pPr>
          </a:lstStyle>
          <a:p>
            <a:fld id="{1420F03D-3F3B-493A-98B8-D6A7B3CABBB8}" type="slidenum">
              <a:rPr lang="pl-PL" smtClean="0"/>
              <a:t>‹#›</a:t>
            </a:fld>
            <a:endParaRPr lang="pl-PL"/>
          </a:p>
        </p:txBody>
      </p:sp>
    </p:spTree>
    <p:extLst>
      <p:ext uri="{BB962C8B-B14F-4D97-AF65-F5344CB8AC3E}">
        <p14:creationId xmlns:p14="http://schemas.microsoft.com/office/powerpoint/2010/main" val="3689229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347" cy="496491"/>
          </a:xfrm>
          <a:prstGeom prst="rect">
            <a:avLst/>
          </a:prstGeom>
        </p:spPr>
        <p:txBody>
          <a:bodyPr vert="horz" lIns="91458" tIns="45729" rIns="91458" bIns="45729" rtlCol="0"/>
          <a:lstStyle>
            <a:lvl1pPr algn="l">
              <a:defRPr sz="1200"/>
            </a:lvl1pPr>
          </a:lstStyle>
          <a:p>
            <a:endParaRPr lang="en-GB"/>
          </a:p>
        </p:txBody>
      </p:sp>
      <p:sp>
        <p:nvSpPr>
          <p:cNvPr id="3" name="Date Placeholder 2"/>
          <p:cNvSpPr>
            <a:spLocks noGrp="1"/>
          </p:cNvSpPr>
          <p:nvPr>
            <p:ph type="dt" idx="1"/>
          </p:nvPr>
        </p:nvSpPr>
        <p:spPr>
          <a:xfrm>
            <a:off x="3851343" y="0"/>
            <a:ext cx="2946347" cy="496491"/>
          </a:xfrm>
          <a:prstGeom prst="rect">
            <a:avLst/>
          </a:prstGeom>
        </p:spPr>
        <p:txBody>
          <a:bodyPr vert="horz" lIns="91458" tIns="45729" rIns="91458" bIns="45729" rtlCol="0"/>
          <a:lstStyle>
            <a:lvl1pPr algn="r">
              <a:defRPr sz="1200"/>
            </a:lvl1pPr>
          </a:lstStyle>
          <a:p>
            <a:fld id="{4CF656AF-FE87-4D1D-AACE-C1EA74146866}" type="datetimeFigureOut">
              <a:rPr lang="en-GB" smtClean="0"/>
              <a:t>28/06/2019</a:t>
            </a:fld>
            <a:endParaRPr lang="en-GB"/>
          </a:p>
        </p:txBody>
      </p:sp>
      <p:sp>
        <p:nvSpPr>
          <p:cNvPr id="4" name="Slide Image Placeholder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58" tIns="45729" rIns="91458" bIns="45729" rtlCol="0" anchor="ctr"/>
          <a:lstStyle/>
          <a:p>
            <a:endParaRPr lang="en-GB"/>
          </a:p>
        </p:txBody>
      </p:sp>
      <p:sp>
        <p:nvSpPr>
          <p:cNvPr id="5" name="Notes Placeholder 4"/>
          <p:cNvSpPr>
            <a:spLocks noGrp="1"/>
          </p:cNvSpPr>
          <p:nvPr>
            <p:ph type="body" sz="quarter" idx="3"/>
          </p:nvPr>
        </p:nvSpPr>
        <p:spPr>
          <a:xfrm>
            <a:off x="679927" y="4716662"/>
            <a:ext cx="5439410" cy="4468416"/>
          </a:xfrm>
          <a:prstGeom prst="rect">
            <a:avLst/>
          </a:prstGeom>
        </p:spPr>
        <p:txBody>
          <a:bodyPr vert="horz" lIns="91458" tIns="45729" rIns="91458" bIns="4572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31599"/>
            <a:ext cx="2946347" cy="496491"/>
          </a:xfrm>
          <a:prstGeom prst="rect">
            <a:avLst/>
          </a:prstGeom>
        </p:spPr>
        <p:txBody>
          <a:bodyPr vert="horz" lIns="91458" tIns="45729" rIns="91458" bIns="45729" rtlCol="0" anchor="b"/>
          <a:lstStyle>
            <a:lvl1pPr algn="l">
              <a:defRPr sz="1200"/>
            </a:lvl1pPr>
          </a:lstStyle>
          <a:p>
            <a:endParaRPr lang="en-GB"/>
          </a:p>
        </p:txBody>
      </p:sp>
      <p:sp>
        <p:nvSpPr>
          <p:cNvPr id="7" name="Slide Number Placeholder 6"/>
          <p:cNvSpPr>
            <a:spLocks noGrp="1"/>
          </p:cNvSpPr>
          <p:nvPr>
            <p:ph type="sldNum" sz="quarter" idx="5"/>
          </p:nvPr>
        </p:nvSpPr>
        <p:spPr>
          <a:xfrm>
            <a:off x="3851343" y="9431599"/>
            <a:ext cx="2946347" cy="496491"/>
          </a:xfrm>
          <a:prstGeom prst="rect">
            <a:avLst/>
          </a:prstGeom>
        </p:spPr>
        <p:txBody>
          <a:bodyPr vert="horz" lIns="91458" tIns="45729" rIns="91458" bIns="45729" rtlCol="0" anchor="b"/>
          <a:lstStyle>
            <a:lvl1pPr algn="r">
              <a:defRPr sz="1200"/>
            </a:lvl1pPr>
          </a:lstStyle>
          <a:p>
            <a:fld id="{DD25A83A-8AA8-40D5-B50F-BB150D0C835C}" type="slidenum">
              <a:rPr lang="en-GB" smtClean="0"/>
              <a:t>‹#›</a:t>
            </a:fld>
            <a:endParaRPr lang="en-GB"/>
          </a:p>
        </p:txBody>
      </p:sp>
    </p:spTree>
    <p:extLst>
      <p:ext uri="{BB962C8B-B14F-4D97-AF65-F5344CB8AC3E}">
        <p14:creationId xmlns:p14="http://schemas.microsoft.com/office/powerpoint/2010/main" val="2354309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583">
              <a:defRPr/>
            </a:pPr>
            <a:r>
              <a:rPr lang="en-ZA" dirty="0" smtClean="0"/>
              <a:t>This is the view from IFAD and Poland SAI as to what are the audit challenges and possible solutions </a:t>
            </a:r>
          </a:p>
          <a:p>
            <a:pPr defTabSz="914583">
              <a:defRPr/>
            </a:pPr>
            <a:endParaRPr lang="en-ZA" dirty="0" smtClean="0"/>
          </a:p>
          <a:p>
            <a:pPr defTabSz="914583">
              <a:defRPr/>
            </a:pPr>
            <a:r>
              <a:rPr lang="en-US" dirty="0" smtClean="0"/>
              <a:t>The donor perspective and the SAI perspective have</a:t>
            </a:r>
            <a:r>
              <a:rPr lang="en-US" baseline="0" dirty="0" smtClean="0"/>
              <a:t> a lot of</a:t>
            </a:r>
            <a:r>
              <a:rPr lang="en-US" dirty="0" smtClean="0"/>
              <a:t> alignment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lvl="0"/>
            <a:r>
              <a:rPr lang="en-GB" b="1" dirty="0"/>
              <a:t>The reasons for deviation in implementing ISSAIs</a:t>
            </a:r>
            <a:endParaRPr lang="pl-PL" b="1" dirty="0"/>
          </a:p>
          <a:p>
            <a:pPr marL="171484" indent="-171484">
              <a:buFont typeface="Arial" panose="020B0604020202020204" pitchFamily="34" charset="0"/>
              <a:buChar char="•"/>
            </a:pPr>
            <a:r>
              <a:rPr lang="en-GB" i="1" dirty="0"/>
              <a:t>Type of audit</a:t>
            </a:r>
            <a:endParaRPr lang="pl-PL" dirty="0"/>
          </a:p>
          <a:p>
            <a:pPr marL="171484" indent="-171484">
              <a:buFont typeface="Arial" panose="020B0604020202020204" pitchFamily="34" charset="0"/>
              <a:buChar char="•"/>
            </a:pPr>
            <a:r>
              <a:rPr lang="en-GB" i="1" dirty="0"/>
              <a:t>Mandate </a:t>
            </a:r>
            <a:endParaRPr lang="pl-PL" dirty="0"/>
          </a:p>
          <a:p>
            <a:pPr marL="171484" indent="-171484">
              <a:buFont typeface="Arial" panose="020B0604020202020204" pitchFamily="34" charset="0"/>
              <a:buChar char="•"/>
            </a:pPr>
            <a:r>
              <a:rPr lang="en-GB" i="1" dirty="0"/>
              <a:t>National legislative basis on which an SAI functions </a:t>
            </a:r>
            <a:endParaRPr lang="pl-PL" dirty="0"/>
          </a:p>
          <a:p>
            <a:pPr marL="171484" indent="-171484">
              <a:buFont typeface="Arial" panose="020B0604020202020204" pitchFamily="34" charset="0"/>
              <a:buChar char="•"/>
            </a:pPr>
            <a:r>
              <a:rPr lang="en-GB" i="1" dirty="0"/>
              <a:t>Which standards are not followed? In which a deviation is introduced? </a:t>
            </a:r>
            <a:endParaRPr lang="pl-PL" dirty="0"/>
          </a:p>
          <a:p>
            <a:pPr marL="171484" indent="-171484">
              <a:buFont typeface="Arial" panose="020B0604020202020204" pitchFamily="34" charset="0"/>
              <a:buChar char="•"/>
            </a:pPr>
            <a:r>
              <a:rPr lang="en-GB" i="1" dirty="0"/>
              <a:t>Is a deviation acceptable? In what circumstances? </a:t>
            </a:r>
            <a:endParaRPr lang="pl-PL" dirty="0"/>
          </a:p>
          <a:p>
            <a:r>
              <a:rPr lang="en-GB" i="1" dirty="0"/>
              <a:t>If there is deviation, or partial compliance, how to disclose this in the public reports without running the risk of being criticized by the Parliament or other key stakeholders </a:t>
            </a:r>
            <a:endParaRPr lang="pl-PL" dirty="0"/>
          </a:p>
          <a:p>
            <a:endParaRPr lang="pl-PL" dirty="0"/>
          </a:p>
        </p:txBody>
      </p:sp>
      <p:sp>
        <p:nvSpPr>
          <p:cNvPr id="4" name="Symbol zastępczy numeru slajdu 3"/>
          <p:cNvSpPr>
            <a:spLocks noGrp="1"/>
          </p:cNvSpPr>
          <p:nvPr>
            <p:ph type="sldNum" sz="quarter" idx="10"/>
          </p:nvPr>
        </p:nvSpPr>
        <p:spPr/>
        <p:txBody>
          <a:bodyPr/>
          <a:lstStyle/>
          <a:p>
            <a:fld id="{DD25A83A-8AA8-40D5-B50F-BB150D0C835C}" type="slidenum">
              <a:rPr lang="en-GB" smtClean="0"/>
              <a:t>10</a:t>
            </a:fld>
            <a:endParaRPr lang="en-GB"/>
          </a:p>
        </p:txBody>
      </p:sp>
    </p:spTree>
    <p:extLst>
      <p:ext uri="{BB962C8B-B14F-4D97-AF65-F5344CB8AC3E}">
        <p14:creationId xmlns:p14="http://schemas.microsoft.com/office/powerpoint/2010/main" val="2729680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lvl="0"/>
            <a:r>
              <a:rPr lang="en-GB" b="1" dirty="0"/>
              <a:t>What independent and objective measure prove that an SAI complies with ISSAIs? </a:t>
            </a:r>
            <a:endParaRPr lang="pl-PL" b="1" dirty="0"/>
          </a:p>
          <a:p>
            <a:pPr lvl="0"/>
            <a:r>
              <a:rPr lang="en-GB" i="1" dirty="0"/>
              <a:t>Tools – SAI PMF, </a:t>
            </a:r>
            <a:r>
              <a:rPr lang="en-GB" i="1" dirty="0" err="1"/>
              <a:t>iCAT</a:t>
            </a:r>
            <a:r>
              <a:rPr lang="en-GB" i="1" dirty="0"/>
              <a:t>, peer reviews. </a:t>
            </a:r>
            <a:endParaRPr lang="pl-PL" dirty="0"/>
          </a:p>
          <a:p>
            <a:pPr lvl="0"/>
            <a:r>
              <a:rPr lang="en-GB" i="1" dirty="0"/>
              <a:t>Peer-to-peer support -&gt; possible because of co-financing with donors </a:t>
            </a:r>
            <a:endParaRPr lang="pl-PL" dirty="0"/>
          </a:p>
          <a:p>
            <a:pPr lvl="0"/>
            <a:r>
              <a:rPr lang="en-GB" i="1" dirty="0"/>
              <a:t>What more? </a:t>
            </a:r>
            <a:endParaRPr lang="pl-PL" dirty="0"/>
          </a:p>
          <a:p>
            <a:pPr lvl="0"/>
            <a:endParaRPr lang="pl-PL" dirty="0"/>
          </a:p>
          <a:p>
            <a:pPr lvl="0"/>
            <a:r>
              <a:rPr lang="en-GB" dirty="0"/>
              <a:t>Other </a:t>
            </a:r>
            <a:endParaRPr lang="pl-PL" dirty="0"/>
          </a:p>
          <a:p>
            <a:pPr marL="171484" indent="-171484">
              <a:buFont typeface="Arial" panose="020B0604020202020204" pitchFamily="34" charset="0"/>
              <a:buChar char="•"/>
            </a:pPr>
            <a:r>
              <a:rPr lang="en-ZA" b="1" dirty="0"/>
              <a:t>lack of clarity and not sufficient communication </a:t>
            </a:r>
            <a:endParaRPr lang="pl-PL" b="1" dirty="0"/>
          </a:p>
          <a:p>
            <a:pPr marL="171484" indent="-171484">
              <a:buFont typeface="Arial" panose="020B0604020202020204" pitchFamily="34" charset="0"/>
              <a:buChar char="•"/>
            </a:pPr>
            <a:r>
              <a:rPr lang="en-ZA" b="1" dirty="0"/>
              <a:t>need for improvement feedback loops</a:t>
            </a:r>
            <a:endParaRPr lang="pl-PL" b="1" dirty="0"/>
          </a:p>
          <a:p>
            <a:pPr marL="171484" indent="-171484">
              <a:buFont typeface="Arial" panose="020B0604020202020204" pitchFamily="34" charset="0"/>
              <a:buChar char="•"/>
            </a:pPr>
            <a:r>
              <a:rPr lang="en-ZA" b="1" dirty="0"/>
              <a:t>support for interpretation </a:t>
            </a:r>
            <a:endParaRPr lang="pl-PL" b="1" dirty="0"/>
          </a:p>
          <a:p>
            <a:pPr marL="171484" indent="-171484">
              <a:buFont typeface="Arial" panose="020B0604020202020204" pitchFamily="34" charset="0"/>
              <a:buChar char="•"/>
            </a:pPr>
            <a:r>
              <a:rPr lang="en-ZA" b="1" dirty="0"/>
              <a:t>lack of buy-in/ lack of priority for SAI leaders </a:t>
            </a:r>
            <a:endParaRPr lang="pl-PL" b="1" dirty="0"/>
          </a:p>
          <a:p>
            <a:pPr marL="171484" indent="-171484">
              <a:buFont typeface="Arial" panose="020B0604020202020204" pitchFamily="34" charset="0"/>
              <a:buChar char="•"/>
            </a:pPr>
            <a:r>
              <a:rPr lang="en-ZA" b="1" dirty="0"/>
              <a:t>lack of skills and resources at developing SAIs vs need to develop a critical mass of professional auditors </a:t>
            </a:r>
            <a:endParaRPr lang="pl-PL" b="1" dirty="0"/>
          </a:p>
          <a:p>
            <a:pPr marL="171484" indent="-171484">
              <a:buFont typeface="Arial" panose="020B0604020202020204" pitchFamily="34" charset="0"/>
              <a:buChar char="•"/>
            </a:pPr>
            <a:r>
              <a:rPr lang="en-ZA" b="1" dirty="0"/>
              <a:t>development consultants are not training in line with ISSAIs </a:t>
            </a:r>
            <a:endParaRPr lang="pl-PL" b="1" dirty="0"/>
          </a:p>
          <a:p>
            <a:pPr marL="171484" indent="-171484">
              <a:buFont typeface="Arial" panose="020B0604020202020204" pitchFamily="34" charset="0"/>
              <a:buChar char="•"/>
            </a:pPr>
            <a:r>
              <a:rPr lang="en-ZA" b="1" dirty="0"/>
              <a:t>gaps regarding QC and QA systems  </a:t>
            </a:r>
            <a:endParaRPr lang="pl-PL" b="1" dirty="0"/>
          </a:p>
          <a:p>
            <a:endParaRPr lang="pl-PL" dirty="0"/>
          </a:p>
        </p:txBody>
      </p:sp>
      <p:sp>
        <p:nvSpPr>
          <p:cNvPr id="4" name="Symbol zastępczy numeru slajdu 3"/>
          <p:cNvSpPr>
            <a:spLocks noGrp="1"/>
          </p:cNvSpPr>
          <p:nvPr>
            <p:ph type="sldNum" sz="quarter" idx="10"/>
          </p:nvPr>
        </p:nvSpPr>
        <p:spPr/>
        <p:txBody>
          <a:bodyPr/>
          <a:lstStyle/>
          <a:p>
            <a:fld id="{DD25A83A-8AA8-40D5-B50F-BB150D0C835C}" type="slidenum">
              <a:rPr lang="en-GB" smtClean="0"/>
              <a:t>11</a:t>
            </a:fld>
            <a:endParaRPr lang="en-GB"/>
          </a:p>
        </p:txBody>
      </p:sp>
    </p:spTree>
    <p:extLst>
      <p:ext uri="{BB962C8B-B14F-4D97-AF65-F5344CB8AC3E}">
        <p14:creationId xmlns:p14="http://schemas.microsoft.com/office/powerpoint/2010/main" val="2729680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defTabSz="914583"/>
            <a:r>
              <a:rPr lang="pl-PL" dirty="0" err="1"/>
              <a:t>Improvements</a:t>
            </a:r>
            <a:r>
              <a:rPr lang="pl-PL" dirty="0"/>
              <a:t> in </a:t>
            </a:r>
            <a:r>
              <a:rPr lang="en-GB" dirty="0"/>
              <a:t>communication (</a:t>
            </a:r>
            <a:r>
              <a:rPr lang="en-GB" i="1" dirty="0"/>
              <a:t>awareness campaign, successful regional programmes to be replicated -&gt; CBC Regional Forum, sharing good practices -&gt; CBC website, INTOSAI community portal)</a:t>
            </a:r>
          </a:p>
          <a:p>
            <a:endParaRPr lang="pl-PL" dirty="0" smtClean="0"/>
          </a:p>
          <a:p>
            <a:pPr lvl="0">
              <a:buClr>
                <a:schemeClr val="accent3">
                  <a:lumMod val="75000"/>
                </a:schemeClr>
              </a:buClr>
            </a:pPr>
            <a:r>
              <a:rPr lang="en-GB" dirty="0"/>
              <a:t>Strong leadership </a:t>
            </a:r>
          </a:p>
          <a:p>
            <a:pPr lvl="0">
              <a:buClr>
                <a:schemeClr val="accent3">
                  <a:lumMod val="75000"/>
                </a:schemeClr>
              </a:buClr>
            </a:pPr>
            <a:r>
              <a:rPr lang="pl-PL" dirty="0" err="1"/>
              <a:t>Committment</a:t>
            </a:r>
            <a:r>
              <a:rPr lang="pl-PL" dirty="0"/>
              <a:t> of </a:t>
            </a:r>
            <a:r>
              <a:rPr lang="en-GB" dirty="0"/>
              <a:t>SAIs</a:t>
            </a:r>
            <a:r>
              <a:rPr lang="pl-PL" dirty="0"/>
              <a:t> </a:t>
            </a:r>
            <a:r>
              <a:rPr lang="pl-PL" dirty="0" err="1"/>
              <a:t>leaders</a:t>
            </a:r>
            <a:r>
              <a:rPr lang="en-GB" dirty="0"/>
              <a:t> </a:t>
            </a:r>
            <a:r>
              <a:rPr lang="pl-PL" dirty="0"/>
              <a:t>-&gt; </a:t>
            </a:r>
            <a:r>
              <a:rPr lang="en-GB" i="1" dirty="0"/>
              <a:t>Special programme for SAI leaders </a:t>
            </a:r>
            <a:endParaRPr lang="en-GB" dirty="0"/>
          </a:p>
          <a:p>
            <a:pPr lvl="0">
              <a:buClr>
                <a:schemeClr val="accent3">
                  <a:lumMod val="75000"/>
                </a:schemeClr>
              </a:buClr>
            </a:pPr>
            <a:r>
              <a:rPr lang="en-GB" dirty="0"/>
              <a:t>SAIs’ staff – to go beyond national regulations </a:t>
            </a:r>
          </a:p>
          <a:p>
            <a:pPr lvl="0">
              <a:buClr>
                <a:schemeClr val="accent3">
                  <a:lumMod val="75000"/>
                </a:schemeClr>
              </a:buClr>
            </a:pPr>
            <a:r>
              <a:rPr lang="en-GB" dirty="0"/>
              <a:t>Lack of resources –&gt; donors  </a:t>
            </a:r>
          </a:p>
          <a:p>
            <a:pPr>
              <a:buClr>
                <a:schemeClr val="accent3">
                  <a:lumMod val="75000"/>
                </a:schemeClr>
              </a:buClr>
            </a:pPr>
            <a:r>
              <a:rPr lang="en-GB" i="1" dirty="0"/>
              <a:t>INTOSAI – Donor co-operation </a:t>
            </a:r>
            <a:endParaRPr lang="pl-PL" i="1" dirty="0"/>
          </a:p>
          <a:p>
            <a:pPr>
              <a:buClr>
                <a:schemeClr val="accent3">
                  <a:lumMod val="75000"/>
                </a:schemeClr>
              </a:buClr>
            </a:pPr>
            <a:endParaRPr lang="pl-PL" i="1" dirty="0"/>
          </a:p>
          <a:p>
            <a:pPr defTabSz="914583">
              <a:buClr>
                <a:schemeClr val="accent3">
                  <a:lumMod val="75000"/>
                </a:schemeClr>
              </a:buClr>
            </a:pPr>
            <a:r>
              <a:rPr lang="en-ZA" b="1" dirty="0">
                <a:solidFill>
                  <a:srgbClr val="FFFF00"/>
                </a:solidFill>
              </a:rPr>
              <a:t>Actually a re-commitment </a:t>
            </a:r>
            <a:r>
              <a:rPr lang="pl-PL" b="1" dirty="0">
                <a:solidFill>
                  <a:srgbClr val="FFFF00"/>
                </a:solidFill>
              </a:rPr>
              <a:t>of </a:t>
            </a:r>
            <a:r>
              <a:rPr lang="pl-PL" b="1" dirty="0" err="1">
                <a:solidFill>
                  <a:srgbClr val="FFFF00"/>
                </a:solidFill>
              </a:rPr>
              <a:t>SAIs</a:t>
            </a:r>
            <a:r>
              <a:rPr lang="pl-PL" b="1" dirty="0">
                <a:solidFill>
                  <a:srgbClr val="FFFF00"/>
                </a:solidFill>
              </a:rPr>
              <a:t> </a:t>
            </a:r>
            <a:r>
              <a:rPr lang="pl-PL" b="1" dirty="0" err="1">
                <a:solidFill>
                  <a:srgbClr val="FFFF00"/>
                </a:solidFill>
              </a:rPr>
              <a:t>leaders</a:t>
            </a:r>
            <a:r>
              <a:rPr lang="pl-PL" b="1" dirty="0">
                <a:solidFill>
                  <a:srgbClr val="FFFF00"/>
                </a:solidFill>
              </a:rPr>
              <a:t> </a:t>
            </a:r>
            <a:r>
              <a:rPr lang="en-ZA" b="1" dirty="0">
                <a:solidFill>
                  <a:srgbClr val="FFFF00"/>
                </a:solidFill>
              </a:rPr>
              <a:t>because at XX INCOSAI in 2010, all SAIs had committed to implement the ISSAIs </a:t>
            </a:r>
            <a:endParaRPr lang="pl-PL" b="1" dirty="0">
              <a:solidFill>
                <a:srgbClr val="FFFF00"/>
              </a:solidFill>
            </a:endParaRPr>
          </a:p>
          <a:p>
            <a:pPr>
              <a:buClr>
                <a:schemeClr val="accent3">
                  <a:lumMod val="75000"/>
                </a:schemeClr>
              </a:buClr>
            </a:pPr>
            <a:endParaRPr lang="en-GB" dirty="0"/>
          </a:p>
          <a:p>
            <a:endParaRPr lang="pl-PL" dirty="0"/>
          </a:p>
        </p:txBody>
      </p:sp>
      <p:sp>
        <p:nvSpPr>
          <p:cNvPr id="4" name="Symbol zastępczy numeru slajdu 3"/>
          <p:cNvSpPr>
            <a:spLocks noGrp="1"/>
          </p:cNvSpPr>
          <p:nvPr>
            <p:ph type="sldNum" sz="quarter" idx="10"/>
          </p:nvPr>
        </p:nvSpPr>
        <p:spPr/>
        <p:txBody>
          <a:bodyPr/>
          <a:lstStyle/>
          <a:p>
            <a:fld id="{DD25A83A-8AA8-40D5-B50F-BB150D0C835C}" type="slidenum">
              <a:rPr lang="en-GB" smtClean="0"/>
              <a:t>12</a:t>
            </a:fld>
            <a:endParaRPr lang="en-GB"/>
          </a:p>
        </p:txBody>
      </p:sp>
    </p:spTree>
    <p:extLst>
      <p:ext uri="{BB962C8B-B14F-4D97-AF65-F5344CB8AC3E}">
        <p14:creationId xmlns:p14="http://schemas.microsoft.com/office/powerpoint/2010/main" val="3973741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583">
              <a:defRPr/>
            </a:pPr>
            <a:r>
              <a:rPr lang="en-GB" dirty="0" smtClean="0">
                <a:solidFill>
                  <a:schemeClr val="tx1"/>
                </a:solidFill>
              </a:rPr>
              <a:t>We need to speak the same understandable language and communicate transparently and publicly what assurance is and isn’t being provided</a:t>
            </a:r>
          </a:p>
          <a:p>
            <a:r>
              <a:rPr lang="en-GB" dirty="0" smtClean="0"/>
              <a:t>Publicise audit reports –</a:t>
            </a:r>
            <a:r>
              <a:rPr lang="en-GB" baseline="0" dirty="0" smtClean="0"/>
              <a:t> for IFAD this is now mandatory</a:t>
            </a:r>
          </a:p>
          <a:p>
            <a:pPr defTabSz="914583">
              <a:defRPr/>
            </a:pPr>
            <a:r>
              <a:rPr lang="en-GB" b="0" dirty="0" smtClean="0"/>
              <a:t>Encourage</a:t>
            </a:r>
            <a:r>
              <a:rPr lang="en-GB" b="0" baseline="0" dirty="0" smtClean="0"/>
              <a:t> u</a:t>
            </a:r>
            <a:r>
              <a:rPr lang="en-GB" b="0" dirty="0" smtClean="0"/>
              <a:t>se of social media</a:t>
            </a:r>
          </a:p>
          <a:p>
            <a:r>
              <a:rPr lang="en-GB" dirty="0" smtClean="0"/>
              <a:t>Publicise QA compliance</a:t>
            </a:r>
          </a:p>
          <a:p>
            <a:r>
              <a:rPr lang="en-GB" dirty="0" smtClean="0"/>
              <a:t>Highlight gaps to international standards and explain e.g. for national system over-rides</a:t>
            </a:r>
          </a:p>
          <a:p>
            <a:r>
              <a:rPr lang="en-GB" dirty="0" smtClean="0"/>
              <a:t>Key audit matters – optional but of public interest </a:t>
            </a:r>
            <a:r>
              <a:rPr lang="en-GB" dirty="0"/>
              <a:t>: ISSAI 1701 “Communicating Key Audit Matters in the Independent’s auditor’s report . </a:t>
            </a:r>
          </a:p>
          <a:p>
            <a:r>
              <a:rPr lang="en-GB" dirty="0"/>
              <a:t>required to communicate KAM in an audit of listed companies and can apply voluntarily to audit entities other than listed entities. As stated in Paragraph 3 of PN of ISSAI 1701, “</a:t>
            </a:r>
            <a:r>
              <a:rPr lang="en-GB" i="1" dirty="0"/>
              <a:t>Given that the public sector is a significant participant of any economy and is responsible for maintaining and providing important functions that affect citizens, public sector auditors should also consider reporting KAM for auditees other than listed entities</a:t>
            </a:r>
            <a:r>
              <a:rPr lang="en-GB" dirty="0"/>
              <a:t>.” </a:t>
            </a:r>
          </a:p>
          <a:p>
            <a:endParaRPr lang="en-GB" dirty="0"/>
          </a:p>
          <a:p>
            <a:endParaRPr lang="en-GB" dirty="0"/>
          </a:p>
          <a:p>
            <a:r>
              <a:rPr lang="en-GB" dirty="0"/>
              <a:t>	</a:t>
            </a:r>
          </a:p>
          <a:p>
            <a:endParaRPr lang="en-GB" dirty="0"/>
          </a:p>
        </p:txBody>
      </p:sp>
      <p:sp>
        <p:nvSpPr>
          <p:cNvPr id="4" name="Slide Number Placeholder 3"/>
          <p:cNvSpPr>
            <a:spLocks noGrp="1"/>
          </p:cNvSpPr>
          <p:nvPr>
            <p:ph type="sldNum" sz="quarter" idx="10"/>
          </p:nvPr>
        </p:nvSpPr>
        <p:spPr/>
        <p:txBody>
          <a:bodyPr/>
          <a:lstStyle/>
          <a:p>
            <a:fld id="{DD25A83A-8AA8-40D5-B50F-BB150D0C835C}" type="slidenum">
              <a:rPr lang="en-GB" smtClean="0"/>
              <a:t>13</a:t>
            </a:fld>
            <a:endParaRPr lang="en-GB"/>
          </a:p>
        </p:txBody>
      </p:sp>
    </p:spTree>
    <p:extLst>
      <p:ext uri="{BB962C8B-B14F-4D97-AF65-F5344CB8AC3E}">
        <p14:creationId xmlns:p14="http://schemas.microsoft.com/office/powerpoint/2010/main" val="952178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Many demands on SAI resources: SDGs, environmental, VFM so don’t get distracted from auditing the FS!</a:t>
            </a:r>
            <a:endParaRPr lang="en-GB" dirty="0"/>
          </a:p>
        </p:txBody>
      </p:sp>
      <p:sp>
        <p:nvSpPr>
          <p:cNvPr id="4" name="Slide Number Placeholder 3"/>
          <p:cNvSpPr>
            <a:spLocks noGrp="1"/>
          </p:cNvSpPr>
          <p:nvPr>
            <p:ph type="sldNum" sz="quarter" idx="10"/>
          </p:nvPr>
        </p:nvSpPr>
        <p:spPr/>
        <p:txBody>
          <a:bodyPr/>
          <a:lstStyle/>
          <a:p>
            <a:fld id="{DD25A83A-8AA8-40D5-B50F-BB150D0C835C}" type="slidenum">
              <a:rPr lang="en-GB" smtClean="0"/>
              <a:t>14</a:t>
            </a:fld>
            <a:endParaRPr lang="en-GB"/>
          </a:p>
        </p:txBody>
      </p:sp>
    </p:spTree>
    <p:extLst>
      <p:ext uri="{BB962C8B-B14F-4D97-AF65-F5344CB8AC3E}">
        <p14:creationId xmlns:p14="http://schemas.microsoft.com/office/powerpoint/2010/main" val="851234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smtClean="0"/>
              <a:t>Can we get greater Value For Money</a:t>
            </a:r>
          </a:p>
          <a:p>
            <a:r>
              <a:rPr lang="en-GB" dirty="0" smtClean="0"/>
              <a:t>Why don’t more audits identify fraud and corruption?</a:t>
            </a:r>
          </a:p>
          <a:p>
            <a:endParaRPr lang="en-GB" dirty="0"/>
          </a:p>
        </p:txBody>
      </p:sp>
      <p:sp>
        <p:nvSpPr>
          <p:cNvPr id="4" name="Slide Number Placeholder 3"/>
          <p:cNvSpPr>
            <a:spLocks noGrp="1"/>
          </p:cNvSpPr>
          <p:nvPr>
            <p:ph type="sldNum" sz="quarter" idx="10"/>
          </p:nvPr>
        </p:nvSpPr>
        <p:spPr/>
        <p:txBody>
          <a:bodyPr/>
          <a:lstStyle/>
          <a:p>
            <a:fld id="{DD25A83A-8AA8-40D5-B50F-BB150D0C835C}" type="slidenum">
              <a:rPr lang="en-GB" smtClean="0"/>
              <a:t>15</a:t>
            </a:fld>
            <a:endParaRPr lang="en-GB"/>
          </a:p>
        </p:txBody>
      </p:sp>
    </p:spTree>
    <p:extLst>
      <p:ext uri="{BB962C8B-B14F-4D97-AF65-F5344CB8AC3E}">
        <p14:creationId xmlns:p14="http://schemas.microsoft.com/office/powerpoint/2010/main" val="8512348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smtClean="0"/>
              <a:t>Can we get greater Value For Money</a:t>
            </a:r>
          </a:p>
          <a:p>
            <a:r>
              <a:rPr lang="en-GB" dirty="0" smtClean="0"/>
              <a:t>Why don’t more audits identify fraud and corruption?</a:t>
            </a:r>
          </a:p>
          <a:p>
            <a:r>
              <a:rPr lang="en-GB" dirty="0" smtClean="0"/>
              <a:t>ISSAIs</a:t>
            </a:r>
            <a:r>
              <a:rPr lang="en-GB" baseline="0" dirty="0" smtClean="0"/>
              <a:t> </a:t>
            </a:r>
            <a:r>
              <a:rPr lang="en-GB" baseline="0" dirty="0" err="1" smtClean="0"/>
              <a:t>areb</a:t>
            </a:r>
            <a:r>
              <a:rPr lang="en-GB" baseline="0" dirty="0" smtClean="0"/>
              <a:t> principles-based whilst national audit laws </a:t>
            </a:r>
            <a:r>
              <a:rPr lang="en-GB" baseline="0" smtClean="0"/>
              <a:t>are rules-based</a:t>
            </a:r>
            <a:endParaRPr lang="en-GB" dirty="0"/>
          </a:p>
        </p:txBody>
      </p:sp>
      <p:sp>
        <p:nvSpPr>
          <p:cNvPr id="4" name="Slide Number Placeholder 3"/>
          <p:cNvSpPr>
            <a:spLocks noGrp="1"/>
          </p:cNvSpPr>
          <p:nvPr>
            <p:ph type="sldNum" sz="quarter" idx="10"/>
          </p:nvPr>
        </p:nvSpPr>
        <p:spPr/>
        <p:txBody>
          <a:bodyPr/>
          <a:lstStyle/>
          <a:p>
            <a:fld id="{DD25A83A-8AA8-40D5-B50F-BB150D0C835C}" type="slidenum">
              <a:rPr lang="en-GB" smtClean="0"/>
              <a:t>16</a:t>
            </a:fld>
            <a:endParaRPr lang="en-GB"/>
          </a:p>
        </p:txBody>
      </p:sp>
    </p:spTree>
    <p:extLst>
      <p:ext uri="{BB962C8B-B14F-4D97-AF65-F5344CB8AC3E}">
        <p14:creationId xmlns:p14="http://schemas.microsoft.com/office/powerpoint/2010/main" val="8512348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D25A83A-8AA8-40D5-B50F-BB150D0C835C}" type="slidenum">
              <a:rPr lang="en-GB" smtClean="0"/>
              <a:t>17</a:t>
            </a:fld>
            <a:endParaRPr lang="en-GB"/>
          </a:p>
        </p:txBody>
      </p:sp>
    </p:spTree>
    <p:extLst>
      <p:ext uri="{BB962C8B-B14F-4D97-AF65-F5344CB8AC3E}">
        <p14:creationId xmlns:p14="http://schemas.microsoft.com/office/powerpoint/2010/main" val="4293523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b="1" dirty="0">
                <a:latin typeface="Times New Roman" pitchFamily="18" charset="0"/>
              </a:rPr>
              <a:t>strategic goal </a:t>
            </a:r>
            <a:endParaRPr lang="pl-PL" b="1" dirty="0">
              <a:latin typeface="Times New Roman" pitchFamily="18" charset="0"/>
            </a:endParaRPr>
          </a:p>
          <a:p>
            <a:r>
              <a:rPr lang="en-GB" i="1" dirty="0">
                <a:latin typeface="Times New Roman" pitchFamily="18" charset="0"/>
              </a:rPr>
              <a:t>standards are the main driver of international co-operation between SAIs </a:t>
            </a:r>
            <a:endParaRPr lang="pl-PL" i="1" dirty="0">
              <a:latin typeface="Times New Roman" pitchFamily="18" charset="0"/>
            </a:endParaRPr>
          </a:p>
          <a:p>
            <a:endParaRPr lang="pl-PL" dirty="0">
              <a:latin typeface="Times New Roman" pitchFamily="18" charset="0"/>
            </a:endParaRPr>
          </a:p>
          <a:p>
            <a:pPr lvl="0"/>
            <a:r>
              <a:rPr lang="pl-PL" b="1" dirty="0">
                <a:latin typeface="Times New Roman" pitchFamily="18" charset="0"/>
              </a:rPr>
              <a:t>l</a:t>
            </a:r>
            <a:r>
              <a:rPr lang="en-GB" b="1" dirty="0" err="1">
                <a:latin typeface="Times New Roman" pitchFamily="18" charset="0"/>
              </a:rPr>
              <a:t>eadership</a:t>
            </a:r>
            <a:r>
              <a:rPr lang="en-GB" b="1" dirty="0">
                <a:latin typeface="Times New Roman" pitchFamily="18" charset="0"/>
              </a:rPr>
              <a:t> </a:t>
            </a:r>
            <a:endParaRPr lang="pl-PL" b="1" dirty="0">
              <a:latin typeface="Times New Roman" pitchFamily="18" charset="0"/>
            </a:endParaRPr>
          </a:p>
          <a:p>
            <a:r>
              <a:rPr lang="en-GB" i="1" dirty="0">
                <a:latin typeface="Times New Roman" pitchFamily="18" charset="0"/>
              </a:rPr>
              <a:t>INTOSAI has set up a strong structure dealing with the issue: PSC, CBC, IDI</a:t>
            </a:r>
            <a:endParaRPr lang="pl-PL" dirty="0">
              <a:latin typeface="Times New Roman" pitchFamily="18" charset="0"/>
            </a:endParaRPr>
          </a:p>
          <a:p>
            <a:endParaRPr lang="pl-PL" dirty="0" smtClean="0"/>
          </a:p>
          <a:p>
            <a:endParaRPr lang="en-GB" dirty="0"/>
          </a:p>
        </p:txBody>
      </p:sp>
      <p:sp>
        <p:nvSpPr>
          <p:cNvPr id="4" name="Slide Number Placeholder 3"/>
          <p:cNvSpPr>
            <a:spLocks noGrp="1"/>
          </p:cNvSpPr>
          <p:nvPr>
            <p:ph type="sldNum" sz="quarter" idx="10"/>
          </p:nvPr>
        </p:nvSpPr>
        <p:spPr/>
        <p:txBody>
          <a:bodyPr/>
          <a:lstStyle/>
          <a:p>
            <a:fld id="{DD25A83A-8AA8-40D5-B50F-BB150D0C835C}" type="slidenum">
              <a:rPr lang="en-GB" smtClean="0"/>
              <a:t>2</a:t>
            </a:fld>
            <a:endParaRPr lang="en-GB"/>
          </a:p>
        </p:txBody>
      </p:sp>
    </p:spTree>
    <p:extLst>
      <p:ext uri="{BB962C8B-B14F-4D97-AF65-F5344CB8AC3E}">
        <p14:creationId xmlns:p14="http://schemas.microsoft.com/office/powerpoint/2010/main" val="2679889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b="1" dirty="0"/>
              <a:t>D</a:t>
            </a:r>
            <a:r>
              <a:rPr lang="en-GB" b="1" dirty="0" err="1"/>
              <a:t>ue</a:t>
            </a:r>
            <a:r>
              <a:rPr lang="en-GB" b="1" dirty="0"/>
              <a:t> diligence in standard setting and review </a:t>
            </a:r>
            <a:endParaRPr lang="pl-PL" b="1" dirty="0"/>
          </a:p>
          <a:p>
            <a:r>
              <a:rPr lang="en-GB" i="1" dirty="0"/>
              <a:t>proceedings are established to ensure the standards are up-date and relevant (and successful establishment of the FIPP, the Forum for INTOSAI Professional Pronouncements)  </a:t>
            </a:r>
            <a:endParaRPr lang="pl-PL" i="1" dirty="0"/>
          </a:p>
          <a:p>
            <a:endParaRPr lang="pl-PL" dirty="0"/>
          </a:p>
          <a:p>
            <a:r>
              <a:rPr lang="pl-PL" b="1" dirty="0"/>
              <a:t>R</a:t>
            </a:r>
            <a:r>
              <a:rPr lang="en-GB" b="1" dirty="0" err="1"/>
              <a:t>eform</a:t>
            </a:r>
            <a:r>
              <a:rPr lang="en-GB" b="1" dirty="0"/>
              <a:t> in standards framework </a:t>
            </a:r>
            <a:endParaRPr lang="pl-PL" b="1" dirty="0"/>
          </a:p>
          <a:p>
            <a:r>
              <a:rPr lang="en-GB" i="1" dirty="0"/>
              <a:t>the reform is undergoing to make it more user-friendly and clear </a:t>
            </a:r>
            <a:endParaRPr lang="pl-PL" i="1" dirty="0"/>
          </a:p>
          <a:p>
            <a:pPr marL="457291" lvl="1"/>
            <a:endParaRPr lang="pl-PL" dirty="0"/>
          </a:p>
          <a:p>
            <a:r>
              <a:rPr lang="pl-PL" b="1" dirty="0"/>
              <a:t>T</a:t>
            </a:r>
            <a:r>
              <a:rPr lang="en-GB" b="1" dirty="0" err="1"/>
              <a:t>ools</a:t>
            </a:r>
            <a:r>
              <a:rPr lang="en-GB" b="1" dirty="0"/>
              <a:t> </a:t>
            </a:r>
            <a:endParaRPr lang="pl-PL" b="1" dirty="0"/>
          </a:p>
          <a:p>
            <a:r>
              <a:rPr lang="en-GB" i="1" dirty="0"/>
              <a:t>a number of tools have been made available such a guides and measurement instruments such as SAI PMF, </a:t>
            </a:r>
            <a:r>
              <a:rPr lang="en-GB" i="1" dirty="0" err="1"/>
              <a:t>iCAT</a:t>
            </a:r>
            <a:r>
              <a:rPr lang="en-GB" i="1" dirty="0"/>
              <a:t>, and using the ISSAIs in peer reviews</a:t>
            </a:r>
            <a:endParaRPr lang="pl-PL" dirty="0"/>
          </a:p>
          <a:p>
            <a:pPr marL="171484" indent="-171484">
              <a:buFont typeface="Arial" panose="020B0604020202020204" pitchFamily="34" charset="0"/>
              <a:buChar char="•"/>
            </a:pPr>
            <a:endParaRPr lang="pl-PL" dirty="0"/>
          </a:p>
          <a:p>
            <a:r>
              <a:rPr lang="pl-PL" b="1" dirty="0"/>
              <a:t>M</a:t>
            </a:r>
            <a:r>
              <a:rPr lang="en-GB" b="1" dirty="0" err="1"/>
              <a:t>onitoring</a:t>
            </a:r>
            <a:endParaRPr lang="pl-PL" b="1" dirty="0"/>
          </a:p>
          <a:p>
            <a:r>
              <a:rPr lang="en-GB" i="1" dirty="0"/>
              <a:t>INTOSAI has started to monitor ISSAI compliance at a global and regional level through the Stocktaking surveys of 2014 and 2017  </a:t>
            </a:r>
            <a:r>
              <a:rPr lang="pl-PL" dirty="0"/>
              <a:t>-&gt; </a:t>
            </a:r>
            <a:r>
              <a:rPr lang="en-ZA" dirty="0"/>
              <a:t>CBC Guide 2012: “Implementing the ISSAIs – strategic considerations” </a:t>
            </a:r>
            <a:endParaRPr lang="pl-PL" dirty="0"/>
          </a:p>
        </p:txBody>
      </p:sp>
      <p:sp>
        <p:nvSpPr>
          <p:cNvPr id="4" name="Symbol zastępczy numeru slajdu 3"/>
          <p:cNvSpPr>
            <a:spLocks noGrp="1"/>
          </p:cNvSpPr>
          <p:nvPr>
            <p:ph type="sldNum" sz="quarter" idx="10"/>
          </p:nvPr>
        </p:nvSpPr>
        <p:spPr/>
        <p:txBody>
          <a:bodyPr/>
          <a:lstStyle/>
          <a:p>
            <a:fld id="{DD25A83A-8AA8-40D5-B50F-BB150D0C835C}" type="slidenum">
              <a:rPr lang="en-GB" smtClean="0"/>
              <a:t>3</a:t>
            </a:fld>
            <a:endParaRPr lang="en-GB"/>
          </a:p>
        </p:txBody>
      </p:sp>
    </p:spTree>
    <p:extLst>
      <p:ext uri="{BB962C8B-B14F-4D97-AF65-F5344CB8AC3E}">
        <p14:creationId xmlns:p14="http://schemas.microsoft.com/office/powerpoint/2010/main" val="632712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nSpc>
                <a:spcPct val="150000"/>
              </a:lnSpc>
              <a:spcAft>
                <a:spcPts val="300"/>
              </a:spcAft>
              <a:buClr>
                <a:schemeClr val="accent3">
                  <a:lumMod val="75000"/>
                </a:schemeClr>
              </a:buClr>
            </a:pPr>
            <a:r>
              <a:rPr lang="en-GB" b="1" dirty="0" smtClean="0"/>
              <a:t>Co-operation with donors</a:t>
            </a:r>
            <a:r>
              <a:rPr lang="en-GB" dirty="0" smtClean="0"/>
              <a:t> </a:t>
            </a:r>
            <a:br>
              <a:rPr lang="en-GB" dirty="0" smtClean="0"/>
            </a:br>
            <a:r>
              <a:rPr lang="en-GB" i="1" dirty="0" smtClean="0"/>
              <a:t>The long history of co-operation with donors, a number of capacity building projects which are based on ISSAI implementation </a:t>
            </a:r>
            <a:endParaRPr lang="en-GB" dirty="0" smtClean="0"/>
          </a:p>
          <a:p>
            <a:endParaRPr lang="pl-PL" dirty="0"/>
          </a:p>
        </p:txBody>
      </p:sp>
      <p:sp>
        <p:nvSpPr>
          <p:cNvPr id="4" name="Symbol zastępczy numeru slajdu 3"/>
          <p:cNvSpPr>
            <a:spLocks noGrp="1"/>
          </p:cNvSpPr>
          <p:nvPr>
            <p:ph type="sldNum" sz="quarter" idx="10"/>
          </p:nvPr>
        </p:nvSpPr>
        <p:spPr/>
        <p:txBody>
          <a:bodyPr/>
          <a:lstStyle/>
          <a:p>
            <a:fld id="{DD25A83A-8AA8-40D5-B50F-BB150D0C835C}" type="slidenum">
              <a:rPr lang="en-GB" smtClean="0"/>
              <a:t>4</a:t>
            </a:fld>
            <a:endParaRPr lang="en-GB"/>
          </a:p>
        </p:txBody>
      </p:sp>
    </p:spTree>
    <p:extLst>
      <p:ext uri="{BB962C8B-B14F-4D97-AF65-F5344CB8AC3E}">
        <p14:creationId xmlns:p14="http://schemas.microsoft.com/office/powerpoint/2010/main" val="632712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dirty="0" smtClean="0"/>
              <a:t>Loss of confidence in our financial and business systems:</a:t>
            </a:r>
            <a:endParaRPr lang="en-GB" b="1" baseline="0" dirty="0" smtClean="0"/>
          </a:p>
          <a:p>
            <a:pPr algn="l"/>
            <a:r>
              <a:rPr lang="en-GB" baseline="0" dirty="0" smtClean="0"/>
              <a:t>LIBOR</a:t>
            </a:r>
          </a:p>
          <a:p>
            <a:pPr algn="l"/>
            <a:r>
              <a:rPr lang="en-GB" baseline="0" dirty="0" smtClean="0"/>
              <a:t>Volkswagen</a:t>
            </a:r>
          </a:p>
          <a:p>
            <a:pPr algn="l"/>
            <a:r>
              <a:rPr lang="en-GB" dirty="0" smtClean="0">
                <a:effectLst/>
              </a:rPr>
              <a:t>Carillion</a:t>
            </a:r>
          </a:p>
          <a:p>
            <a:pPr algn="l"/>
            <a:endParaRPr lang="en-GB" dirty="0" smtClean="0">
              <a:effectLst/>
            </a:endParaRPr>
          </a:p>
          <a:p>
            <a:pPr algn="l"/>
            <a:r>
              <a:rPr lang="en-GB" b="1" dirty="0" smtClean="0"/>
              <a:t>Loss of confidence in many political</a:t>
            </a:r>
            <a:r>
              <a:rPr lang="en-GB" b="1" baseline="0" dirty="0" smtClean="0"/>
              <a:t> leaders as expressed by protest votes</a:t>
            </a:r>
          </a:p>
          <a:p>
            <a:pPr algn="l"/>
            <a:endParaRPr lang="en-GB" baseline="0" dirty="0" smtClean="0">
              <a:effectLst/>
            </a:endParaRPr>
          </a:p>
          <a:p>
            <a:pPr algn="l"/>
            <a:r>
              <a:rPr lang="en-GB" b="1" baseline="0" dirty="0" smtClean="0">
                <a:effectLst/>
              </a:rPr>
              <a:t>Loss of confidence in private sector auditors:</a:t>
            </a:r>
            <a:r>
              <a:rPr lang="en-GB" b="1" dirty="0" smtClean="0">
                <a:effectLst/>
              </a:rPr>
              <a:t> </a:t>
            </a:r>
          </a:p>
          <a:p>
            <a:pPr algn="l"/>
            <a:r>
              <a:rPr lang="en-GB" dirty="0" smtClean="0">
                <a:solidFill>
                  <a:schemeClr val="tx1"/>
                </a:solidFill>
              </a:rPr>
              <a:t>UK Business Energy and industrial Strategy Committee (BEISC) conducting an inquiry into the future of audit recommended (Apr 2019) the Competition And Markets Authority split Big Four into audit and non-audit: audit in UK is broken due to lack of competition results in conflicts of interest</a:t>
            </a:r>
          </a:p>
          <a:p>
            <a:pPr algn="l"/>
            <a:endParaRPr lang="en-GB" dirty="0" smtClean="0">
              <a:effectLst/>
            </a:endParaRPr>
          </a:p>
          <a:p>
            <a:pPr algn="l"/>
            <a:r>
              <a:rPr lang="en-GB" dirty="0" smtClean="0">
                <a:solidFill>
                  <a:schemeClr val="tx1"/>
                </a:solidFill>
              </a:rPr>
              <a:t>27% of Big Four audits reviewed for 2017/18  did not meet the UK FRC quality standards</a:t>
            </a:r>
          </a:p>
          <a:p>
            <a:pPr algn="l"/>
            <a:r>
              <a:rPr lang="en-GB" dirty="0" smtClean="0">
                <a:solidFill>
                  <a:schemeClr val="tx1"/>
                </a:solidFill>
              </a:rPr>
              <a:t>India is considering banning certain high</a:t>
            </a:r>
            <a:r>
              <a:rPr lang="en-GB" baseline="0" dirty="0" smtClean="0">
                <a:solidFill>
                  <a:schemeClr val="tx1"/>
                </a:solidFill>
              </a:rPr>
              <a:t> profile audit firms for non-performance</a:t>
            </a:r>
          </a:p>
          <a:p>
            <a:pPr algn="l"/>
            <a:endParaRPr lang="en-GB" baseline="0" dirty="0" smtClean="0">
              <a:solidFill>
                <a:schemeClr val="tx1"/>
              </a:solidFill>
            </a:endParaRPr>
          </a:p>
          <a:p>
            <a:pPr algn="l"/>
            <a:r>
              <a:rPr lang="en-GB" baseline="0" dirty="0" smtClean="0">
                <a:solidFill>
                  <a:schemeClr val="tx1"/>
                </a:solidFill>
              </a:rPr>
              <a:t>Trust is a pre-requisite for investment and economic growth</a:t>
            </a:r>
            <a:endParaRPr lang="en-GB" dirty="0" smtClean="0">
              <a:solidFill>
                <a:schemeClr val="tx1"/>
              </a:solidFill>
            </a:endParaRPr>
          </a:p>
          <a:p>
            <a:pPr defTabSz="914583">
              <a:defRPr/>
            </a:pPr>
            <a:endParaRPr lang="en-GB" dirty="0" smtClean="0">
              <a:solidFill>
                <a:schemeClr val="tx1"/>
              </a:solidFill>
            </a:endParaRPr>
          </a:p>
          <a:p>
            <a:pPr algn="l"/>
            <a:endParaRPr lang="en-GB" dirty="0"/>
          </a:p>
        </p:txBody>
      </p:sp>
      <p:sp>
        <p:nvSpPr>
          <p:cNvPr id="4" name="Slide Number Placeholder 3"/>
          <p:cNvSpPr>
            <a:spLocks noGrp="1"/>
          </p:cNvSpPr>
          <p:nvPr>
            <p:ph type="sldNum" sz="quarter" idx="10"/>
          </p:nvPr>
        </p:nvSpPr>
        <p:spPr/>
        <p:txBody>
          <a:bodyPr/>
          <a:lstStyle/>
          <a:p>
            <a:fld id="{DD25A83A-8AA8-40D5-B50F-BB150D0C835C}" type="slidenum">
              <a:rPr lang="en-GB" smtClean="0"/>
              <a:t>5</a:t>
            </a:fld>
            <a:endParaRPr lang="en-GB"/>
          </a:p>
        </p:txBody>
      </p:sp>
    </p:spTree>
    <p:extLst>
      <p:ext uri="{BB962C8B-B14F-4D97-AF65-F5344CB8AC3E}">
        <p14:creationId xmlns:p14="http://schemas.microsoft.com/office/powerpoint/2010/main" val="2148751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583">
              <a:defRPr/>
            </a:pPr>
            <a:r>
              <a:rPr lang="en-GB" dirty="0" smtClean="0">
                <a:solidFill>
                  <a:schemeClr val="tx1"/>
                </a:solidFill>
              </a:rPr>
              <a:t>Public perception now goes beyond legal minimum requirement, especially concerning detection of fraud.  The recent press</a:t>
            </a:r>
            <a:r>
              <a:rPr lang="en-GB" baseline="0" dirty="0" smtClean="0">
                <a:solidFill>
                  <a:schemeClr val="tx1"/>
                </a:solidFill>
              </a:rPr>
              <a:t> concerning the Big Four shows times are changing.</a:t>
            </a:r>
            <a:endParaRPr lang="en-GB" dirty="0" smtClean="0"/>
          </a:p>
          <a:p>
            <a:r>
              <a:rPr lang="en-GB" dirty="0" smtClean="0">
                <a:solidFill>
                  <a:schemeClr val="tx1"/>
                </a:solidFill>
              </a:rPr>
              <a:t>With no commercial pressure, expectations are higher for public sector auditors!</a:t>
            </a:r>
          </a:p>
          <a:p>
            <a:endParaRPr lang="en-GB" dirty="0" smtClean="0"/>
          </a:p>
          <a:p>
            <a:r>
              <a:rPr lang="en-GB" dirty="0" smtClean="0"/>
              <a:t>No</a:t>
            </a:r>
            <a:r>
              <a:rPr lang="en-GB" baseline="0" dirty="0" smtClean="0"/>
              <a:t> obligation to use international standards so if claim to adopt them then the public would expect all the standards to be followed. Two main issues:</a:t>
            </a:r>
            <a:endParaRPr lang="en-GB" dirty="0" smtClean="0"/>
          </a:p>
          <a:p>
            <a:pPr defTabSz="914583">
              <a:defRPr/>
            </a:pPr>
            <a:r>
              <a:rPr lang="en-GB" dirty="0" smtClean="0"/>
              <a:t>a/. National over-ride: ISSAI 100 defines the authority of the ISSAIs and defines how an auditor can claim ISSAI compliance in an audit report: </a:t>
            </a:r>
            <a:r>
              <a:rPr lang="en-GB" b="1" dirty="0" smtClean="0">
                <a:solidFill>
                  <a:srgbClr val="FF0000"/>
                </a:solidFill>
              </a:rPr>
              <a:t>the principles in no way override national laws, regulations or mandates </a:t>
            </a:r>
            <a:endParaRPr lang="en-GB" dirty="0" smtClean="0"/>
          </a:p>
          <a:p>
            <a:r>
              <a:rPr lang="en-GB" dirty="0" smtClean="0"/>
              <a:t>b/. Are they being followed? Refer to the delivery gap on the next slide</a:t>
            </a:r>
          </a:p>
          <a:p>
            <a:pPr algn="l"/>
            <a:endParaRPr lang="en-GB" dirty="0" smtClean="0"/>
          </a:p>
          <a:p>
            <a:pPr algn="l"/>
            <a:endParaRPr lang="en-GB" dirty="0"/>
          </a:p>
        </p:txBody>
      </p:sp>
      <p:sp>
        <p:nvSpPr>
          <p:cNvPr id="4" name="Slide Number Placeholder 3"/>
          <p:cNvSpPr>
            <a:spLocks noGrp="1"/>
          </p:cNvSpPr>
          <p:nvPr>
            <p:ph type="sldNum" sz="quarter" idx="10"/>
          </p:nvPr>
        </p:nvSpPr>
        <p:spPr/>
        <p:txBody>
          <a:bodyPr/>
          <a:lstStyle/>
          <a:p>
            <a:fld id="{DD25A83A-8AA8-40D5-B50F-BB150D0C835C}" type="slidenum">
              <a:rPr lang="en-GB" smtClean="0"/>
              <a:t>6</a:t>
            </a:fld>
            <a:endParaRPr lang="en-GB"/>
          </a:p>
        </p:txBody>
      </p:sp>
    </p:spTree>
    <p:extLst>
      <p:ext uri="{BB962C8B-B14F-4D97-AF65-F5344CB8AC3E}">
        <p14:creationId xmlns:p14="http://schemas.microsoft.com/office/powerpoint/2010/main" val="520992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583">
              <a:defRPr/>
            </a:pPr>
            <a:r>
              <a:rPr lang="en-GB" dirty="0" smtClean="0">
                <a:solidFill>
                  <a:schemeClr val="tx1"/>
                </a:solidFill>
              </a:rPr>
              <a:t>NB  (re-)building trust isn’t the whole issue – the underlying substance has to be there first</a:t>
            </a:r>
          </a:p>
          <a:p>
            <a:r>
              <a:rPr lang="en-GB" dirty="0" smtClean="0"/>
              <a:t>Principles listed in ISSAI 12 Value and Benefits – don’t compromise quality, lead by example</a:t>
            </a:r>
          </a:p>
          <a:p>
            <a:pPr defTabSz="914583">
              <a:defRPr/>
            </a:pPr>
            <a:r>
              <a:rPr lang="en-GB" dirty="0" smtClean="0"/>
              <a:t>Standards drive consistency – need to have confidence to rely on them</a:t>
            </a:r>
          </a:p>
          <a:p>
            <a:pPr defTabSz="914583">
              <a:defRPr/>
            </a:pPr>
            <a:r>
              <a:rPr lang="en-GB" dirty="0" smtClean="0"/>
              <a:t>Quality Assurance checks are required to ensure standards are followed</a:t>
            </a:r>
          </a:p>
          <a:p>
            <a:pPr defTabSz="914583">
              <a:defRPr/>
            </a:pPr>
            <a:r>
              <a:rPr lang="en-GB" dirty="0" smtClean="0"/>
              <a:t>IDI Global State of SAIs 2017 – see next slide</a:t>
            </a:r>
          </a:p>
          <a:p>
            <a:endParaRPr lang="en-GB" dirty="0" smtClean="0"/>
          </a:p>
          <a:p>
            <a:pPr defTabSz="914583">
              <a:defRPr/>
            </a:pPr>
            <a:endParaRPr lang="en-GB" dirty="0" smtClean="0">
              <a:solidFill>
                <a:schemeClr val="tx1"/>
              </a:solidFill>
            </a:endParaRPr>
          </a:p>
          <a:p>
            <a:endParaRPr lang="en-GB" dirty="0"/>
          </a:p>
        </p:txBody>
      </p:sp>
      <p:sp>
        <p:nvSpPr>
          <p:cNvPr id="4" name="Slide Number Placeholder 3"/>
          <p:cNvSpPr>
            <a:spLocks noGrp="1"/>
          </p:cNvSpPr>
          <p:nvPr>
            <p:ph type="sldNum" sz="quarter" idx="10"/>
          </p:nvPr>
        </p:nvSpPr>
        <p:spPr/>
        <p:txBody>
          <a:bodyPr/>
          <a:lstStyle/>
          <a:p>
            <a:fld id="{DD25A83A-8AA8-40D5-B50F-BB150D0C835C}" type="slidenum">
              <a:rPr lang="en-GB" smtClean="0"/>
              <a:t>7</a:t>
            </a:fld>
            <a:endParaRPr lang="en-GB"/>
          </a:p>
        </p:txBody>
      </p:sp>
    </p:spTree>
    <p:extLst>
      <p:ext uri="{BB962C8B-B14F-4D97-AF65-F5344CB8AC3E}">
        <p14:creationId xmlns:p14="http://schemas.microsoft.com/office/powerpoint/2010/main" val="520992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smtClean="0">
                <a:solidFill>
                  <a:schemeClr val="tx1"/>
                </a:solidFill>
              </a:rPr>
              <a:t>Is there an issue? Do most auditors do a professional quality job consistently? IDI’s report suggests that it is a key problem</a:t>
            </a:r>
            <a:r>
              <a:rPr lang="en-GB" baseline="0" dirty="0" smtClean="0">
                <a:solidFill>
                  <a:schemeClr val="tx1"/>
                </a:solidFill>
              </a:rPr>
              <a:t> and opportunity for improvement</a:t>
            </a:r>
          </a:p>
          <a:p>
            <a:r>
              <a:rPr lang="en-GB" baseline="0" dirty="0" smtClean="0">
                <a:solidFill>
                  <a:schemeClr val="tx1"/>
                </a:solidFill>
              </a:rPr>
              <a:t>IDI highlight the need for greater</a:t>
            </a:r>
            <a:r>
              <a:rPr lang="en-GB" dirty="0" smtClean="0"/>
              <a:t> compliance with stated ISSAI standards and the need for continuous quality monitoring</a:t>
            </a:r>
          </a:p>
          <a:p>
            <a:pPr algn="l"/>
            <a:endParaRPr lang="en-GB" dirty="0" smtClean="0">
              <a:solidFill>
                <a:schemeClr val="tx1"/>
              </a:solidFill>
            </a:endParaRPr>
          </a:p>
          <a:p>
            <a:pPr algn="l"/>
            <a:endParaRPr lang="en-GB" dirty="0" smtClean="0">
              <a:solidFill>
                <a:schemeClr val="tx1"/>
              </a:solidFill>
            </a:endParaRPr>
          </a:p>
          <a:p>
            <a:endParaRPr lang="en-GB" dirty="0"/>
          </a:p>
        </p:txBody>
      </p:sp>
      <p:sp>
        <p:nvSpPr>
          <p:cNvPr id="4" name="Slide Number Placeholder 3"/>
          <p:cNvSpPr>
            <a:spLocks noGrp="1"/>
          </p:cNvSpPr>
          <p:nvPr>
            <p:ph type="sldNum" sz="quarter" idx="10"/>
          </p:nvPr>
        </p:nvSpPr>
        <p:spPr/>
        <p:txBody>
          <a:bodyPr/>
          <a:lstStyle/>
          <a:p>
            <a:fld id="{DD25A83A-8AA8-40D5-B50F-BB150D0C835C}" type="slidenum">
              <a:rPr lang="en-GB" smtClean="0"/>
              <a:t>8</a:t>
            </a:fld>
            <a:endParaRPr lang="en-GB"/>
          </a:p>
        </p:txBody>
      </p:sp>
    </p:spTree>
    <p:extLst>
      <p:ext uri="{BB962C8B-B14F-4D97-AF65-F5344CB8AC3E}">
        <p14:creationId xmlns:p14="http://schemas.microsoft.com/office/powerpoint/2010/main" val="340199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b="1" dirty="0"/>
              <a:t>8.44. </a:t>
            </a:r>
            <a:r>
              <a:rPr lang="en-GB" dirty="0"/>
              <a:t>The auditor’s report should include the following elements as per ISSAI 1700.20 to ISSAI 1700.49: </a:t>
            </a:r>
          </a:p>
          <a:p>
            <a:endParaRPr lang="en-GB" dirty="0"/>
          </a:p>
          <a:p>
            <a:r>
              <a:rPr lang="en-GB" b="1" dirty="0"/>
              <a:t>Form and content of auditor’s report on financial statements </a:t>
            </a:r>
            <a:endParaRPr lang="en-GB" dirty="0"/>
          </a:p>
          <a:p>
            <a:r>
              <a:rPr lang="en-GB" dirty="0"/>
              <a:t>● Title </a:t>
            </a:r>
          </a:p>
          <a:p>
            <a:r>
              <a:rPr lang="en-GB" dirty="0"/>
              <a:t>● Addressee </a:t>
            </a:r>
          </a:p>
          <a:p>
            <a:r>
              <a:rPr lang="en-GB" dirty="0"/>
              <a:t>● Auditor’s Opinion </a:t>
            </a:r>
          </a:p>
          <a:p>
            <a:r>
              <a:rPr lang="en-GB" dirty="0"/>
              <a:t>● Basis for Opinion </a:t>
            </a:r>
          </a:p>
          <a:p>
            <a:r>
              <a:rPr lang="en-GB" dirty="0"/>
              <a:t>● Going Concern (If applicable) </a:t>
            </a:r>
          </a:p>
          <a:p>
            <a:r>
              <a:rPr lang="en-GB" dirty="0"/>
              <a:t>● Key Audit Matters (only when relevant and applicable) </a:t>
            </a:r>
          </a:p>
          <a:p>
            <a:endParaRPr lang="en-GB" dirty="0"/>
          </a:p>
        </p:txBody>
      </p:sp>
      <p:sp>
        <p:nvSpPr>
          <p:cNvPr id="4" name="Slide Number Placeholder 3"/>
          <p:cNvSpPr>
            <a:spLocks noGrp="1"/>
          </p:cNvSpPr>
          <p:nvPr>
            <p:ph type="sldNum" sz="quarter" idx="10"/>
          </p:nvPr>
        </p:nvSpPr>
        <p:spPr/>
        <p:txBody>
          <a:bodyPr/>
          <a:lstStyle/>
          <a:p>
            <a:fld id="{DD25A83A-8AA8-40D5-B50F-BB150D0C835C}" type="slidenum">
              <a:rPr lang="en-GB" smtClean="0"/>
              <a:t>9</a:t>
            </a:fld>
            <a:endParaRPr lang="en-GB"/>
          </a:p>
        </p:txBody>
      </p:sp>
    </p:spTree>
    <p:extLst>
      <p:ext uri="{BB962C8B-B14F-4D97-AF65-F5344CB8AC3E}">
        <p14:creationId xmlns:p14="http://schemas.microsoft.com/office/powerpoint/2010/main" val="1878938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4F3FC8F-F43F-4A67-97B6-706E82A8DAA5}" type="datetime1">
              <a:rPr lang="en-GB" smtClean="0"/>
              <a:t>28/06/2019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63ED9C-928D-4893-8F88-3E1FDF63984D}" type="slidenum">
              <a:rPr lang="en-GB" smtClean="0"/>
              <a:t>‹#›</a:t>
            </a:fld>
            <a:endParaRPr lang="en-GB"/>
          </a:p>
        </p:txBody>
      </p:sp>
    </p:spTree>
    <p:extLst>
      <p:ext uri="{BB962C8B-B14F-4D97-AF65-F5344CB8AC3E}">
        <p14:creationId xmlns:p14="http://schemas.microsoft.com/office/powerpoint/2010/main" val="2470549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18946CF-81DF-411D-B45C-35F05032342A}" type="datetime1">
              <a:rPr lang="en-GB" smtClean="0"/>
              <a:t>28/06/2019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63ED9C-928D-4893-8F88-3E1FDF63984D}" type="slidenum">
              <a:rPr lang="en-GB" smtClean="0"/>
              <a:t>‹#›</a:t>
            </a:fld>
            <a:endParaRPr lang="en-GB"/>
          </a:p>
        </p:txBody>
      </p:sp>
    </p:spTree>
    <p:extLst>
      <p:ext uri="{BB962C8B-B14F-4D97-AF65-F5344CB8AC3E}">
        <p14:creationId xmlns:p14="http://schemas.microsoft.com/office/powerpoint/2010/main" val="3143923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73E87C1-4DE0-4A5E-92E1-71C7E1D9A67A}" type="datetime1">
              <a:rPr lang="en-GB" smtClean="0"/>
              <a:t>28/06/2019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63ED9C-928D-4893-8F88-3E1FDF63984D}" type="slidenum">
              <a:rPr lang="en-GB" smtClean="0"/>
              <a:t>‹#›</a:t>
            </a:fld>
            <a:endParaRPr lang="en-GB"/>
          </a:p>
        </p:txBody>
      </p:sp>
    </p:spTree>
    <p:extLst>
      <p:ext uri="{BB962C8B-B14F-4D97-AF65-F5344CB8AC3E}">
        <p14:creationId xmlns:p14="http://schemas.microsoft.com/office/powerpoint/2010/main" val="615413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542FA35-2B9E-4FA3-948C-6BEDB77E2E63}" type="datetime1">
              <a:rPr lang="en-GB" smtClean="0"/>
              <a:t>28/06/2019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63ED9C-928D-4893-8F88-3E1FDF63984D}" type="slidenum">
              <a:rPr lang="en-GB" smtClean="0"/>
              <a:t>‹#›</a:t>
            </a:fld>
            <a:endParaRPr lang="en-GB"/>
          </a:p>
        </p:txBody>
      </p:sp>
    </p:spTree>
    <p:extLst>
      <p:ext uri="{BB962C8B-B14F-4D97-AF65-F5344CB8AC3E}">
        <p14:creationId xmlns:p14="http://schemas.microsoft.com/office/powerpoint/2010/main" val="356002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3AF5C7-1F23-4DF3-AE76-1A0D9D06ABD0}" type="datetime1">
              <a:rPr lang="en-GB" smtClean="0"/>
              <a:t>28/06/2019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63ED9C-928D-4893-8F88-3E1FDF63984D}" type="slidenum">
              <a:rPr lang="en-GB" smtClean="0"/>
              <a:t>‹#›</a:t>
            </a:fld>
            <a:endParaRPr lang="en-GB"/>
          </a:p>
        </p:txBody>
      </p:sp>
    </p:spTree>
    <p:extLst>
      <p:ext uri="{BB962C8B-B14F-4D97-AF65-F5344CB8AC3E}">
        <p14:creationId xmlns:p14="http://schemas.microsoft.com/office/powerpoint/2010/main" val="644557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6D43144-DB23-4782-A827-406D58682D91}" type="datetime1">
              <a:rPr lang="en-GB" smtClean="0"/>
              <a:t>28/06/2019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63ED9C-928D-4893-8F88-3E1FDF63984D}" type="slidenum">
              <a:rPr lang="en-GB" smtClean="0"/>
              <a:t>‹#›</a:t>
            </a:fld>
            <a:endParaRPr lang="en-GB"/>
          </a:p>
        </p:txBody>
      </p:sp>
    </p:spTree>
    <p:extLst>
      <p:ext uri="{BB962C8B-B14F-4D97-AF65-F5344CB8AC3E}">
        <p14:creationId xmlns:p14="http://schemas.microsoft.com/office/powerpoint/2010/main" val="651018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F56A139-7845-4C0D-86E3-E0145A68AFB5}" type="datetime1">
              <a:rPr lang="en-GB" smtClean="0"/>
              <a:t>28/06/2019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463ED9C-928D-4893-8F88-3E1FDF63984D}" type="slidenum">
              <a:rPr lang="en-GB" smtClean="0"/>
              <a:t>‹#›</a:t>
            </a:fld>
            <a:endParaRPr lang="en-GB"/>
          </a:p>
        </p:txBody>
      </p:sp>
    </p:spTree>
    <p:extLst>
      <p:ext uri="{BB962C8B-B14F-4D97-AF65-F5344CB8AC3E}">
        <p14:creationId xmlns:p14="http://schemas.microsoft.com/office/powerpoint/2010/main" val="2410684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55F46C4-02FC-4801-B5A1-626C797F495A}" type="datetime1">
              <a:rPr lang="en-GB" smtClean="0"/>
              <a:t>28/06/2019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463ED9C-928D-4893-8F88-3E1FDF63984D}" type="slidenum">
              <a:rPr lang="en-GB" smtClean="0"/>
              <a:t>‹#›</a:t>
            </a:fld>
            <a:endParaRPr lang="en-GB"/>
          </a:p>
        </p:txBody>
      </p:sp>
    </p:spTree>
    <p:extLst>
      <p:ext uri="{BB962C8B-B14F-4D97-AF65-F5344CB8AC3E}">
        <p14:creationId xmlns:p14="http://schemas.microsoft.com/office/powerpoint/2010/main" val="3531356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046EAB-15CF-4ED4-AF7C-3EE5FF064E78}" type="datetime1">
              <a:rPr lang="en-GB" smtClean="0"/>
              <a:t>28/06/2019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463ED9C-928D-4893-8F88-3E1FDF63984D}" type="slidenum">
              <a:rPr lang="en-GB" smtClean="0"/>
              <a:t>‹#›</a:t>
            </a:fld>
            <a:endParaRPr lang="en-GB"/>
          </a:p>
        </p:txBody>
      </p:sp>
    </p:spTree>
    <p:extLst>
      <p:ext uri="{BB962C8B-B14F-4D97-AF65-F5344CB8AC3E}">
        <p14:creationId xmlns:p14="http://schemas.microsoft.com/office/powerpoint/2010/main" val="3736667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8A6709-C5D6-4CEF-8705-8FAF6B3BC847}" type="datetime1">
              <a:rPr lang="en-GB" smtClean="0"/>
              <a:t>28/06/2019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63ED9C-928D-4893-8F88-3E1FDF63984D}" type="slidenum">
              <a:rPr lang="en-GB" smtClean="0"/>
              <a:t>‹#›</a:t>
            </a:fld>
            <a:endParaRPr lang="en-GB"/>
          </a:p>
        </p:txBody>
      </p:sp>
    </p:spTree>
    <p:extLst>
      <p:ext uri="{BB962C8B-B14F-4D97-AF65-F5344CB8AC3E}">
        <p14:creationId xmlns:p14="http://schemas.microsoft.com/office/powerpoint/2010/main" val="203889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65D8E3-B20E-4E45-9282-03A1FF35A0FA}" type="datetime1">
              <a:rPr lang="en-GB" smtClean="0"/>
              <a:t>28/06/2019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63ED9C-928D-4893-8F88-3E1FDF63984D}" type="slidenum">
              <a:rPr lang="en-GB" smtClean="0"/>
              <a:t>‹#›</a:t>
            </a:fld>
            <a:endParaRPr lang="en-GB"/>
          </a:p>
        </p:txBody>
      </p:sp>
    </p:spTree>
    <p:extLst>
      <p:ext uri="{BB962C8B-B14F-4D97-AF65-F5344CB8AC3E}">
        <p14:creationId xmlns:p14="http://schemas.microsoft.com/office/powerpoint/2010/main" val="2649959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E3A653-2BDA-4FB4-B589-9C318D5081FB}" type="datetime1">
              <a:rPr lang="en-GB" smtClean="0"/>
              <a:t>28/06/2019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63ED9C-928D-4893-8F88-3E1FDF63984D}" type="slidenum">
              <a:rPr lang="en-GB" smtClean="0"/>
              <a:t>‹#›</a:t>
            </a:fld>
            <a:endParaRPr lang="en-GB"/>
          </a:p>
        </p:txBody>
      </p:sp>
    </p:spTree>
    <p:extLst>
      <p:ext uri="{BB962C8B-B14F-4D97-AF65-F5344CB8AC3E}">
        <p14:creationId xmlns:p14="http://schemas.microsoft.com/office/powerpoint/2010/main" val="3674439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mailto:r.creswell@ifad.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mailto:Jacek.Jezierski@nik.gov.p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0" y="0"/>
            <a:ext cx="9252331" cy="6893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30"/>
          <p:cNvSpPr txBox="1">
            <a:spLocks noChangeArrowheads="1"/>
          </p:cNvSpPr>
          <p:nvPr/>
        </p:nvSpPr>
        <p:spPr bwMode="auto">
          <a:xfrm>
            <a:off x="1259632" y="3861048"/>
            <a:ext cx="74120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3000" dirty="0">
                <a:solidFill>
                  <a:srgbClr val="00407B"/>
                </a:solidFill>
                <a:latin typeface="Times New Roman" pitchFamily="18" charset="0"/>
              </a:rPr>
              <a:t>ISSAI compliance and the </a:t>
            </a:r>
            <a:r>
              <a:rPr lang="en-US" sz="3000" dirty="0" smtClean="0">
                <a:solidFill>
                  <a:srgbClr val="00407B"/>
                </a:solidFill>
                <a:latin typeface="Times New Roman" pitchFamily="18" charset="0"/>
              </a:rPr>
              <a:t>future</a:t>
            </a:r>
            <a:endParaRPr lang="en-US" altLang="en-US" sz="3000" dirty="0">
              <a:solidFill>
                <a:srgbClr val="00407B"/>
              </a:solidFill>
              <a:latin typeface="Times New Roman" pitchFamily="18" charset="0"/>
            </a:endParaRPr>
          </a:p>
        </p:txBody>
      </p:sp>
      <p:sp>
        <p:nvSpPr>
          <p:cNvPr id="2" name="AutoShape 4" descr="Risultati immagini per NAJWYÅ»SZA IZBA KONTROL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9792" y="5872709"/>
            <a:ext cx="1152127" cy="918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7884" y="0"/>
            <a:ext cx="1259632" cy="370909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31"/>
          <p:cNvSpPr>
            <a:spLocks noChangeArrowheads="1"/>
          </p:cNvSpPr>
          <p:nvPr/>
        </p:nvSpPr>
        <p:spPr bwMode="auto">
          <a:xfrm>
            <a:off x="1259632" y="4437112"/>
            <a:ext cx="7412038" cy="2047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GB" sz="1400" b="1" dirty="0" smtClean="0"/>
              <a:t>Bob Creswell</a:t>
            </a:r>
            <a:endParaRPr lang="en-GB" sz="1400" dirty="0" smtClean="0"/>
          </a:p>
          <a:p>
            <a:r>
              <a:rPr lang="en-GB" sz="1400" dirty="0" smtClean="0"/>
              <a:t>Chief Financial Management Officer, IFAD</a:t>
            </a:r>
          </a:p>
          <a:p>
            <a:endParaRPr lang="en-GB" sz="1400" dirty="0" smtClean="0"/>
          </a:p>
          <a:p>
            <a:r>
              <a:rPr lang="en-GB" sz="1400" b="1" dirty="0" smtClean="0"/>
              <a:t>Jacek Jezierski</a:t>
            </a:r>
            <a:br>
              <a:rPr lang="en-GB" sz="1400" b="1" dirty="0" smtClean="0"/>
            </a:br>
            <a:r>
              <a:rPr lang="en-GB" sz="1400" dirty="0" smtClean="0"/>
              <a:t>Advisor to the President of the Supreme Audit Office of Poland (NIK)</a:t>
            </a:r>
          </a:p>
          <a:p>
            <a:pPr algn="r">
              <a:spcAft>
                <a:spcPct val="20000"/>
              </a:spcAft>
            </a:pPr>
            <a:endParaRPr lang="en-GB" sz="1400" b="1" dirty="0" smtClean="0">
              <a:solidFill>
                <a:srgbClr val="000000"/>
              </a:solidFill>
            </a:endParaRPr>
          </a:p>
          <a:p>
            <a:pPr algn="r">
              <a:spcAft>
                <a:spcPct val="20000"/>
              </a:spcAft>
            </a:pPr>
            <a:r>
              <a:rPr lang="en-GB" sz="1400" b="1" dirty="0" smtClean="0">
                <a:solidFill>
                  <a:srgbClr val="000000"/>
                </a:solidFill>
              </a:rPr>
              <a:t>INTOSAI Capacity Building Committee</a:t>
            </a:r>
            <a:endParaRPr lang="en-GB" altLang="en-US" sz="1400" b="1" dirty="0" smtClean="0">
              <a:solidFill>
                <a:srgbClr val="000000"/>
              </a:solidFill>
            </a:endParaRPr>
          </a:p>
          <a:p>
            <a:pPr algn="r"/>
            <a:r>
              <a:rPr lang="en-GB" altLang="en-US" sz="1400" dirty="0" smtClean="0">
                <a:solidFill>
                  <a:srgbClr val="000000"/>
                </a:solidFill>
              </a:rPr>
              <a:t>2 July, 2019</a:t>
            </a:r>
          </a:p>
          <a:p>
            <a:pPr algn="r"/>
            <a:r>
              <a:rPr lang="en-GB" altLang="en-US" sz="1400" dirty="0" smtClean="0">
                <a:solidFill>
                  <a:srgbClr val="000000"/>
                </a:solidFill>
              </a:rPr>
              <a:t>Tokyo, Japan</a:t>
            </a:r>
            <a:endParaRPr lang="en-GB" altLang="en-US" sz="1400" dirty="0">
              <a:solidFill>
                <a:srgbClr val="000000"/>
              </a:solidFill>
            </a:endParaRPr>
          </a:p>
        </p:txBody>
      </p:sp>
    </p:spTree>
    <p:custDataLst>
      <p:tags r:id="rId1"/>
    </p:custDataLst>
    <p:extLst>
      <p:ext uri="{BB962C8B-B14F-4D97-AF65-F5344CB8AC3E}">
        <p14:creationId xmlns:p14="http://schemas.microsoft.com/office/powerpoint/2010/main" val="41813287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9144000" cy="1226617"/>
          </a:xfrm>
          <a:prstGeom prst="rect">
            <a:avLst/>
          </a:prstGeom>
          <a:solidFill>
            <a:schemeClr val="accent3">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3600" dirty="0" err="1" smtClean="0">
                <a:solidFill>
                  <a:schemeClr val="bg1"/>
                </a:solidFill>
              </a:rPr>
              <a:t>What</a:t>
            </a:r>
            <a:r>
              <a:rPr lang="pl-PL" sz="3600" dirty="0" smtClean="0">
                <a:solidFill>
                  <a:schemeClr val="bg1"/>
                </a:solidFill>
              </a:rPr>
              <a:t> </a:t>
            </a:r>
            <a:r>
              <a:rPr lang="pl-PL" sz="3600" dirty="0" err="1">
                <a:solidFill>
                  <a:schemeClr val="bg1"/>
                </a:solidFill>
              </a:rPr>
              <a:t>S</a:t>
            </a:r>
            <a:r>
              <a:rPr lang="pl-PL" sz="3600" dirty="0" err="1" smtClean="0">
                <a:solidFill>
                  <a:schemeClr val="bg1"/>
                </a:solidFill>
              </a:rPr>
              <a:t>tands</a:t>
            </a:r>
            <a:r>
              <a:rPr lang="pl-PL" sz="3600" dirty="0" smtClean="0">
                <a:solidFill>
                  <a:schemeClr val="bg1"/>
                </a:solidFill>
              </a:rPr>
              <a:t> </a:t>
            </a:r>
            <a:r>
              <a:rPr lang="pl-PL" sz="3600" dirty="0" err="1" smtClean="0">
                <a:solidFill>
                  <a:schemeClr val="bg1"/>
                </a:solidFill>
              </a:rPr>
              <a:t>Behind</a:t>
            </a:r>
            <a:r>
              <a:rPr lang="pl-PL" sz="3600" dirty="0" smtClean="0">
                <a:solidFill>
                  <a:schemeClr val="bg1"/>
                </a:solidFill>
              </a:rPr>
              <a:t>? </a:t>
            </a:r>
            <a:endParaRPr lang="en-GB" sz="3600" dirty="0">
              <a:solidFill>
                <a:schemeClr val="bg1"/>
              </a:solidFill>
            </a:endParaRPr>
          </a:p>
        </p:txBody>
      </p:sp>
      <p:sp>
        <p:nvSpPr>
          <p:cNvPr id="6" name="Slide Number Placeholder 1"/>
          <p:cNvSpPr>
            <a:spLocks noGrp="1"/>
          </p:cNvSpPr>
          <p:nvPr>
            <p:ph type="sldNum" sz="quarter" idx="12"/>
          </p:nvPr>
        </p:nvSpPr>
        <p:spPr>
          <a:xfrm>
            <a:off x="6553200" y="6356350"/>
            <a:ext cx="2133600" cy="365125"/>
          </a:xfrm>
        </p:spPr>
        <p:txBody>
          <a:bodyPr/>
          <a:lstStyle/>
          <a:p>
            <a:fld id="{F463ED9C-928D-4893-8F88-3E1FDF63984D}" type="slidenum">
              <a:rPr lang="en-GB" smtClean="0"/>
              <a:t>10</a:t>
            </a:fld>
            <a:endParaRPr lang="en-GB" dirty="0"/>
          </a:p>
        </p:txBody>
      </p:sp>
      <p:sp>
        <p:nvSpPr>
          <p:cNvPr id="7" name="Rectangle 4"/>
          <p:cNvSpPr/>
          <p:nvPr/>
        </p:nvSpPr>
        <p:spPr>
          <a:xfrm>
            <a:off x="287524" y="1484784"/>
            <a:ext cx="8568952" cy="501675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Bef>
                <a:spcPts val="600"/>
              </a:spcBef>
              <a:spcAft>
                <a:spcPts val="1200"/>
              </a:spcAft>
              <a:buClr>
                <a:schemeClr val="accent3">
                  <a:lumMod val="75000"/>
                </a:schemeClr>
              </a:buClr>
              <a:buFont typeface="Arial" panose="020B0604020202020204" pitchFamily="34" charset="0"/>
              <a:buChar char="•"/>
            </a:pPr>
            <a:r>
              <a:rPr lang="en-GB" sz="2000" dirty="0" smtClean="0"/>
              <a:t>What does full compliance with ISSAIs mean? </a:t>
            </a:r>
          </a:p>
          <a:p>
            <a:pPr marL="285750" indent="-285750">
              <a:spcBef>
                <a:spcPts val="600"/>
              </a:spcBef>
              <a:buClr>
                <a:schemeClr val="accent3">
                  <a:lumMod val="75000"/>
                </a:schemeClr>
              </a:buClr>
              <a:buFont typeface="Arial" panose="020B0604020202020204" pitchFamily="34" charset="0"/>
              <a:buChar char="•"/>
            </a:pPr>
            <a:r>
              <a:rPr lang="en-GB" sz="2000" dirty="0" smtClean="0"/>
              <a:t>Differences between SAIs </a:t>
            </a:r>
          </a:p>
          <a:p>
            <a:pPr marL="742950" lvl="1" indent="-285750">
              <a:spcBef>
                <a:spcPts val="600"/>
              </a:spcBef>
              <a:buClr>
                <a:schemeClr val="accent3">
                  <a:lumMod val="60000"/>
                  <a:lumOff val="40000"/>
                </a:schemeClr>
              </a:buClr>
              <a:buFont typeface="Arial" panose="020B0604020202020204" pitchFamily="34" charset="0"/>
              <a:buChar char="•"/>
            </a:pPr>
            <a:r>
              <a:rPr lang="en-GB" sz="2000" dirty="0" smtClean="0"/>
              <a:t>Type of audit </a:t>
            </a:r>
            <a:r>
              <a:rPr lang="pl-PL" sz="2000" dirty="0" smtClean="0"/>
              <a:t>model</a:t>
            </a:r>
            <a:endParaRPr lang="en-GB" sz="2000" dirty="0" smtClean="0"/>
          </a:p>
          <a:p>
            <a:pPr marL="742950" lvl="1" indent="-285750">
              <a:spcBef>
                <a:spcPts val="600"/>
              </a:spcBef>
              <a:buClr>
                <a:schemeClr val="accent3">
                  <a:lumMod val="60000"/>
                  <a:lumOff val="40000"/>
                </a:schemeClr>
              </a:buClr>
              <a:buFont typeface="Arial" panose="020B0604020202020204" pitchFamily="34" charset="0"/>
              <a:buChar char="•"/>
            </a:pPr>
            <a:r>
              <a:rPr lang="en-GB" sz="2000" dirty="0" smtClean="0"/>
              <a:t>Mandate </a:t>
            </a:r>
          </a:p>
          <a:p>
            <a:pPr marL="742950" lvl="1" indent="-285750">
              <a:spcBef>
                <a:spcPts val="600"/>
              </a:spcBef>
              <a:spcAft>
                <a:spcPts val="1200"/>
              </a:spcAft>
              <a:buClr>
                <a:schemeClr val="accent3">
                  <a:lumMod val="60000"/>
                  <a:lumOff val="40000"/>
                </a:schemeClr>
              </a:buClr>
              <a:buFont typeface="Arial" panose="020B0604020202020204" pitchFamily="34" charset="0"/>
              <a:buChar char="•"/>
            </a:pPr>
            <a:r>
              <a:rPr lang="en-GB" sz="2000" dirty="0" smtClean="0"/>
              <a:t>National legislative basis on which an SAI functions </a:t>
            </a:r>
          </a:p>
          <a:p>
            <a:pPr marL="285750" indent="-285750">
              <a:spcBef>
                <a:spcPts val="600"/>
              </a:spcBef>
              <a:buClr>
                <a:schemeClr val="accent3">
                  <a:lumMod val="75000"/>
                </a:schemeClr>
              </a:buClr>
              <a:buFont typeface="Arial" panose="020B0604020202020204" pitchFamily="34" charset="0"/>
              <a:buChar char="•"/>
            </a:pPr>
            <a:r>
              <a:rPr lang="en-GB" sz="2000" dirty="0" smtClean="0"/>
              <a:t>Which standards are not followed? </a:t>
            </a:r>
          </a:p>
          <a:p>
            <a:pPr marL="742950" lvl="1" indent="-285750">
              <a:spcBef>
                <a:spcPts val="600"/>
              </a:spcBef>
              <a:buClr>
                <a:schemeClr val="accent3">
                  <a:lumMod val="60000"/>
                  <a:lumOff val="40000"/>
                </a:schemeClr>
              </a:buClr>
              <a:buFont typeface="Arial" panose="020B0604020202020204" pitchFamily="34" charset="0"/>
              <a:buChar char="•"/>
            </a:pPr>
            <a:r>
              <a:rPr lang="en-GB" sz="2000" dirty="0" smtClean="0"/>
              <a:t>What deviations are introduced? </a:t>
            </a:r>
          </a:p>
          <a:p>
            <a:pPr marL="742950" lvl="1" indent="-285750">
              <a:spcBef>
                <a:spcPts val="600"/>
              </a:spcBef>
              <a:spcAft>
                <a:spcPts val="1200"/>
              </a:spcAft>
              <a:buClr>
                <a:schemeClr val="accent3">
                  <a:lumMod val="60000"/>
                  <a:lumOff val="40000"/>
                </a:schemeClr>
              </a:buClr>
              <a:buFont typeface="Arial" panose="020B0604020202020204" pitchFamily="34" charset="0"/>
              <a:buChar char="•"/>
            </a:pPr>
            <a:r>
              <a:rPr lang="en-GB" sz="2000" dirty="0" smtClean="0"/>
              <a:t>Is a deviation acceptable? In what circumstances? </a:t>
            </a:r>
          </a:p>
          <a:p>
            <a:pPr marL="285750" indent="-285750">
              <a:spcBef>
                <a:spcPts val="600"/>
              </a:spcBef>
              <a:buClr>
                <a:schemeClr val="accent3">
                  <a:lumMod val="75000"/>
                </a:schemeClr>
              </a:buClr>
              <a:buFont typeface="Arial" panose="020B0604020202020204" pitchFamily="34" charset="0"/>
              <a:buChar char="•"/>
            </a:pPr>
            <a:r>
              <a:rPr lang="en-GB" sz="2000" dirty="0" smtClean="0"/>
              <a:t>What independent and objective measure prove that an SAI complies </a:t>
            </a:r>
            <a:r>
              <a:rPr lang="pl-PL" sz="2000" dirty="0" smtClean="0"/>
              <a:t/>
            </a:r>
            <a:br>
              <a:rPr lang="pl-PL" sz="2000" dirty="0" smtClean="0"/>
            </a:br>
            <a:r>
              <a:rPr lang="en-GB" sz="2000" dirty="0" smtClean="0"/>
              <a:t>with ISSAIs? </a:t>
            </a:r>
          </a:p>
          <a:p>
            <a:pPr marL="742950" lvl="1" indent="-285750">
              <a:spcBef>
                <a:spcPts val="600"/>
              </a:spcBef>
              <a:buClr>
                <a:schemeClr val="accent3">
                  <a:lumMod val="60000"/>
                  <a:lumOff val="40000"/>
                </a:schemeClr>
              </a:buClr>
              <a:buFont typeface="Arial" panose="020B0604020202020204" pitchFamily="34" charset="0"/>
              <a:buChar char="•"/>
            </a:pPr>
            <a:r>
              <a:rPr lang="en-GB" sz="2000" dirty="0" smtClean="0"/>
              <a:t>Tools: SAI PMF, </a:t>
            </a:r>
            <a:r>
              <a:rPr lang="en-GB" sz="2000" dirty="0" err="1" smtClean="0"/>
              <a:t>iCAT</a:t>
            </a:r>
            <a:r>
              <a:rPr lang="en-GB" sz="2000" dirty="0" smtClean="0"/>
              <a:t>, peer reviews </a:t>
            </a:r>
          </a:p>
          <a:p>
            <a:pPr marL="742950" lvl="1" indent="-285750">
              <a:spcBef>
                <a:spcPts val="600"/>
              </a:spcBef>
              <a:buClr>
                <a:schemeClr val="accent3">
                  <a:lumMod val="60000"/>
                  <a:lumOff val="40000"/>
                </a:schemeClr>
              </a:buClr>
              <a:buFont typeface="Arial" panose="020B0604020202020204" pitchFamily="34" charset="0"/>
              <a:buChar char="•"/>
            </a:pPr>
            <a:r>
              <a:rPr lang="en-GB" sz="2000" dirty="0" smtClean="0"/>
              <a:t>Peer-to-peer support </a:t>
            </a:r>
          </a:p>
        </p:txBody>
      </p:sp>
    </p:spTree>
    <p:extLst>
      <p:ext uri="{BB962C8B-B14F-4D97-AF65-F5344CB8AC3E}">
        <p14:creationId xmlns:p14="http://schemas.microsoft.com/office/powerpoint/2010/main" val="670228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9144000" cy="1226617"/>
          </a:xfrm>
          <a:prstGeom prst="rect">
            <a:avLst/>
          </a:prstGeom>
          <a:solidFill>
            <a:schemeClr val="accent3">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smtClean="0">
                <a:solidFill>
                  <a:schemeClr val="bg1"/>
                </a:solidFill>
              </a:rPr>
              <a:t>Implementation</a:t>
            </a:r>
            <a:r>
              <a:rPr lang="pl-PL" sz="3600" dirty="0" smtClean="0">
                <a:solidFill>
                  <a:schemeClr val="bg1"/>
                </a:solidFill>
              </a:rPr>
              <a:t> </a:t>
            </a:r>
            <a:r>
              <a:rPr lang="pl-PL" sz="3600" dirty="0">
                <a:solidFill>
                  <a:schemeClr val="bg1"/>
                </a:solidFill>
              </a:rPr>
              <a:t>P</a:t>
            </a:r>
            <a:r>
              <a:rPr lang="en-GB" sz="3600" dirty="0" err="1" smtClean="0">
                <a:solidFill>
                  <a:schemeClr val="bg1"/>
                </a:solidFill>
              </a:rPr>
              <a:t>itfalls</a:t>
            </a:r>
            <a:r>
              <a:rPr lang="en-GB" sz="3600" dirty="0" smtClean="0">
                <a:solidFill>
                  <a:schemeClr val="bg1"/>
                </a:solidFill>
              </a:rPr>
              <a:t> </a:t>
            </a:r>
            <a:endParaRPr lang="en-GB" sz="3600" dirty="0">
              <a:solidFill>
                <a:schemeClr val="bg1"/>
              </a:solidFill>
            </a:endParaRPr>
          </a:p>
        </p:txBody>
      </p:sp>
      <p:sp>
        <p:nvSpPr>
          <p:cNvPr id="6" name="Slide Number Placeholder 1"/>
          <p:cNvSpPr>
            <a:spLocks noGrp="1"/>
          </p:cNvSpPr>
          <p:nvPr>
            <p:ph type="sldNum" sz="quarter" idx="12"/>
          </p:nvPr>
        </p:nvSpPr>
        <p:spPr>
          <a:xfrm>
            <a:off x="6553200" y="6356350"/>
            <a:ext cx="2133600" cy="365125"/>
          </a:xfrm>
        </p:spPr>
        <p:txBody>
          <a:bodyPr/>
          <a:lstStyle/>
          <a:p>
            <a:fld id="{F463ED9C-928D-4893-8F88-3E1FDF63984D}" type="slidenum">
              <a:rPr lang="en-GB" smtClean="0"/>
              <a:t>11</a:t>
            </a:fld>
            <a:endParaRPr lang="en-GB" dirty="0"/>
          </a:p>
        </p:txBody>
      </p:sp>
      <p:sp>
        <p:nvSpPr>
          <p:cNvPr id="7" name="Rectangle 4"/>
          <p:cNvSpPr/>
          <p:nvPr/>
        </p:nvSpPr>
        <p:spPr>
          <a:xfrm>
            <a:off x="0" y="1382751"/>
            <a:ext cx="9144000" cy="32624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42950" lvl="1" indent="-285750">
              <a:spcBef>
                <a:spcPts val="600"/>
              </a:spcBef>
              <a:buClr>
                <a:schemeClr val="accent3">
                  <a:lumMod val="75000"/>
                </a:schemeClr>
              </a:buClr>
              <a:buFont typeface="Arial" panose="020B0604020202020204" pitchFamily="34" charset="0"/>
              <a:buChar char="•"/>
            </a:pPr>
            <a:r>
              <a:rPr lang="en-GB" sz="1900" dirty="0" smtClean="0"/>
              <a:t>Lack of clarity and insufficient communication </a:t>
            </a:r>
          </a:p>
          <a:p>
            <a:pPr marL="742950" lvl="1" indent="-285750">
              <a:spcBef>
                <a:spcPts val="600"/>
              </a:spcBef>
              <a:buClr>
                <a:schemeClr val="accent3">
                  <a:lumMod val="75000"/>
                </a:schemeClr>
              </a:buClr>
              <a:buFont typeface="Arial" panose="020B0604020202020204" pitchFamily="34" charset="0"/>
              <a:buChar char="•"/>
            </a:pPr>
            <a:r>
              <a:rPr lang="en-GB" sz="1900" dirty="0" smtClean="0"/>
              <a:t>Need for improvement feedback loops</a:t>
            </a:r>
          </a:p>
          <a:p>
            <a:pPr marL="742950" lvl="1" indent="-285750">
              <a:spcBef>
                <a:spcPts val="600"/>
              </a:spcBef>
              <a:buClr>
                <a:schemeClr val="accent3">
                  <a:lumMod val="75000"/>
                </a:schemeClr>
              </a:buClr>
              <a:buFont typeface="Arial" panose="020B0604020202020204" pitchFamily="34" charset="0"/>
              <a:buChar char="•"/>
            </a:pPr>
            <a:r>
              <a:rPr lang="en-GB" sz="1900" dirty="0" smtClean="0"/>
              <a:t>Support for interpretation </a:t>
            </a:r>
          </a:p>
          <a:p>
            <a:pPr marL="742950" lvl="1" indent="-285750">
              <a:spcBef>
                <a:spcPts val="600"/>
              </a:spcBef>
              <a:buClr>
                <a:schemeClr val="accent3">
                  <a:lumMod val="75000"/>
                </a:schemeClr>
              </a:buClr>
              <a:buFont typeface="Arial" panose="020B0604020202020204" pitchFamily="34" charset="0"/>
              <a:buChar char="•"/>
            </a:pPr>
            <a:r>
              <a:rPr lang="en-GB" sz="1900" dirty="0" smtClean="0"/>
              <a:t>Lack of buy-in of SAIs </a:t>
            </a:r>
          </a:p>
          <a:p>
            <a:pPr marL="742950" lvl="1" indent="-285750">
              <a:spcBef>
                <a:spcPts val="600"/>
              </a:spcBef>
              <a:buClr>
                <a:schemeClr val="accent3">
                  <a:lumMod val="75000"/>
                </a:schemeClr>
              </a:buClr>
              <a:buFont typeface="Arial" panose="020B0604020202020204" pitchFamily="34" charset="0"/>
              <a:buChar char="•"/>
            </a:pPr>
            <a:r>
              <a:rPr lang="en-GB" sz="1900" dirty="0" smtClean="0"/>
              <a:t>No</a:t>
            </a:r>
            <a:r>
              <a:rPr lang="pl-PL" sz="1900" dirty="0" smtClean="0"/>
              <a:t>t a</a:t>
            </a:r>
            <a:r>
              <a:rPr lang="en-GB" sz="1900" dirty="0" smtClean="0"/>
              <a:t> priority for SAI leaders </a:t>
            </a:r>
          </a:p>
          <a:p>
            <a:pPr marL="742950" lvl="1" indent="-285750">
              <a:spcBef>
                <a:spcPts val="600"/>
              </a:spcBef>
              <a:buClr>
                <a:schemeClr val="accent3">
                  <a:lumMod val="75000"/>
                </a:schemeClr>
              </a:buClr>
              <a:buFont typeface="Arial" panose="020B0604020202020204" pitchFamily="34" charset="0"/>
              <a:buChar char="•"/>
            </a:pPr>
            <a:r>
              <a:rPr lang="en-GB" sz="1900" dirty="0" smtClean="0"/>
              <a:t>Lack of skills and resources at developing SAIs vs. need to develop a critical mass </a:t>
            </a:r>
            <a:r>
              <a:rPr lang="pl-PL" sz="1900" dirty="0" smtClean="0"/>
              <a:t/>
            </a:r>
            <a:br>
              <a:rPr lang="pl-PL" sz="1900" dirty="0" smtClean="0"/>
            </a:br>
            <a:r>
              <a:rPr lang="en-GB" sz="1900" dirty="0" smtClean="0"/>
              <a:t>of professional auditors </a:t>
            </a:r>
          </a:p>
          <a:p>
            <a:pPr marL="742950" lvl="1" indent="-285750">
              <a:spcBef>
                <a:spcPts val="600"/>
              </a:spcBef>
              <a:buClr>
                <a:schemeClr val="accent3">
                  <a:lumMod val="75000"/>
                </a:schemeClr>
              </a:buClr>
              <a:buFont typeface="Arial" panose="020B0604020202020204" pitchFamily="34" charset="0"/>
              <a:buChar char="•"/>
            </a:pPr>
            <a:r>
              <a:rPr lang="en-GB" sz="1900" dirty="0" smtClean="0"/>
              <a:t>Development consultants are not training in line with ISSAIs</a:t>
            </a:r>
          </a:p>
          <a:p>
            <a:pPr marL="742950" lvl="1" indent="-285750">
              <a:spcBef>
                <a:spcPts val="600"/>
              </a:spcBef>
              <a:buClr>
                <a:schemeClr val="accent3">
                  <a:lumMod val="75000"/>
                </a:schemeClr>
              </a:buClr>
              <a:buFont typeface="Arial" panose="020B0604020202020204" pitchFamily="34" charset="0"/>
              <a:buChar char="•"/>
            </a:pPr>
            <a:r>
              <a:rPr lang="en-GB" sz="1900" dirty="0" smtClean="0"/>
              <a:t>Gaps regarding QC and QA systems </a:t>
            </a:r>
            <a:endParaRPr lang="en-GB" sz="1900" dirty="0"/>
          </a:p>
        </p:txBody>
      </p:sp>
      <p:pic>
        <p:nvPicPr>
          <p:cNvPr id="1026" name="Picture 2" descr="C:\Users\agmor\AppData\Local\Microsoft\Windows\Temporary Internet Files\Content.Outlook\Y4GSLIHK\AdobeStock_47919315.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8" r="-1182" b="70256"/>
          <a:stretch/>
        </p:blipFill>
        <p:spPr bwMode="auto">
          <a:xfrm>
            <a:off x="0" y="4777506"/>
            <a:ext cx="9252520" cy="2080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5770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302" y="0"/>
            <a:ext cx="9144000" cy="1226617"/>
          </a:xfrm>
          <a:prstGeom prst="rect">
            <a:avLst/>
          </a:prstGeom>
          <a:solidFill>
            <a:schemeClr val="accent3">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3600" dirty="0" smtClean="0">
                <a:solidFill>
                  <a:schemeClr val="bg1"/>
                </a:solidFill>
              </a:rPr>
              <a:t>INTOSAI</a:t>
            </a:r>
            <a:r>
              <a:rPr lang="en-GB" sz="3600" dirty="0" smtClean="0">
                <a:solidFill>
                  <a:schemeClr val="bg1"/>
                </a:solidFill>
              </a:rPr>
              <a:t>:</a:t>
            </a:r>
            <a:r>
              <a:rPr lang="pl-PL" sz="3600" dirty="0" smtClean="0">
                <a:solidFill>
                  <a:schemeClr val="bg1"/>
                </a:solidFill>
              </a:rPr>
              <a:t> </a:t>
            </a:r>
            <a:r>
              <a:rPr lang="en-GB" sz="3600" dirty="0" smtClean="0">
                <a:solidFill>
                  <a:schemeClr val="bg1"/>
                </a:solidFill>
              </a:rPr>
              <a:t>Solutions</a:t>
            </a:r>
            <a:endParaRPr lang="en-GB" sz="3600" dirty="0">
              <a:solidFill>
                <a:schemeClr val="bg1"/>
              </a:solidFill>
            </a:endParaRPr>
          </a:p>
        </p:txBody>
      </p:sp>
      <p:sp>
        <p:nvSpPr>
          <p:cNvPr id="6" name="Text Placeholder 5"/>
          <p:cNvSpPr>
            <a:spLocks noGrp="1"/>
          </p:cNvSpPr>
          <p:nvPr>
            <p:ph type="body" idx="1"/>
          </p:nvPr>
        </p:nvSpPr>
        <p:spPr>
          <a:xfrm>
            <a:off x="512472" y="1340768"/>
            <a:ext cx="4040188" cy="639762"/>
          </a:xfrm>
        </p:spPr>
        <p:txBody>
          <a:bodyPr/>
          <a:lstStyle/>
          <a:p>
            <a:r>
              <a:rPr lang="en-GB" dirty="0"/>
              <a:t>INTOSAI’s </a:t>
            </a:r>
            <a:r>
              <a:rPr lang="en-GB" dirty="0" smtClean="0"/>
              <a:t>plans</a:t>
            </a:r>
            <a:endParaRPr lang="en-GB" dirty="0"/>
          </a:p>
        </p:txBody>
      </p:sp>
      <p:sp>
        <p:nvSpPr>
          <p:cNvPr id="7" name="Content Placeholder 6"/>
          <p:cNvSpPr>
            <a:spLocks noGrp="1"/>
          </p:cNvSpPr>
          <p:nvPr>
            <p:ph sz="half" idx="2"/>
          </p:nvPr>
        </p:nvSpPr>
        <p:spPr>
          <a:xfrm>
            <a:off x="529660" y="2060848"/>
            <a:ext cx="4474387" cy="4422477"/>
          </a:xfrm>
        </p:spPr>
        <p:txBody>
          <a:bodyPr>
            <a:normAutofit/>
          </a:bodyPr>
          <a:lstStyle/>
          <a:p>
            <a:pPr marL="0" lvl="0" indent="0">
              <a:buNone/>
            </a:pPr>
            <a:r>
              <a:rPr lang="en-GB" sz="2000" b="1" dirty="0" smtClean="0"/>
              <a:t>Ongoing:</a:t>
            </a:r>
          </a:p>
          <a:p>
            <a:pPr>
              <a:buClr>
                <a:schemeClr val="accent3">
                  <a:lumMod val="75000"/>
                </a:schemeClr>
              </a:buClr>
            </a:pPr>
            <a:r>
              <a:rPr lang="en-GB" sz="2000" dirty="0" smtClean="0"/>
              <a:t>Reform of standards framework</a:t>
            </a:r>
          </a:p>
          <a:p>
            <a:pPr lvl="0">
              <a:buClr>
                <a:schemeClr val="accent3">
                  <a:lumMod val="75000"/>
                </a:schemeClr>
              </a:buClr>
            </a:pPr>
            <a:r>
              <a:rPr lang="en-GB" sz="2000" dirty="0" smtClean="0"/>
              <a:t>Improvements in communication </a:t>
            </a:r>
          </a:p>
          <a:p>
            <a:pPr marL="0" lvl="0" indent="0">
              <a:buClr>
                <a:schemeClr val="accent3">
                  <a:lumMod val="75000"/>
                </a:schemeClr>
              </a:buClr>
              <a:buNone/>
            </a:pPr>
            <a:endParaRPr lang="en-GB" sz="800" b="1" dirty="0" smtClean="0"/>
          </a:p>
          <a:p>
            <a:pPr marL="0" lvl="0" indent="0">
              <a:buClr>
                <a:schemeClr val="accent3">
                  <a:lumMod val="75000"/>
                </a:schemeClr>
              </a:buClr>
              <a:buNone/>
            </a:pPr>
            <a:r>
              <a:rPr lang="en-GB" sz="2000" b="1" dirty="0" smtClean="0"/>
              <a:t>Pending: </a:t>
            </a:r>
          </a:p>
          <a:p>
            <a:pPr lvl="0">
              <a:buClr>
                <a:schemeClr val="accent3">
                  <a:lumMod val="75000"/>
                </a:schemeClr>
              </a:buClr>
            </a:pPr>
            <a:r>
              <a:rPr lang="en-GB" sz="2000" dirty="0" smtClean="0"/>
              <a:t>Improved feedback loop </a:t>
            </a:r>
          </a:p>
          <a:p>
            <a:pPr>
              <a:buClr>
                <a:schemeClr val="accent3">
                  <a:lumMod val="75000"/>
                </a:schemeClr>
              </a:buClr>
            </a:pPr>
            <a:r>
              <a:rPr lang="en-GB" sz="2000" dirty="0" smtClean="0"/>
              <a:t>Technical support function under </a:t>
            </a:r>
            <a:r>
              <a:rPr lang="pl-PL" sz="2000" dirty="0" smtClean="0"/>
              <a:t/>
            </a:r>
            <a:br>
              <a:rPr lang="pl-PL" sz="2000" dirty="0" smtClean="0"/>
            </a:br>
            <a:r>
              <a:rPr lang="en-GB" sz="2000" dirty="0" smtClean="0"/>
              <a:t>the PSC  </a:t>
            </a:r>
          </a:p>
          <a:p>
            <a:pPr lvl="0">
              <a:buClr>
                <a:schemeClr val="accent3">
                  <a:lumMod val="75000"/>
                </a:schemeClr>
              </a:buClr>
            </a:pPr>
            <a:r>
              <a:rPr lang="en-GB" sz="2000" dirty="0" smtClean="0"/>
              <a:t>Support for translations </a:t>
            </a:r>
          </a:p>
          <a:p>
            <a:pPr lvl="0">
              <a:buClr>
                <a:schemeClr val="accent3">
                  <a:lumMod val="75000"/>
                </a:schemeClr>
              </a:buClr>
            </a:pPr>
            <a:r>
              <a:rPr lang="en-GB" sz="2000" dirty="0" smtClean="0"/>
              <a:t>IDI PESA programme </a:t>
            </a:r>
          </a:p>
          <a:p>
            <a:pPr lvl="0">
              <a:buClr>
                <a:schemeClr val="accent3">
                  <a:lumMod val="75000"/>
                </a:schemeClr>
              </a:buClr>
            </a:pPr>
            <a:r>
              <a:rPr lang="en-GB" sz="2000" dirty="0" smtClean="0"/>
              <a:t>Global stocktaking survey in future to provide better data for better analysis </a:t>
            </a:r>
            <a:endParaRPr lang="en-GB" sz="2000" dirty="0"/>
          </a:p>
        </p:txBody>
      </p:sp>
      <p:sp>
        <p:nvSpPr>
          <p:cNvPr id="8" name="Text Placeholder 7"/>
          <p:cNvSpPr>
            <a:spLocks noGrp="1"/>
          </p:cNvSpPr>
          <p:nvPr>
            <p:ph type="body" sz="quarter" idx="3"/>
          </p:nvPr>
        </p:nvSpPr>
        <p:spPr>
          <a:xfrm>
            <a:off x="5004048" y="1340768"/>
            <a:ext cx="4041775" cy="639762"/>
          </a:xfrm>
        </p:spPr>
        <p:txBody>
          <a:bodyPr/>
          <a:lstStyle/>
          <a:p>
            <a:r>
              <a:rPr lang="en-GB" dirty="0"/>
              <a:t>What </a:t>
            </a:r>
            <a:r>
              <a:rPr lang="en-GB" dirty="0" smtClean="0"/>
              <a:t>is needed ?</a:t>
            </a:r>
            <a:endParaRPr lang="en-GB" dirty="0"/>
          </a:p>
        </p:txBody>
      </p:sp>
      <p:sp>
        <p:nvSpPr>
          <p:cNvPr id="9" name="Content Placeholder 8"/>
          <p:cNvSpPr>
            <a:spLocks noGrp="1"/>
          </p:cNvSpPr>
          <p:nvPr>
            <p:ph sz="quarter" idx="4"/>
          </p:nvPr>
        </p:nvSpPr>
        <p:spPr>
          <a:xfrm>
            <a:off x="5004049" y="2204864"/>
            <a:ext cx="4135650" cy="3951288"/>
          </a:xfrm>
        </p:spPr>
        <p:txBody>
          <a:bodyPr>
            <a:normAutofit/>
          </a:bodyPr>
          <a:lstStyle/>
          <a:p>
            <a:pPr lvl="0">
              <a:buClr>
                <a:schemeClr val="accent3">
                  <a:lumMod val="75000"/>
                </a:schemeClr>
              </a:buClr>
            </a:pPr>
            <a:r>
              <a:rPr lang="en-GB" sz="1900" dirty="0" smtClean="0"/>
              <a:t>Strong leadership </a:t>
            </a:r>
          </a:p>
          <a:p>
            <a:pPr lvl="0">
              <a:buClr>
                <a:schemeClr val="accent3">
                  <a:lumMod val="75000"/>
                </a:schemeClr>
              </a:buClr>
            </a:pPr>
            <a:r>
              <a:rPr lang="en-GB" sz="1900" dirty="0" smtClean="0"/>
              <a:t>Commitment of SAIs leaders </a:t>
            </a:r>
          </a:p>
          <a:p>
            <a:pPr lvl="0">
              <a:buClr>
                <a:schemeClr val="accent3">
                  <a:lumMod val="75000"/>
                </a:schemeClr>
              </a:buClr>
            </a:pPr>
            <a:r>
              <a:rPr lang="en-GB" sz="1900" dirty="0" smtClean="0"/>
              <a:t>Convincing SAIs’ staff to go beyond national regulations </a:t>
            </a:r>
          </a:p>
          <a:p>
            <a:pPr lvl="0">
              <a:buClr>
                <a:schemeClr val="accent3">
                  <a:lumMod val="75000"/>
                </a:schemeClr>
              </a:buClr>
            </a:pPr>
            <a:r>
              <a:rPr lang="en-GB" sz="1900" dirty="0" smtClean="0"/>
              <a:t>Resources </a:t>
            </a:r>
          </a:p>
          <a:p>
            <a:pPr lvl="0">
              <a:buClr>
                <a:schemeClr val="accent3">
                  <a:lumMod val="75000"/>
                </a:schemeClr>
              </a:buClr>
            </a:pPr>
            <a:r>
              <a:rPr lang="en-GB" sz="1900" dirty="0" smtClean="0"/>
              <a:t>More INTOSAI – Donor cooperation </a:t>
            </a:r>
            <a:endParaRPr lang="en-GB" sz="1900" dirty="0"/>
          </a:p>
        </p:txBody>
      </p:sp>
      <p:sp>
        <p:nvSpPr>
          <p:cNvPr id="10" name="Slide Number Placeholder 9"/>
          <p:cNvSpPr>
            <a:spLocks noGrp="1"/>
          </p:cNvSpPr>
          <p:nvPr>
            <p:ph type="sldNum" sz="quarter" idx="12"/>
          </p:nvPr>
        </p:nvSpPr>
        <p:spPr/>
        <p:txBody>
          <a:bodyPr/>
          <a:lstStyle/>
          <a:p>
            <a:fld id="{F463ED9C-928D-4893-8F88-3E1FDF63984D}" type="slidenum">
              <a:rPr lang="en-GB" smtClean="0"/>
              <a:t>12</a:t>
            </a:fld>
            <a:endParaRPr lang="en-GB"/>
          </a:p>
        </p:txBody>
      </p:sp>
    </p:spTree>
    <p:extLst>
      <p:ext uri="{BB962C8B-B14F-4D97-AF65-F5344CB8AC3E}">
        <p14:creationId xmlns:p14="http://schemas.microsoft.com/office/powerpoint/2010/main" val="24302760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0563"/>
            <a:ext cx="9206856" cy="5990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 y="0"/>
            <a:ext cx="9144001" cy="980728"/>
          </a:xfrm>
          <a:prstGeom prst="rect">
            <a:avLst/>
          </a:prstGeom>
          <a:solidFill>
            <a:schemeClr val="accent6">
              <a:lumMod val="75000"/>
            </a:schemeClr>
          </a:solidFill>
        </p:spPr>
        <p:txBody>
          <a:bodyPr vert="horz" lIns="91440" tIns="45720" rIns="91440" bIns="45720" rtlCol="0" anchor="ctr">
            <a:normAutofit/>
          </a:bodyPr>
          <a:lstStyle/>
          <a:p>
            <a:pPr algn="ctr">
              <a:spcBef>
                <a:spcPct val="0"/>
              </a:spcBef>
            </a:pPr>
            <a:r>
              <a:rPr lang="en-GB" sz="3600" dirty="0">
                <a:solidFill>
                  <a:schemeClr val="bg1"/>
                </a:solidFill>
                <a:latin typeface="+mj-lt"/>
                <a:ea typeface="+mj-ea"/>
                <a:cs typeface="+mj-cs"/>
              </a:rPr>
              <a:t>Solutions to the Expectation </a:t>
            </a:r>
            <a:r>
              <a:rPr lang="en-GB" sz="3600" dirty="0" smtClean="0">
                <a:solidFill>
                  <a:schemeClr val="bg1"/>
                </a:solidFill>
                <a:latin typeface="+mj-lt"/>
                <a:ea typeface="+mj-ea"/>
                <a:cs typeface="+mj-cs"/>
              </a:rPr>
              <a:t>Gap </a:t>
            </a:r>
            <a:endParaRPr lang="en-GB" sz="3600" dirty="0">
              <a:solidFill>
                <a:schemeClr val="bg1"/>
              </a:solidFill>
              <a:latin typeface="+mj-lt"/>
              <a:ea typeface="+mj-ea"/>
              <a:cs typeface="+mj-cs"/>
            </a:endParaRPr>
          </a:p>
        </p:txBody>
      </p:sp>
      <p:sp>
        <p:nvSpPr>
          <p:cNvPr id="4" name="Slide Number Placeholder 3"/>
          <p:cNvSpPr>
            <a:spLocks noGrp="1"/>
          </p:cNvSpPr>
          <p:nvPr>
            <p:ph type="sldNum" sz="quarter" idx="12"/>
          </p:nvPr>
        </p:nvSpPr>
        <p:spPr/>
        <p:txBody>
          <a:bodyPr/>
          <a:lstStyle/>
          <a:p>
            <a:fld id="{F463ED9C-928D-4893-8F88-3E1FDF63984D}" type="slidenum">
              <a:rPr lang="en-GB" smtClean="0"/>
              <a:t>13</a:t>
            </a:fld>
            <a:endParaRPr lang="en-GB"/>
          </a:p>
        </p:txBody>
      </p:sp>
    </p:spTree>
    <p:extLst>
      <p:ext uri="{BB962C8B-B14F-4D97-AF65-F5344CB8AC3E}">
        <p14:creationId xmlns:p14="http://schemas.microsoft.com/office/powerpoint/2010/main" val="18392412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0"/>
            <a:ext cx="9144001" cy="980728"/>
          </a:xfrm>
          <a:prstGeom prst="rect">
            <a:avLst/>
          </a:prstGeom>
          <a:solidFill>
            <a:schemeClr val="accent6">
              <a:lumMod val="75000"/>
            </a:schemeClr>
          </a:solidFill>
        </p:spPr>
        <p:txBody>
          <a:bodyPr vert="horz" lIns="91440" tIns="45720" rIns="91440" bIns="45720" rtlCol="0" anchor="ctr">
            <a:normAutofit/>
          </a:bodyPr>
          <a:lstStyle/>
          <a:p>
            <a:pPr algn="ctr">
              <a:spcBef>
                <a:spcPct val="0"/>
              </a:spcBef>
            </a:pPr>
            <a:r>
              <a:rPr lang="en-GB" sz="3600" dirty="0" smtClean="0">
                <a:solidFill>
                  <a:schemeClr val="bg1"/>
                </a:solidFill>
                <a:latin typeface="+mj-lt"/>
                <a:ea typeface="+mj-ea"/>
                <a:cs typeface="+mj-cs"/>
              </a:rPr>
              <a:t>Solutions to the Expectation Gap</a:t>
            </a:r>
            <a:endParaRPr lang="en-GB" sz="3600" dirty="0">
              <a:solidFill>
                <a:schemeClr val="bg1"/>
              </a:solidFill>
              <a:latin typeface="+mj-lt"/>
              <a:ea typeface="+mj-ea"/>
              <a:cs typeface="+mj-cs"/>
            </a:endParaRPr>
          </a:p>
        </p:txBody>
      </p:sp>
      <p:sp>
        <p:nvSpPr>
          <p:cNvPr id="4" name="Content Placeholder 3"/>
          <p:cNvSpPr>
            <a:spLocks noGrp="1"/>
          </p:cNvSpPr>
          <p:nvPr>
            <p:ph sz="half" idx="1"/>
          </p:nvPr>
        </p:nvSpPr>
        <p:spPr>
          <a:xfrm>
            <a:off x="457200" y="1600200"/>
            <a:ext cx="4038600" cy="4525963"/>
          </a:xfrm>
        </p:spPr>
        <p:txBody>
          <a:bodyPr>
            <a:noAutofit/>
          </a:bodyPr>
          <a:lstStyle/>
          <a:p>
            <a:pPr>
              <a:spcBef>
                <a:spcPts val="0"/>
              </a:spcBef>
              <a:buClr>
                <a:schemeClr val="accent6">
                  <a:lumMod val="75000"/>
                </a:schemeClr>
              </a:buClr>
            </a:pPr>
            <a:r>
              <a:rPr lang="en-GB" sz="1800" dirty="0"/>
              <a:t>ISSAI 100 national </a:t>
            </a:r>
            <a:r>
              <a:rPr lang="en-GB" sz="1800" dirty="0" smtClean="0"/>
              <a:t>over-ride:</a:t>
            </a:r>
            <a:endParaRPr lang="en-GB" sz="1800" dirty="0"/>
          </a:p>
          <a:p>
            <a:pPr marL="800100" lvl="1" indent="-342900">
              <a:spcBef>
                <a:spcPts val="0"/>
              </a:spcBef>
              <a:buClr>
                <a:schemeClr val="accent6">
                  <a:lumMod val="60000"/>
                  <a:lumOff val="40000"/>
                </a:schemeClr>
              </a:buClr>
              <a:buFont typeface="Arial" panose="020B0604020202020204" pitchFamily="34" charset="0"/>
              <a:buChar char="•"/>
            </a:pPr>
            <a:r>
              <a:rPr lang="en-GB" sz="1800" dirty="0"/>
              <a:t>Solution 1 – if ‘ISSAI compliant’, then </a:t>
            </a:r>
            <a:r>
              <a:rPr lang="en-GB" sz="1800" dirty="0" smtClean="0"/>
              <a:t>can we do </a:t>
            </a:r>
            <a:r>
              <a:rPr lang="en-GB" sz="1800" b="1" dirty="0" smtClean="0"/>
              <a:t>without </a:t>
            </a:r>
            <a:r>
              <a:rPr lang="en-GB" sz="1800" b="1" dirty="0"/>
              <a:t>the national over-ride</a:t>
            </a:r>
          </a:p>
          <a:p>
            <a:pPr marL="800100" lvl="1" indent="-342900">
              <a:spcBef>
                <a:spcPts val="0"/>
              </a:spcBef>
              <a:buClr>
                <a:schemeClr val="accent6">
                  <a:lumMod val="60000"/>
                  <a:lumOff val="40000"/>
                </a:schemeClr>
              </a:buClr>
              <a:buFont typeface="Arial" panose="020B0604020202020204" pitchFamily="34" charset="0"/>
              <a:buChar char="•"/>
            </a:pPr>
            <a:r>
              <a:rPr lang="en-GB" sz="1800" dirty="0"/>
              <a:t>Solution 2 - if a particular standard is not followed, deviations </a:t>
            </a:r>
            <a:r>
              <a:rPr lang="en-GB" sz="1800" dirty="0" smtClean="0"/>
              <a:t>could </a:t>
            </a:r>
            <a:r>
              <a:rPr lang="en-GB" sz="1800" dirty="0"/>
              <a:t>be explained</a:t>
            </a:r>
          </a:p>
          <a:p>
            <a:pPr>
              <a:spcBef>
                <a:spcPts val="0"/>
              </a:spcBef>
              <a:buClr>
                <a:schemeClr val="accent6">
                  <a:lumMod val="75000"/>
                </a:schemeClr>
              </a:buClr>
            </a:pPr>
            <a:r>
              <a:rPr lang="en-GB" sz="1800" dirty="0" smtClean="0"/>
              <a:t>Increase audit coverage through </a:t>
            </a:r>
            <a:r>
              <a:rPr lang="en-GB" sz="1800" b="1" dirty="0" smtClean="0"/>
              <a:t>technology</a:t>
            </a:r>
            <a:r>
              <a:rPr lang="en-GB" sz="1800" dirty="0" smtClean="0"/>
              <a:t>, </a:t>
            </a:r>
            <a:r>
              <a:rPr lang="en-GB" sz="1800" dirty="0"/>
              <a:t>identify more </a:t>
            </a:r>
            <a:r>
              <a:rPr lang="en-GB" sz="1800" dirty="0" smtClean="0"/>
              <a:t>issues / opportunities </a:t>
            </a:r>
            <a:r>
              <a:rPr lang="en-GB" sz="1800" dirty="0"/>
              <a:t>on value for money</a:t>
            </a:r>
          </a:p>
          <a:p>
            <a:pPr>
              <a:spcBef>
                <a:spcPts val="0"/>
              </a:spcBef>
              <a:buClr>
                <a:schemeClr val="accent6">
                  <a:lumMod val="75000"/>
                </a:schemeClr>
              </a:buClr>
            </a:pPr>
            <a:r>
              <a:rPr lang="en-GB" sz="1800" b="1" dirty="0"/>
              <a:t>Going </a:t>
            </a:r>
            <a:r>
              <a:rPr lang="en-GB" sz="1800" b="1" dirty="0" smtClean="0"/>
              <a:t>concern</a:t>
            </a:r>
            <a:r>
              <a:rPr lang="en-GB" sz="1800" dirty="0" smtClean="0"/>
              <a:t>, </a:t>
            </a:r>
            <a:r>
              <a:rPr lang="en-GB" sz="1800" dirty="0"/>
              <a:t>e.g. failure just after clean </a:t>
            </a:r>
            <a:r>
              <a:rPr lang="en-GB" sz="1800" dirty="0" smtClean="0"/>
              <a:t>opinion - </a:t>
            </a:r>
            <a:r>
              <a:rPr lang="en-GB" sz="1800" dirty="0"/>
              <a:t>comment on the adequacy of working capital for State Owned Enterprises of a commercial </a:t>
            </a:r>
            <a:r>
              <a:rPr lang="en-GB" sz="1800" dirty="0" smtClean="0"/>
              <a:t>nature</a:t>
            </a:r>
            <a:endParaRPr lang="en-GB" sz="1800" dirty="0"/>
          </a:p>
        </p:txBody>
      </p:sp>
      <p:sp>
        <p:nvSpPr>
          <p:cNvPr id="6" name="Content Placeholder 5"/>
          <p:cNvSpPr>
            <a:spLocks noGrp="1"/>
          </p:cNvSpPr>
          <p:nvPr>
            <p:ph sz="half" idx="2"/>
          </p:nvPr>
        </p:nvSpPr>
        <p:spPr>
          <a:xfrm>
            <a:off x="4718148" y="1600200"/>
            <a:ext cx="3968652" cy="4525963"/>
          </a:xfrm>
        </p:spPr>
        <p:txBody>
          <a:bodyPr>
            <a:normAutofit/>
          </a:bodyPr>
          <a:lstStyle/>
          <a:p>
            <a:pPr marL="457200" indent="-457200">
              <a:lnSpc>
                <a:spcPct val="130000"/>
              </a:lnSpc>
              <a:buClr>
                <a:schemeClr val="accent6">
                  <a:lumMod val="75000"/>
                </a:schemeClr>
              </a:buClr>
            </a:pPr>
            <a:r>
              <a:rPr lang="en-GB" sz="1800" dirty="0" smtClean="0"/>
              <a:t>Could </a:t>
            </a:r>
            <a:r>
              <a:rPr lang="en-GB" sz="1800" dirty="0"/>
              <a:t>more </a:t>
            </a:r>
            <a:r>
              <a:rPr lang="en-GB" sz="1800" b="1" dirty="0"/>
              <a:t>unaudited explanatory information </a:t>
            </a:r>
            <a:r>
              <a:rPr lang="en-GB" sz="1800" dirty="0"/>
              <a:t>be included within audit scope (agreed upon procedures) without distracting from the core purpose given limited SAI </a:t>
            </a:r>
            <a:r>
              <a:rPr lang="en-GB" sz="1800" dirty="0" smtClean="0"/>
              <a:t>resources?</a:t>
            </a:r>
            <a:endParaRPr lang="en-GB" sz="1800" dirty="0"/>
          </a:p>
          <a:p>
            <a:pPr marL="457200" indent="-457200">
              <a:lnSpc>
                <a:spcPct val="130000"/>
              </a:lnSpc>
              <a:buClr>
                <a:schemeClr val="accent6">
                  <a:lumMod val="75000"/>
                </a:schemeClr>
              </a:buClr>
            </a:pPr>
            <a:r>
              <a:rPr lang="en-GB" sz="1800" dirty="0"/>
              <a:t>Be more specific about </a:t>
            </a:r>
            <a:r>
              <a:rPr lang="en-GB" sz="1800" dirty="0" smtClean="0"/>
              <a:t>fraud / corruption </a:t>
            </a:r>
            <a:r>
              <a:rPr lang="en-GB" sz="1800" dirty="0"/>
              <a:t>assurance</a:t>
            </a:r>
          </a:p>
          <a:p>
            <a:pPr marL="457200" indent="-457200">
              <a:lnSpc>
                <a:spcPct val="130000"/>
              </a:lnSpc>
              <a:buClr>
                <a:schemeClr val="accent6">
                  <a:lumMod val="75000"/>
                </a:schemeClr>
              </a:buClr>
            </a:pPr>
            <a:r>
              <a:rPr lang="en-GB" sz="1800" dirty="0"/>
              <a:t>Can we better highlight </a:t>
            </a:r>
            <a:r>
              <a:rPr lang="en-GB" sz="1800" dirty="0" smtClean="0"/>
              <a:t>the </a:t>
            </a:r>
            <a:r>
              <a:rPr lang="en-GB" sz="1800" dirty="0"/>
              <a:t>work done by </a:t>
            </a:r>
            <a:r>
              <a:rPr lang="en-GB" sz="1800" dirty="0" smtClean="0"/>
              <a:t>audit </a:t>
            </a:r>
            <a:r>
              <a:rPr lang="en-GB" sz="1800" dirty="0"/>
              <a:t>internationally</a:t>
            </a:r>
            <a:r>
              <a:rPr lang="en-GB" sz="1800" dirty="0" smtClean="0"/>
              <a:t>?</a:t>
            </a:r>
            <a:endParaRPr lang="en-GB" sz="1800" dirty="0"/>
          </a:p>
        </p:txBody>
      </p:sp>
      <p:sp>
        <p:nvSpPr>
          <p:cNvPr id="7" name="TextBox 6"/>
          <p:cNvSpPr txBox="1"/>
          <p:nvPr/>
        </p:nvSpPr>
        <p:spPr>
          <a:xfrm>
            <a:off x="400534" y="1237402"/>
            <a:ext cx="4032448" cy="369332"/>
          </a:xfrm>
          <a:prstGeom prst="rect">
            <a:avLst/>
          </a:prstGeom>
          <a:noFill/>
        </p:spPr>
        <p:txBody>
          <a:bodyPr wrap="square" rtlCol="0">
            <a:spAutoFit/>
          </a:bodyPr>
          <a:lstStyle/>
          <a:p>
            <a:r>
              <a:rPr lang="en-GB" b="1" dirty="0" smtClean="0"/>
              <a:t>ISSAI Measures</a:t>
            </a:r>
            <a:endParaRPr lang="en-GB" b="1" dirty="0"/>
          </a:p>
        </p:txBody>
      </p:sp>
      <p:sp>
        <p:nvSpPr>
          <p:cNvPr id="8" name="TextBox 7"/>
          <p:cNvSpPr txBox="1"/>
          <p:nvPr/>
        </p:nvSpPr>
        <p:spPr>
          <a:xfrm>
            <a:off x="4718148" y="1255444"/>
            <a:ext cx="4032448" cy="369332"/>
          </a:xfrm>
          <a:prstGeom prst="rect">
            <a:avLst/>
          </a:prstGeom>
          <a:noFill/>
        </p:spPr>
        <p:txBody>
          <a:bodyPr wrap="square" rtlCol="0">
            <a:spAutoFit/>
          </a:bodyPr>
          <a:lstStyle/>
          <a:p>
            <a:r>
              <a:rPr lang="en-GB" b="1" dirty="0" smtClean="0"/>
              <a:t>Non-ISSAI Measures</a:t>
            </a:r>
            <a:endParaRPr lang="en-GB" b="1" dirty="0"/>
          </a:p>
        </p:txBody>
      </p:sp>
      <p:sp>
        <p:nvSpPr>
          <p:cNvPr id="9" name="Slide Number Placeholder 8"/>
          <p:cNvSpPr>
            <a:spLocks noGrp="1"/>
          </p:cNvSpPr>
          <p:nvPr>
            <p:ph type="sldNum" sz="quarter" idx="12"/>
          </p:nvPr>
        </p:nvSpPr>
        <p:spPr/>
        <p:txBody>
          <a:bodyPr/>
          <a:lstStyle/>
          <a:p>
            <a:fld id="{F463ED9C-928D-4893-8F88-3E1FDF63984D}" type="slidenum">
              <a:rPr lang="en-GB" smtClean="0"/>
              <a:t>14</a:t>
            </a:fld>
            <a:endParaRPr lang="en-GB"/>
          </a:p>
        </p:txBody>
      </p:sp>
    </p:spTree>
    <p:extLst>
      <p:ext uri="{BB962C8B-B14F-4D97-AF65-F5344CB8AC3E}">
        <p14:creationId xmlns:p14="http://schemas.microsoft.com/office/powerpoint/2010/main" val="24863890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1560" y="1340768"/>
            <a:ext cx="8208912" cy="5909310"/>
          </a:xfrm>
          <a:prstGeom prst="rect">
            <a:avLst/>
          </a:prstGeom>
          <a:noFill/>
        </p:spPr>
        <p:txBody>
          <a:bodyPr wrap="square" rtlCol="0">
            <a:spAutoFit/>
          </a:bodyPr>
          <a:lstStyle/>
          <a:p>
            <a:pPr marL="285750" indent="-285750">
              <a:lnSpc>
                <a:spcPct val="150000"/>
              </a:lnSpc>
              <a:buClr>
                <a:schemeClr val="accent6">
                  <a:lumMod val="75000"/>
                </a:schemeClr>
              </a:buClr>
              <a:buFont typeface="Arial" panose="020B0604020202020204" pitchFamily="34" charset="0"/>
              <a:buChar char="•"/>
            </a:pPr>
            <a:r>
              <a:rPr lang="en-GB" sz="2000" dirty="0" smtClean="0"/>
              <a:t>Greater emphasis on and call for quality and professionalism </a:t>
            </a:r>
            <a:r>
              <a:rPr lang="pl-PL" sz="2000" dirty="0" smtClean="0"/>
              <a:t/>
            </a:r>
            <a:br>
              <a:rPr lang="pl-PL" sz="2000" dirty="0" smtClean="0"/>
            </a:br>
            <a:r>
              <a:rPr lang="en-GB" sz="2000" dirty="0" smtClean="0"/>
              <a:t>as a means of achieving compliance</a:t>
            </a:r>
          </a:p>
          <a:p>
            <a:pPr marL="285750" indent="-285750">
              <a:lnSpc>
                <a:spcPct val="150000"/>
              </a:lnSpc>
              <a:buClr>
                <a:schemeClr val="accent6">
                  <a:lumMod val="75000"/>
                </a:schemeClr>
              </a:buClr>
              <a:buFont typeface="Arial" panose="020B0604020202020204" pitchFamily="34" charset="0"/>
              <a:buChar char="•"/>
            </a:pPr>
            <a:r>
              <a:rPr lang="pl-PL" sz="2000" dirty="0" err="1"/>
              <a:t>Strong</a:t>
            </a:r>
            <a:r>
              <a:rPr lang="pl-PL" sz="2000" dirty="0"/>
              <a:t> </a:t>
            </a:r>
            <a:r>
              <a:rPr lang="pl-PL" sz="2000" dirty="0" err="1"/>
              <a:t>leadership</a:t>
            </a:r>
            <a:endParaRPr lang="pl-PL" sz="2000" dirty="0"/>
          </a:p>
          <a:p>
            <a:pPr marL="285750" indent="-285750">
              <a:lnSpc>
                <a:spcPct val="150000"/>
              </a:lnSpc>
              <a:buClr>
                <a:schemeClr val="accent6">
                  <a:lumMod val="75000"/>
                </a:schemeClr>
              </a:buClr>
              <a:buFont typeface="Arial" panose="020B0604020202020204" pitchFamily="34" charset="0"/>
              <a:buChar char="•"/>
            </a:pPr>
            <a:r>
              <a:rPr lang="en-GB" sz="2000" dirty="0"/>
              <a:t>Capacity building </a:t>
            </a:r>
          </a:p>
          <a:p>
            <a:pPr marL="285750" indent="-285750">
              <a:lnSpc>
                <a:spcPct val="150000"/>
              </a:lnSpc>
              <a:buClr>
                <a:schemeClr val="accent6">
                  <a:lumMod val="75000"/>
                </a:schemeClr>
              </a:buClr>
              <a:buFont typeface="Arial" panose="020B0604020202020204" pitchFamily="34" charset="0"/>
              <a:buChar char="•"/>
            </a:pPr>
            <a:r>
              <a:rPr lang="en-GB" sz="2000" dirty="0"/>
              <a:t>Peer review</a:t>
            </a:r>
            <a:r>
              <a:rPr lang="pl-PL" sz="2000" dirty="0"/>
              <a:t> and </a:t>
            </a:r>
            <a:r>
              <a:rPr lang="pl-PL" sz="2000" dirty="0" err="1"/>
              <a:t>other</a:t>
            </a:r>
            <a:r>
              <a:rPr lang="pl-PL" sz="2000" dirty="0"/>
              <a:t> </a:t>
            </a:r>
            <a:r>
              <a:rPr lang="pl-PL" sz="2000" dirty="0" err="1"/>
              <a:t>assessment</a:t>
            </a:r>
            <a:r>
              <a:rPr lang="pl-PL" sz="2000" dirty="0"/>
              <a:t> </a:t>
            </a:r>
            <a:r>
              <a:rPr lang="pl-PL" sz="2000" dirty="0" err="1"/>
              <a:t>tools</a:t>
            </a:r>
            <a:r>
              <a:rPr lang="pl-PL" sz="2000" dirty="0"/>
              <a:t> </a:t>
            </a:r>
            <a:endParaRPr lang="en-GB" sz="2000" dirty="0"/>
          </a:p>
          <a:p>
            <a:pPr marL="285750" indent="-285750">
              <a:lnSpc>
                <a:spcPct val="150000"/>
              </a:lnSpc>
              <a:buClr>
                <a:schemeClr val="accent6">
                  <a:lumMod val="75000"/>
                </a:schemeClr>
              </a:buClr>
              <a:buFont typeface="Arial" panose="020B0604020202020204" pitchFamily="34" charset="0"/>
              <a:buChar char="•"/>
            </a:pPr>
            <a:r>
              <a:rPr lang="en-GB" sz="2000" dirty="0" smtClean="0"/>
              <a:t>Can </a:t>
            </a:r>
            <a:r>
              <a:rPr lang="en-GB" sz="2000" dirty="0"/>
              <a:t>INTOSAI move to be </a:t>
            </a:r>
            <a:r>
              <a:rPr lang="pl-PL" sz="2000" dirty="0"/>
              <a:t>an organisation </a:t>
            </a:r>
            <a:r>
              <a:rPr lang="en-GB" sz="2000" dirty="0"/>
              <a:t>with greater power to ensure </a:t>
            </a:r>
            <a:r>
              <a:rPr lang="en-GB" sz="2000" dirty="0" smtClean="0"/>
              <a:t>compliance?</a:t>
            </a:r>
            <a:endParaRPr lang="en-GB" sz="2000" dirty="0"/>
          </a:p>
          <a:p>
            <a:pPr marL="285750" indent="-285750">
              <a:lnSpc>
                <a:spcPct val="150000"/>
              </a:lnSpc>
              <a:buClr>
                <a:schemeClr val="accent6">
                  <a:lumMod val="75000"/>
                </a:schemeClr>
              </a:buClr>
              <a:buFont typeface="Arial" panose="020B0604020202020204" pitchFamily="34" charset="0"/>
              <a:buChar char="•"/>
            </a:pPr>
            <a:r>
              <a:rPr lang="en-GB" sz="2000" dirty="0" smtClean="0"/>
              <a:t>Encourage auditors to go beyond compliance with national laws</a:t>
            </a:r>
          </a:p>
          <a:p>
            <a:pPr marL="285750" indent="-285750">
              <a:lnSpc>
                <a:spcPct val="150000"/>
              </a:lnSpc>
              <a:buClr>
                <a:schemeClr val="accent6">
                  <a:lumMod val="75000"/>
                </a:schemeClr>
              </a:buClr>
              <a:buFont typeface="Arial" panose="020B0604020202020204" pitchFamily="34" charset="0"/>
              <a:buChar char="•"/>
            </a:pPr>
            <a:r>
              <a:rPr lang="en-GB" sz="2000" dirty="0" smtClean="0"/>
              <a:t>Proposed </a:t>
            </a:r>
            <a:r>
              <a:rPr lang="en-GB" sz="2000" dirty="0" smtClean="0"/>
              <a:t>“</a:t>
            </a:r>
            <a:r>
              <a:rPr lang="en-GB" sz="2000" dirty="0"/>
              <a:t>INTOSAI Framework of Professional Pronouncements (IFPP</a:t>
            </a:r>
            <a:r>
              <a:rPr lang="en-GB" sz="2000" dirty="0" smtClean="0"/>
              <a:t>)”</a:t>
            </a:r>
            <a:r>
              <a:rPr lang="en-US" sz="2000" dirty="0" smtClean="0"/>
              <a:t> Sept 2019, </a:t>
            </a:r>
            <a:r>
              <a:rPr lang="en-GB" sz="2000" dirty="0"/>
              <a:t>is designed to clarify what SAIs need to do to claim </a:t>
            </a:r>
            <a:r>
              <a:rPr lang="en-GB" sz="2000" dirty="0" smtClean="0"/>
              <a:t>ISSAI </a:t>
            </a:r>
            <a:r>
              <a:rPr lang="en-GB" sz="2000" dirty="0"/>
              <a:t>compliance</a:t>
            </a:r>
          </a:p>
          <a:p>
            <a:pPr>
              <a:lnSpc>
                <a:spcPct val="180000"/>
              </a:lnSpc>
              <a:buClr>
                <a:schemeClr val="accent6">
                  <a:lumMod val="75000"/>
                </a:schemeClr>
              </a:buClr>
            </a:pPr>
            <a:endParaRPr lang="en-GB" sz="2000" dirty="0"/>
          </a:p>
        </p:txBody>
      </p:sp>
      <p:pic>
        <p:nvPicPr>
          <p:cNvPr id="3" name="Picture 4" descr="Image result for noncompli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3004" y="1916832"/>
            <a:ext cx="1728192" cy="137938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 y="0"/>
            <a:ext cx="9144001" cy="980728"/>
          </a:xfrm>
          <a:prstGeom prst="rect">
            <a:avLst/>
          </a:prstGeom>
          <a:solidFill>
            <a:schemeClr val="accent6">
              <a:lumMod val="75000"/>
            </a:schemeClr>
          </a:solidFill>
        </p:spPr>
        <p:txBody>
          <a:bodyPr vert="horz" lIns="91440" tIns="45720" rIns="91440" bIns="45720" rtlCol="0" anchor="ctr">
            <a:normAutofit/>
          </a:bodyPr>
          <a:lstStyle/>
          <a:p>
            <a:pPr algn="ctr">
              <a:spcBef>
                <a:spcPct val="0"/>
              </a:spcBef>
            </a:pPr>
            <a:r>
              <a:rPr lang="en-GB" sz="3600" dirty="0">
                <a:solidFill>
                  <a:schemeClr val="bg1"/>
                </a:solidFill>
                <a:latin typeface="+mj-lt"/>
                <a:ea typeface="+mj-ea"/>
                <a:cs typeface="+mj-cs"/>
              </a:rPr>
              <a:t>Solutions to </a:t>
            </a:r>
            <a:r>
              <a:rPr lang="en-GB" sz="3600" dirty="0" smtClean="0">
                <a:solidFill>
                  <a:schemeClr val="bg1"/>
                </a:solidFill>
                <a:latin typeface="+mj-lt"/>
                <a:ea typeface="+mj-ea"/>
                <a:cs typeface="+mj-cs"/>
              </a:rPr>
              <a:t>the Delivery Gap </a:t>
            </a:r>
            <a:endParaRPr lang="en-GB" sz="3600" dirty="0">
              <a:solidFill>
                <a:schemeClr val="bg1"/>
              </a:solidFill>
              <a:latin typeface="+mj-lt"/>
              <a:ea typeface="+mj-ea"/>
              <a:cs typeface="+mj-cs"/>
            </a:endParaRPr>
          </a:p>
        </p:txBody>
      </p:sp>
    </p:spTree>
    <p:extLst>
      <p:ext uri="{BB962C8B-B14F-4D97-AF65-F5344CB8AC3E}">
        <p14:creationId xmlns:p14="http://schemas.microsoft.com/office/powerpoint/2010/main" val="9942573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7543" y="1002581"/>
            <a:ext cx="8208912" cy="5490734"/>
          </a:xfrm>
          <a:prstGeom prst="rect">
            <a:avLst/>
          </a:prstGeom>
          <a:noFill/>
        </p:spPr>
        <p:txBody>
          <a:bodyPr wrap="square" rtlCol="0">
            <a:spAutoFit/>
          </a:bodyPr>
          <a:lstStyle/>
          <a:p>
            <a:pPr marL="285750" indent="-285750">
              <a:lnSpc>
                <a:spcPct val="180000"/>
              </a:lnSpc>
              <a:buClr>
                <a:srgbClr val="002060"/>
              </a:buClr>
              <a:buFont typeface="Arial" panose="020B0604020202020204" pitchFamily="34" charset="0"/>
              <a:buChar char="•"/>
            </a:pPr>
            <a:r>
              <a:rPr lang="en-GB" sz="2000" dirty="0"/>
              <a:t>How can INTOSAI as a voluntary organisation without enforcement ensure compliance?</a:t>
            </a:r>
          </a:p>
          <a:p>
            <a:pPr lvl="1">
              <a:buClr>
                <a:srgbClr val="0070C0"/>
              </a:buClr>
            </a:pPr>
            <a:endParaRPr lang="en-GB" sz="1000" dirty="0" smtClean="0"/>
          </a:p>
          <a:p>
            <a:pPr marL="285750" indent="-285750">
              <a:buClr>
                <a:srgbClr val="002060"/>
              </a:buClr>
              <a:buFont typeface="Arial" panose="020B0604020202020204" pitchFamily="34" charset="0"/>
              <a:buChar char="•"/>
            </a:pPr>
            <a:r>
              <a:rPr lang="en-GB" sz="2000" dirty="0" smtClean="0"/>
              <a:t>Might an IIA External Quality Assessment style (every 5 years) play a role?</a:t>
            </a:r>
          </a:p>
          <a:p>
            <a:pPr marL="285750" indent="-285750">
              <a:lnSpc>
                <a:spcPct val="180000"/>
              </a:lnSpc>
              <a:buClr>
                <a:srgbClr val="002060"/>
              </a:buClr>
              <a:buFont typeface="Arial" panose="020B0604020202020204" pitchFamily="34" charset="0"/>
              <a:buChar char="•"/>
            </a:pPr>
            <a:r>
              <a:rPr lang="en-GB" sz="2000" dirty="0" smtClean="0"/>
              <a:t>What does “adoption” of ISSAIs imply given differences with national laws?</a:t>
            </a:r>
          </a:p>
          <a:p>
            <a:pPr marL="285750" indent="-285750">
              <a:lnSpc>
                <a:spcPct val="180000"/>
              </a:lnSpc>
              <a:buClr>
                <a:srgbClr val="002060"/>
              </a:buClr>
              <a:buFont typeface="Arial" panose="020B0604020202020204" pitchFamily="34" charset="0"/>
              <a:buChar char="•"/>
            </a:pPr>
            <a:r>
              <a:rPr lang="en-GB" sz="2000" dirty="0" smtClean="0"/>
              <a:t>Can ISSAIs be adopted as the national laws so they have a legal basis?</a:t>
            </a:r>
          </a:p>
          <a:p>
            <a:pPr>
              <a:lnSpc>
                <a:spcPct val="180000"/>
              </a:lnSpc>
              <a:buClr>
                <a:srgbClr val="002060"/>
              </a:buClr>
            </a:pPr>
            <a:endParaRPr lang="en-GB" sz="800" dirty="0" smtClean="0"/>
          </a:p>
          <a:p>
            <a:pPr marL="285750" indent="-285750">
              <a:buClr>
                <a:srgbClr val="002060"/>
              </a:buClr>
              <a:buFont typeface="Arial" panose="020B0604020202020204" pitchFamily="34" charset="0"/>
              <a:buChar char="•"/>
            </a:pPr>
            <a:r>
              <a:rPr lang="en-GB" sz="2000" dirty="0" smtClean="0"/>
              <a:t>How can IFPP (INCOSAI Sept 2019) be leveraged to enhance professional capacities in-country?</a:t>
            </a:r>
          </a:p>
          <a:p>
            <a:pPr>
              <a:lnSpc>
                <a:spcPct val="180000"/>
              </a:lnSpc>
              <a:buClr>
                <a:srgbClr val="002060"/>
              </a:buClr>
            </a:pPr>
            <a:endParaRPr lang="en-GB" sz="2000" dirty="0" smtClean="0"/>
          </a:p>
          <a:p>
            <a:pPr>
              <a:lnSpc>
                <a:spcPct val="180000"/>
              </a:lnSpc>
              <a:buClr>
                <a:srgbClr val="002060"/>
              </a:buClr>
            </a:pPr>
            <a:r>
              <a:rPr lang="en-GB" sz="2400" b="1" dirty="0" smtClean="0"/>
              <a:t>If we don’t step </a:t>
            </a:r>
            <a:r>
              <a:rPr lang="en-GB" sz="2400" b="1" dirty="0"/>
              <a:t>forward</a:t>
            </a:r>
            <a:r>
              <a:rPr lang="en-GB" sz="2400" b="1" dirty="0" smtClean="0"/>
              <a:t> and remain relevant we have both a reputational and an operational risk</a:t>
            </a:r>
            <a:endParaRPr lang="en-GB" sz="2400" b="1" dirty="0"/>
          </a:p>
        </p:txBody>
      </p:sp>
      <p:sp>
        <p:nvSpPr>
          <p:cNvPr id="4" name="Rectangle 3"/>
          <p:cNvSpPr/>
          <p:nvPr/>
        </p:nvSpPr>
        <p:spPr>
          <a:xfrm>
            <a:off x="-1" y="0"/>
            <a:ext cx="9144001" cy="980728"/>
          </a:xfrm>
          <a:prstGeom prst="rect">
            <a:avLst/>
          </a:prstGeom>
          <a:solidFill>
            <a:srgbClr val="002060"/>
          </a:solidFill>
        </p:spPr>
        <p:txBody>
          <a:bodyPr vert="horz" lIns="91440" tIns="45720" rIns="91440" bIns="45720" rtlCol="0" anchor="ctr">
            <a:normAutofit/>
          </a:bodyPr>
          <a:lstStyle/>
          <a:p>
            <a:pPr algn="ctr">
              <a:spcBef>
                <a:spcPct val="0"/>
              </a:spcBef>
            </a:pPr>
            <a:r>
              <a:rPr lang="en-GB" sz="3600" dirty="0" smtClean="0">
                <a:solidFill>
                  <a:schemeClr val="bg1"/>
                </a:solidFill>
                <a:latin typeface="+mj-lt"/>
                <a:ea typeface="+mj-ea"/>
                <a:cs typeface="+mj-cs"/>
              </a:rPr>
              <a:t>IFAD: Points for Further Discussion </a:t>
            </a:r>
            <a:endParaRPr lang="en-GB" sz="3600" dirty="0">
              <a:solidFill>
                <a:schemeClr val="bg1"/>
              </a:solidFill>
              <a:latin typeface="+mj-lt"/>
              <a:ea typeface="+mj-ea"/>
              <a:cs typeface="+mj-cs"/>
            </a:endParaRPr>
          </a:p>
        </p:txBody>
      </p:sp>
      <p:sp>
        <p:nvSpPr>
          <p:cNvPr id="6" name="Slide Number Placeholder 1"/>
          <p:cNvSpPr>
            <a:spLocks noGrp="1"/>
          </p:cNvSpPr>
          <p:nvPr>
            <p:ph type="sldNum" sz="quarter" idx="12"/>
          </p:nvPr>
        </p:nvSpPr>
        <p:spPr>
          <a:xfrm>
            <a:off x="6553200" y="6309320"/>
            <a:ext cx="2133600" cy="365125"/>
          </a:xfrm>
        </p:spPr>
        <p:txBody>
          <a:bodyPr/>
          <a:lstStyle/>
          <a:p>
            <a:fld id="{F463ED9C-928D-4893-8F88-3E1FDF63984D}" type="slidenum">
              <a:rPr lang="en-GB" smtClean="0"/>
              <a:t>16</a:t>
            </a:fld>
            <a:endParaRPr lang="en-GB" dirty="0"/>
          </a:p>
        </p:txBody>
      </p:sp>
    </p:spTree>
    <p:extLst>
      <p:ext uri="{BB962C8B-B14F-4D97-AF65-F5344CB8AC3E}">
        <p14:creationId xmlns:p14="http://schemas.microsoft.com/office/powerpoint/2010/main" val="20483727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chemeClr val="bg1"/>
          </a:solidFill>
        </p:spPr>
        <p:txBody>
          <a:bodyPr>
            <a:normAutofit lnSpcReduction="10000"/>
          </a:bodyPr>
          <a:lstStyle/>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lgn="ctr">
              <a:buNone/>
            </a:pPr>
            <a:r>
              <a:rPr lang="en-GB" dirty="0" smtClean="0"/>
              <a:t>Thank you!</a:t>
            </a:r>
          </a:p>
          <a:p>
            <a:pPr marL="0" indent="0" algn="ctr">
              <a:buNone/>
            </a:pPr>
            <a:endParaRPr lang="en-GB" dirty="0"/>
          </a:p>
          <a:p>
            <a:pPr marL="0" indent="0" algn="ctr">
              <a:buNone/>
            </a:pPr>
            <a:endParaRPr lang="en-GB" dirty="0" smtClean="0"/>
          </a:p>
          <a:p>
            <a:pPr marL="0" indent="0" algn="ctr">
              <a:buNone/>
            </a:pPr>
            <a:endParaRPr lang="en-GB" dirty="0"/>
          </a:p>
          <a:p>
            <a:pPr marL="0" indent="0" algn="ctr">
              <a:buNone/>
            </a:pPr>
            <a:endParaRPr lang="en-GB" dirty="0" smtClean="0"/>
          </a:p>
          <a:p>
            <a:pPr marL="0" indent="0" algn="ctr">
              <a:buNone/>
            </a:pPr>
            <a:endParaRPr lang="en-GB" dirty="0"/>
          </a:p>
          <a:p>
            <a:pPr marL="0" indent="0">
              <a:buNone/>
            </a:pPr>
            <a:endParaRPr lang="en-GB" sz="2000" dirty="0" smtClean="0"/>
          </a:p>
          <a:p>
            <a:pPr marL="0" indent="0">
              <a:buNone/>
            </a:pPr>
            <a:r>
              <a:rPr lang="en-GB" sz="2000" dirty="0" smtClean="0"/>
              <a:t>Contact details: </a:t>
            </a:r>
          </a:p>
          <a:p>
            <a:pPr marL="0" indent="0">
              <a:buNone/>
            </a:pPr>
            <a:r>
              <a:rPr lang="en-GB" sz="2000" b="1" dirty="0" smtClean="0"/>
              <a:t>Bob Creswell</a:t>
            </a:r>
            <a:r>
              <a:rPr lang="en-GB" sz="2000" dirty="0" smtClean="0"/>
              <a:t>: </a:t>
            </a:r>
            <a:r>
              <a:rPr lang="en-GB" sz="2000" dirty="0" smtClean="0">
                <a:hlinkClick r:id="rId3"/>
              </a:rPr>
              <a:t>r.creswell@ifad.org</a:t>
            </a:r>
            <a:endParaRPr lang="en-GB" sz="2000" dirty="0" smtClean="0"/>
          </a:p>
          <a:p>
            <a:pPr marL="0" indent="0">
              <a:buNone/>
            </a:pPr>
            <a:r>
              <a:rPr lang="en-GB" sz="2000" b="1" dirty="0"/>
              <a:t>Jacek </a:t>
            </a:r>
            <a:r>
              <a:rPr lang="en-GB" sz="2000" b="1" dirty="0" err="1" smtClean="0"/>
              <a:t>Jezier</a:t>
            </a:r>
            <a:r>
              <a:rPr lang="pl-PL" sz="2000" b="1" dirty="0" smtClean="0"/>
              <a:t>s</a:t>
            </a:r>
            <a:r>
              <a:rPr lang="en-GB" sz="2000" b="1" dirty="0" err="1" smtClean="0"/>
              <a:t>ki</a:t>
            </a:r>
            <a:r>
              <a:rPr lang="en-GB" sz="2000" b="1" dirty="0" smtClean="0"/>
              <a:t>: </a:t>
            </a:r>
            <a:r>
              <a:rPr lang="en-US" sz="2000" dirty="0" smtClean="0">
                <a:hlinkClick r:id="rId4"/>
              </a:rPr>
              <a:t>Jacek.Jezierski@nik.gov.pl</a:t>
            </a:r>
            <a:endParaRPr lang="en-GB" sz="2000" dirty="0"/>
          </a:p>
        </p:txBody>
      </p:sp>
    </p:spTree>
    <p:extLst>
      <p:ext uri="{BB962C8B-B14F-4D97-AF65-F5344CB8AC3E}">
        <p14:creationId xmlns:p14="http://schemas.microsoft.com/office/powerpoint/2010/main" val="2324342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1226617"/>
          </a:xfrm>
          <a:prstGeom prst="rect">
            <a:avLst/>
          </a:prstGeom>
          <a:solidFill>
            <a:schemeClr val="accent3">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a:solidFill>
                  <a:schemeClr val="bg1"/>
                </a:solidFill>
              </a:rPr>
              <a:t>Professional </a:t>
            </a:r>
            <a:r>
              <a:rPr lang="pl-PL" sz="3600" dirty="0" smtClean="0">
                <a:solidFill>
                  <a:schemeClr val="bg1"/>
                </a:solidFill>
              </a:rPr>
              <a:t>S</a:t>
            </a:r>
            <a:r>
              <a:rPr lang="en-GB" sz="3600" dirty="0" err="1" smtClean="0">
                <a:solidFill>
                  <a:schemeClr val="bg1"/>
                </a:solidFill>
              </a:rPr>
              <a:t>tandards</a:t>
            </a:r>
            <a:r>
              <a:rPr lang="en-GB" sz="3600" dirty="0" smtClean="0">
                <a:solidFill>
                  <a:schemeClr val="bg1"/>
                </a:solidFill>
              </a:rPr>
              <a:t> </a:t>
            </a:r>
            <a:r>
              <a:rPr lang="en-GB" sz="3600" dirty="0">
                <a:solidFill>
                  <a:schemeClr val="bg1"/>
                </a:solidFill>
              </a:rPr>
              <a:t/>
            </a:r>
            <a:br>
              <a:rPr lang="en-GB" sz="3600" dirty="0">
                <a:solidFill>
                  <a:schemeClr val="bg1"/>
                </a:solidFill>
              </a:rPr>
            </a:br>
            <a:r>
              <a:rPr lang="en-GB" sz="3600" dirty="0">
                <a:solidFill>
                  <a:schemeClr val="bg1"/>
                </a:solidFill>
              </a:rPr>
              <a:t>as the </a:t>
            </a:r>
            <a:r>
              <a:rPr lang="pl-PL" sz="3600" dirty="0" smtClean="0">
                <a:solidFill>
                  <a:schemeClr val="bg1"/>
                </a:solidFill>
              </a:rPr>
              <a:t>M</a:t>
            </a:r>
            <a:r>
              <a:rPr lang="en-GB" sz="3600" dirty="0" err="1" smtClean="0">
                <a:solidFill>
                  <a:schemeClr val="bg1"/>
                </a:solidFill>
              </a:rPr>
              <a:t>ain</a:t>
            </a:r>
            <a:r>
              <a:rPr lang="en-GB" sz="3600" dirty="0" smtClean="0">
                <a:solidFill>
                  <a:schemeClr val="bg1"/>
                </a:solidFill>
              </a:rPr>
              <a:t> </a:t>
            </a:r>
            <a:r>
              <a:rPr lang="pl-PL" sz="3600" dirty="0">
                <a:solidFill>
                  <a:schemeClr val="bg1"/>
                </a:solidFill>
              </a:rPr>
              <a:t>D</a:t>
            </a:r>
            <a:r>
              <a:rPr lang="en-GB" sz="3600" dirty="0" smtClean="0">
                <a:solidFill>
                  <a:schemeClr val="bg1"/>
                </a:solidFill>
              </a:rPr>
              <a:t>river </a:t>
            </a:r>
            <a:r>
              <a:rPr lang="en-GB" sz="3600" dirty="0">
                <a:solidFill>
                  <a:schemeClr val="bg1"/>
                </a:solidFill>
              </a:rPr>
              <a:t>of INTOSAI’s </a:t>
            </a:r>
            <a:r>
              <a:rPr lang="pl-PL" sz="3600" dirty="0" smtClean="0">
                <a:solidFill>
                  <a:schemeClr val="bg1"/>
                </a:solidFill>
              </a:rPr>
              <a:t>A</a:t>
            </a:r>
            <a:r>
              <a:rPr lang="en-GB" sz="3600" dirty="0" err="1" smtClean="0">
                <a:solidFill>
                  <a:schemeClr val="bg1"/>
                </a:solidFill>
              </a:rPr>
              <a:t>ctivity</a:t>
            </a:r>
            <a:endParaRPr lang="en-GB" sz="3600" dirty="0">
              <a:solidFill>
                <a:schemeClr val="bg1"/>
              </a:solidFill>
            </a:endParaRPr>
          </a:p>
        </p:txBody>
      </p:sp>
      <p:sp>
        <p:nvSpPr>
          <p:cNvPr id="7" name="Slide Number Placeholder 1"/>
          <p:cNvSpPr>
            <a:spLocks noGrp="1"/>
          </p:cNvSpPr>
          <p:nvPr>
            <p:ph type="sldNum" sz="quarter" idx="12"/>
          </p:nvPr>
        </p:nvSpPr>
        <p:spPr>
          <a:xfrm>
            <a:off x="6503229" y="6299445"/>
            <a:ext cx="2133600" cy="365125"/>
          </a:xfrm>
        </p:spPr>
        <p:txBody>
          <a:bodyPr/>
          <a:lstStyle/>
          <a:p>
            <a:fld id="{F463ED9C-928D-4893-8F88-3E1FDF63984D}" type="slidenum">
              <a:rPr lang="en-GB" smtClean="0"/>
              <a:t>2</a:t>
            </a:fld>
            <a:endParaRPr lang="en-GB" dirty="0"/>
          </a:p>
        </p:txBody>
      </p:sp>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271" r="2206"/>
          <a:stretch/>
        </p:blipFill>
        <p:spPr bwMode="auto">
          <a:xfrm>
            <a:off x="-18800" y="1226618"/>
            <a:ext cx="4246525" cy="5652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ymbol zastępczy tekstu 3"/>
          <p:cNvSpPr txBox="1">
            <a:spLocks/>
          </p:cNvSpPr>
          <p:nvPr/>
        </p:nvSpPr>
        <p:spPr>
          <a:xfrm>
            <a:off x="4427984" y="888518"/>
            <a:ext cx="4466278" cy="403201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en-GB" sz="1600" b="1" dirty="0" smtClean="0">
                <a:solidFill>
                  <a:schemeClr val="tx1"/>
                </a:solidFill>
              </a:rPr>
              <a:t>INTOSAI Strategic goals </a:t>
            </a:r>
          </a:p>
          <a:p>
            <a:pPr marL="890588" lvl="2">
              <a:lnSpc>
                <a:spcPct val="150000"/>
              </a:lnSpc>
            </a:pPr>
            <a:r>
              <a:rPr lang="en-GB" sz="1600" dirty="0" smtClean="0"/>
              <a:t>2011 – 2016: </a:t>
            </a:r>
            <a:endParaRPr lang="pl-PL" sz="1600" dirty="0" smtClean="0"/>
          </a:p>
          <a:p>
            <a:pPr marL="890588" lvl="2">
              <a:lnSpc>
                <a:spcPct val="150000"/>
              </a:lnSpc>
            </a:pPr>
            <a:r>
              <a:rPr lang="en-GB" sz="1600" dirty="0" smtClean="0"/>
              <a:t>Strategic goal 1: Professional standards </a:t>
            </a:r>
          </a:p>
          <a:p>
            <a:pPr marL="890588" lvl="2">
              <a:lnSpc>
                <a:spcPct val="150000"/>
              </a:lnSpc>
            </a:pPr>
            <a:endParaRPr lang="pl-PL" sz="1100" dirty="0" smtClean="0"/>
          </a:p>
          <a:p>
            <a:pPr marL="890588" lvl="2">
              <a:lnSpc>
                <a:spcPct val="150000"/>
              </a:lnSpc>
            </a:pPr>
            <a:r>
              <a:rPr lang="en-GB" sz="1600" dirty="0" smtClean="0"/>
              <a:t>2017 – 2022: </a:t>
            </a:r>
            <a:endParaRPr lang="pl-PL" sz="1600" dirty="0" smtClean="0"/>
          </a:p>
          <a:p>
            <a:pPr marL="890588" lvl="2">
              <a:lnSpc>
                <a:spcPct val="150000"/>
              </a:lnSpc>
            </a:pPr>
            <a:r>
              <a:rPr lang="en-GB" sz="1600" dirty="0" smtClean="0"/>
              <a:t>Strategic goal 1: Professional standards</a:t>
            </a:r>
          </a:p>
          <a:p>
            <a:pPr>
              <a:lnSpc>
                <a:spcPct val="150000"/>
              </a:lnSpc>
              <a:buFont typeface="Arial" panose="020B0604020202020204" pitchFamily="34" charset="0"/>
              <a:buChar char="•"/>
            </a:pPr>
            <a:endParaRPr lang="en-GB" dirty="0" smtClean="0"/>
          </a:p>
          <a:p>
            <a:endParaRPr lang="en-GB" dirty="0" smtClean="0"/>
          </a:p>
          <a:p>
            <a:endParaRPr lang="en-GB" dirty="0" smtClean="0"/>
          </a:p>
          <a:p>
            <a:endParaRPr lang="en-GB" dirty="0" smtClean="0"/>
          </a:p>
          <a:p>
            <a:endParaRPr lang="en-GB" dirty="0" smtClean="0"/>
          </a:p>
        </p:txBody>
      </p:sp>
      <p:pic>
        <p:nvPicPr>
          <p:cNvPr id="10" name="Picture 9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2981" y="1838855"/>
            <a:ext cx="705590" cy="537592"/>
          </a:xfrm>
          <a:prstGeom prst="rect">
            <a:avLst/>
          </a:prstGeom>
        </p:spPr>
      </p:pic>
      <p:pic>
        <p:nvPicPr>
          <p:cNvPr id="11" name="Imagem 5" descr="D:\Users\anacarolinara\Desktop\endereço-TCU.png"/>
          <p:cNvPicPr/>
          <p:nvPr/>
        </p:nvPicPr>
        <p:blipFill>
          <a:blip r:embed="rId5">
            <a:extLst>
              <a:ext uri="{28A0092B-C50C-407E-A947-70E740481C1C}">
                <a14:useLocalDpi xmlns:a14="http://schemas.microsoft.com/office/drawing/2010/main" val="0"/>
              </a:ext>
            </a:extLst>
          </a:blip>
          <a:srcRect/>
          <a:stretch>
            <a:fillRect/>
          </a:stretch>
        </p:blipFill>
        <p:spPr bwMode="auto">
          <a:xfrm>
            <a:off x="4524863" y="4221088"/>
            <a:ext cx="2200131" cy="931538"/>
          </a:xfrm>
          <a:prstGeom prst="rect">
            <a:avLst/>
          </a:prstGeom>
          <a:noFill/>
          <a:ln>
            <a:noFill/>
          </a:ln>
        </p:spPr>
      </p:pic>
      <p:pic>
        <p:nvPicPr>
          <p:cNvPr id="12"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3160" y="5421482"/>
            <a:ext cx="3823669" cy="959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05125" y="3881259"/>
            <a:ext cx="1875327" cy="1611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9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9886" y="2802762"/>
            <a:ext cx="705590" cy="537592"/>
          </a:xfrm>
          <a:prstGeom prst="rect">
            <a:avLst/>
          </a:prstGeom>
        </p:spPr>
      </p:pic>
    </p:spTree>
    <p:extLst>
      <p:ext uri="{BB962C8B-B14F-4D97-AF65-F5344CB8AC3E}">
        <p14:creationId xmlns:p14="http://schemas.microsoft.com/office/powerpoint/2010/main" val="26345918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a:spLocks noGrp="1"/>
          </p:cNvSpPr>
          <p:nvPr>
            <p:ph type="sldNum" sz="quarter" idx="12"/>
          </p:nvPr>
        </p:nvSpPr>
        <p:spPr>
          <a:xfrm>
            <a:off x="6553200" y="6356350"/>
            <a:ext cx="2133600" cy="365125"/>
          </a:xfrm>
        </p:spPr>
        <p:txBody>
          <a:bodyPr/>
          <a:lstStyle/>
          <a:p>
            <a:fld id="{F463ED9C-928D-4893-8F88-3E1FDF63984D}" type="slidenum">
              <a:rPr lang="en-GB" smtClean="0"/>
              <a:t>3</a:t>
            </a:fld>
            <a:endParaRPr lang="en-GB" dirty="0"/>
          </a:p>
        </p:txBody>
      </p:sp>
      <p:pic>
        <p:nvPicPr>
          <p:cNvPr id="2050" name="Picture 2" descr="C:\Users\agmor\AppData\Local\Microsoft\Windows\Temporary Internet Files\Content.Outlook\Y4GSLIHK\AdobeStock_142374810.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852" b="4770"/>
          <a:stretch/>
        </p:blipFill>
        <p:spPr bwMode="auto">
          <a:xfrm>
            <a:off x="0" y="1226617"/>
            <a:ext cx="9144000" cy="563138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0" y="0"/>
            <a:ext cx="9144000" cy="1226617"/>
          </a:xfrm>
          <a:prstGeom prst="rect">
            <a:avLst/>
          </a:prstGeom>
          <a:solidFill>
            <a:schemeClr val="accent3">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3600" dirty="0" smtClean="0">
                <a:solidFill>
                  <a:schemeClr val="bg1"/>
                </a:solidFill>
              </a:rPr>
              <a:t>Framework </a:t>
            </a:r>
            <a:br>
              <a:rPr lang="pl-PL" sz="3600" dirty="0" smtClean="0">
                <a:solidFill>
                  <a:schemeClr val="bg1"/>
                </a:solidFill>
              </a:rPr>
            </a:br>
            <a:r>
              <a:rPr lang="pl-PL" sz="3600" dirty="0" smtClean="0">
                <a:solidFill>
                  <a:schemeClr val="bg1"/>
                </a:solidFill>
              </a:rPr>
              <a:t>of </a:t>
            </a:r>
            <a:r>
              <a:rPr lang="en-GB" sz="3600" dirty="0" smtClean="0">
                <a:solidFill>
                  <a:schemeClr val="bg1"/>
                </a:solidFill>
              </a:rPr>
              <a:t>INTOSAI</a:t>
            </a:r>
            <a:r>
              <a:rPr lang="pl-PL" sz="3600" dirty="0" smtClean="0">
                <a:solidFill>
                  <a:schemeClr val="bg1"/>
                </a:solidFill>
              </a:rPr>
              <a:t>’s Professional </a:t>
            </a:r>
            <a:r>
              <a:rPr lang="pl-PL" sz="3600" dirty="0" err="1">
                <a:solidFill>
                  <a:schemeClr val="bg1"/>
                </a:solidFill>
              </a:rPr>
              <a:t>S</a:t>
            </a:r>
            <a:r>
              <a:rPr lang="pl-PL" sz="3600" dirty="0" err="1" smtClean="0">
                <a:solidFill>
                  <a:schemeClr val="bg1"/>
                </a:solidFill>
              </a:rPr>
              <a:t>tandards</a:t>
            </a:r>
            <a:r>
              <a:rPr lang="pl-PL" sz="3600" dirty="0" smtClean="0">
                <a:solidFill>
                  <a:schemeClr val="bg1"/>
                </a:solidFill>
              </a:rPr>
              <a:t> </a:t>
            </a:r>
            <a:endParaRPr lang="en-GB" sz="3600" dirty="0">
              <a:solidFill>
                <a:schemeClr val="bg1"/>
              </a:solidFill>
            </a:endParaRPr>
          </a:p>
        </p:txBody>
      </p:sp>
    </p:spTree>
    <p:extLst>
      <p:ext uri="{BB962C8B-B14F-4D97-AF65-F5344CB8AC3E}">
        <p14:creationId xmlns:p14="http://schemas.microsoft.com/office/powerpoint/2010/main" val="13935363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a:spLocks noGrp="1"/>
          </p:cNvSpPr>
          <p:nvPr>
            <p:ph type="sldNum" sz="quarter" idx="12"/>
          </p:nvPr>
        </p:nvSpPr>
        <p:spPr>
          <a:xfrm>
            <a:off x="6553200" y="6356350"/>
            <a:ext cx="2133600" cy="365125"/>
          </a:xfrm>
        </p:spPr>
        <p:txBody>
          <a:bodyPr/>
          <a:lstStyle/>
          <a:p>
            <a:fld id="{F463ED9C-928D-4893-8F88-3E1FDF63984D}" type="slidenum">
              <a:rPr lang="en-GB" smtClean="0"/>
              <a:t>4</a:t>
            </a:fld>
            <a:endParaRPr lang="en-GB" dirty="0"/>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4485" t="-1914" r="15279" b="8353"/>
          <a:stretch/>
        </p:blipFill>
        <p:spPr bwMode="auto">
          <a:xfrm>
            <a:off x="-1" y="1052736"/>
            <a:ext cx="9144001" cy="5826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0" y="0"/>
            <a:ext cx="9144000" cy="1226617"/>
          </a:xfrm>
          <a:prstGeom prst="rect">
            <a:avLst/>
          </a:prstGeom>
          <a:solidFill>
            <a:schemeClr val="accent3">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3600" dirty="0" smtClean="0">
                <a:solidFill>
                  <a:schemeClr val="bg1"/>
                </a:solidFill>
              </a:rPr>
              <a:t>INTOSAI – </a:t>
            </a:r>
            <a:r>
              <a:rPr lang="pl-PL" sz="3600" dirty="0" err="1" smtClean="0">
                <a:solidFill>
                  <a:schemeClr val="bg1"/>
                </a:solidFill>
              </a:rPr>
              <a:t>Donors</a:t>
            </a:r>
            <a:r>
              <a:rPr lang="pl-PL" sz="3600" dirty="0" smtClean="0">
                <a:solidFill>
                  <a:schemeClr val="bg1"/>
                </a:solidFill>
              </a:rPr>
              <a:t> </a:t>
            </a:r>
            <a:r>
              <a:rPr lang="pl-PL" sz="3600" dirty="0" err="1" smtClean="0">
                <a:solidFill>
                  <a:schemeClr val="bg1"/>
                </a:solidFill>
              </a:rPr>
              <a:t>cooperation</a:t>
            </a:r>
            <a:endParaRPr lang="en-GB" sz="3600" dirty="0">
              <a:solidFill>
                <a:schemeClr val="bg1"/>
              </a:solidFill>
            </a:endParaRPr>
          </a:p>
        </p:txBody>
      </p:sp>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3567"/>
          <a:stretch/>
        </p:blipFill>
        <p:spPr bwMode="auto">
          <a:xfrm>
            <a:off x="0" y="4646492"/>
            <a:ext cx="3275856" cy="223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04907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196751"/>
          </a:xfrm>
          <a:solidFill>
            <a:schemeClr val="accent6">
              <a:lumMod val="75000"/>
            </a:schemeClr>
          </a:solidFill>
        </p:spPr>
        <p:txBody>
          <a:bodyPr vert="horz" lIns="91440" tIns="45720" rIns="91440" bIns="45720" rtlCol="0" anchor="ctr">
            <a:normAutofit/>
          </a:bodyPr>
          <a:lstStyle/>
          <a:p>
            <a:r>
              <a:rPr lang="en-GB" sz="3600" dirty="0">
                <a:solidFill>
                  <a:schemeClr val="bg1"/>
                </a:solidFill>
              </a:rPr>
              <a:t>The Global Context</a:t>
            </a:r>
          </a:p>
        </p:txBody>
      </p:sp>
      <p:sp>
        <p:nvSpPr>
          <p:cNvPr id="3" name="Subtitle 2"/>
          <p:cNvSpPr>
            <a:spLocks noGrp="1"/>
          </p:cNvSpPr>
          <p:nvPr>
            <p:ph type="subTitle" idx="1"/>
          </p:nvPr>
        </p:nvSpPr>
        <p:spPr>
          <a:xfrm>
            <a:off x="683568" y="1844824"/>
            <a:ext cx="7704856" cy="3793976"/>
          </a:xfrm>
        </p:spPr>
        <p:txBody>
          <a:bodyPr>
            <a:normAutofit/>
          </a:bodyPr>
          <a:lstStyle/>
          <a:p>
            <a:pPr algn="l"/>
            <a:endParaRPr lang="en-GB" dirty="0" smtClean="0"/>
          </a:p>
          <a:p>
            <a:pPr algn="l"/>
            <a:endParaRPr lang="en-GB" dirty="0" smtClean="0"/>
          </a:p>
        </p:txBody>
      </p:sp>
      <p:sp>
        <p:nvSpPr>
          <p:cNvPr id="4" name="AutoShape 2" descr="Image result for lack of trust image"/>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0" name="Picture 2" descr="Image result for tru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6752"/>
            <a:ext cx="9144000" cy="5661248"/>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1"/>
          <p:cNvSpPr>
            <a:spLocks noGrp="1"/>
          </p:cNvSpPr>
          <p:nvPr>
            <p:ph type="sldNum" sz="quarter" idx="12"/>
          </p:nvPr>
        </p:nvSpPr>
        <p:spPr>
          <a:xfrm>
            <a:off x="6553200" y="6356350"/>
            <a:ext cx="2133600" cy="365125"/>
          </a:xfrm>
        </p:spPr>
        <p:txBody>
          <a:bodyPr/>
          <a:lstStyle/>
          <a:p>
            <a:fld id="{F463ED9C-928D-4893-8F88-3E1FDF63984D}" type="slidenum">
              <a:rPr lang="en-GB" smtClean="0"/>
              <a:t>5</a:t>
            </a:fld>
            <a:endParaRPr lang="en-GB" dirty="0"/>
          </a:p>
        </p:txBody>
      </p:sp>
    </p:spTree>
    <p:extLst>
      <p:ext uri="{BB962C8B-B14F-4D97-AF65-F5344CB8AC3E}">
        <p14:creationId xmlns:p14="http://schemas.microsoft.com/office/powerpoint/2010/main" val="4803245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1196751"/>
          </a:xfrm>
          <a:prstGeom prst="rect">
            <a:avLst/>
          </a:prstGeom>
          <a:solidFill>
            <a:schemeClr val="accent6">
              <a:lumMod val="75000"/>
            </a:schemeClr>
          </a:solidFill>
        </p:spPr>
        <p:txBody>
          <a:bodyPr vert="horz" lIns="91440" tIns="45720" rIns="91440" bIns="45720" rtlCol="0" anchor="ctr">
            <a:normAutofit/>
          </a:bodyPr>
          <a:lstStyle>
            <a:lvl1pPr algn="ctr">
              <a:spcBef>
                <a:spcPct val="0"/>
              </a:spcBef>
              <a:buNone/>
              <a:defRPr sz="3600">
                <a:solidFill>
                  <a:schemeClr val="bg1"/>
                </a:solidFill>
                <a:latin typeface="+mj-lt"/>
                <a:ea typeface="+mj-ea"/>
                <a:cs typeface="+mj-cs"/>
              </a:defRPr>
            </a:lvl1pPr>
          </a:lstStyle>
          <a:p>
            <a:r>
              <a:rPr lang="en-GB" dirty="0"/>
              <a:t>Audit Expectation Gap</a:t>
            </a:r>
          </a:p>
        </p:txBody>
      </p:sp>
      <p:sp>
        <p:nvSpPr>
          <p:cNvPr id="6" name="Rectangle 5"/>
          <p:cNvSpPr/>
          <p:nvPr/>
        </p:nvSpPr>
        <p:spPr>
          <a:xfrm>
            <a:off x="755576" y="1124744"/>
            <a:ext cx="7920880" cy="646331"/>
          </a:xfrm>
          <a:prstGeom prst="rect">
            <a:avLst/>
          </a:prstGeom>
        </p:spPr>
        <p:txBody>
          <a:bodyPr wrap="square">
            <a:spAutoFit/>
          </a:bodyPr>
          <a:lstStyle/>
          <a:p>
            <a:endParaRPr lang="en-US" dirty="0" smtClean="0"/>
          </a:p>
          <a:p>
            <a:endParaRPr lang="en-US" dirty="0" smtClean="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44" y="1196751"/>
            <a:ext cx="9164244" cy="5673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F463ED9C-928D-4893-8F88-3E1FDF63984D}" type="slidenum">
              <a:rPr lang="en-GB" smtClean="0"/>
              <a:t>6</a:t>
            </a:fld>
            <a:endParaRPr lang="en-GB"/>
          </a:p>
        </p:txBody>
      </p:sp>
    </p:spTree>
    <p:extLst>
      <p:ext uri="{BB962C8B-B14F-4D97-AF65-F5344CB8AC3E}">
        <p14:creationId xmlns:p14="http://schemas.microsoft.com/office/powerpoint/2010/main" val="36138252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19734"/>
            <a:ext cx="9144000" cy="5738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755576" y="1124744"/>
            <a:ext cx="7920880" cy="646331"/>
          </a:xfrm>
          <a:prstGeom prst="rect">
            <a:avLst/>
          </a:prstGeom>
        </p:spPr>
        <p:txBody>
          <a:bodyPr wrap="square">
            <a:spAutoFit/>
          </a:bodyPr>
          <a:lstStyle/>
          <a:p>
            <a:endParaRPr lang="en-US" dirty="0" smtClean="0"/>
          </a:p>
          <a:p>
            <a:endParaRPr lang="en-US" dirty="0" smtClean="0"/>
          </a:p>
        </p:txBody>
      </p:sp>
      <p:sp>
        <p:nvSpPr>
          <p:cNvPr id="4" name="Title 1"/>
          <p:cNvSpPr txBox="1">
            <a:spLocks/>
          </p:cNvSpPr>
          <p:nvPr/>
        </p:nvSpPr>
        <p:spPr>
          <a:xfrm>
            <a:off x="0" y="0"/>
            <a:ext cx="9144000" cy="1124743"/>
          </a:xfrm>
          <a:prstGeom prst="rect">
            <a:avLst/>
          </a:prstGeom>
          <a:solidFill>
            <a:schemeClr val="accent6">
              <a:lumMod val="75000"/>
            </a:schemeClr>
          </a:solidFill>
        </p:spPr>
        <p:txBody>
          <a:bodyPr vert="horz" lIns="91440" tIns="45720" rIns="91440" bIns="45720" rtlCol="0" anchor="ctr">
            <a:normAutofit/>
          </a:bodyPr>
          <a:lstStyle>
            <a:defPPr>
              <a:defRPr lang="en-US"/>
            </a:defPPr>
            <a:lvl1pPr algn="ctr">
              <a:spcBef>
                <a:spcPct val="0"/>
              </a:spcBef>
              <a:buNone/>
              <a:defRPr sz="3600">
                <a:solidFill>
                  <a:schemeClr val="bg1"/>
                </a:solidFill>
                <a:latin typeface="+mj-lt"/>
                <a:ea typeface="+mj-ea"/>
                <a:cs typeface="+mj-cs"/>
              </a:defRPr>
            </a:lvl1pPr>
          </a:lstStyle>
          <a:p>
            <a:r>
              <a:rPr lang="en-GB" dirty="0"/>
              <a:t>Audit Delivery Gap</a:t>
            </a:r>
          </a:p>
        </p:txBody>
      </p:sp>
      <p:sp>
        <p:nvSpPr>
          <p:cNvPr id="2" name="Slide Number Placeholder 1"/>
          <p:cNvSpPr>
            <a:spLocks noGrp="1"/>
          </p:cNvSpPr>
          <p:nvPr>
            <p:ph type="sldNum" sz="quarter" idx="12"/>
          </p:nvPr>
        </p:nvSpPr>
        <p:spPr/>
        <p:txBody>
          <a:bodyPr/>
          <a:lstStyle/>
          <a:p>
            <a:fld id="{F463ED9C-928D-4893-8F88-3E1FDF63984D}" type="slidenum">
              <a:rPr lang="en-GB" smtClean="0"/>
              <a:t>7</a:t>
            </a:fld>
            <a:endParaRPr lang="en-GB"/>
          </a:p>
        </p:txBody>
      </p:sp>
    </p:spTree>
    <p:extLst>
      <p:ext uri="{BB962C8B-B14F-4D97-AF65-F5344CB8AC3E}">
        <p14:creationId xmlns:p14="http://schemas.microsoft.com/office/powerpoint/2010/main" val="534075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268760"/>
          </a:xfrm>
          <a:solidFill>
            <a:schemeClr val="accent6">
              <a:lumMod val="75000"/>
            </a:schemeClr>
          </a:solidFill>
        </p:spPr>
        <p:txBody>
          <a:bodyPr vert="horz" lIns="91440" tIns="45720" rIns="91440" bIns="45720" rtlCol="0" anchor="ctr">
            <a:normAutofit/>
          </a:bodyPr>
          <a:lstStyle/>
          <a:p>
            <a:r>
              <a:rPr lang="en-GB" sz="3600" dirty="0">
                <a:solidFill>
                  <a:schemeClr val="bg1"/>
                </a:solidFill>
              </a:rPr>
              <a:t>Examples of Delivery </a:t>
            </a:r>
            <a:r>
              <a:rPr lang="en-GB" sz="3600" dirty="0" smtClean="0">
                <a:solidFill>
                  <a:schemeClr val="bg1"/>
                </a:solidFill>
              </a:rPr>
              <a:t>Issues</a:t>
            </a:r>
            <a:endParaRPr lang="en-GB" sz="3600" dirty="0">
              <a:solidFill>
                <a:schemeClr val="bg1"/>
              </a:solidFill>
            </a:endParaRPr>
          </a:p>
        </p:txBody>
      </p:sp>
      <p:sp>
        <p:nvSpPr>
          <p:cNvPr id="3" name="Subtitle 2"/>
          <p:cNvSpPr>
            <a:spLocks noGrp="1"/>
          </p:cNvSpPr>
          <p:nvPr>
            <p:ph type="subTitle" idx="1"/>
          </p:nvPr>
        </p:nvSpPr>
        <p:spPr>
          <a:xfrm>
            <a:off x="3995936" y="1844824"/>
            <a:ext cx="4896544" cy="4802087"/>
          </a:xfrm>
        </p:spPr>
        <p:txBody>
          <a:bodyPr>
            <a:normAutofit/>
          </a:bodyPr>
          <a:lstStyle/>
          <a:p>
            <a:pPr marL="457200" indent="-457200" algn="l">
              <a:spcBef>
                <a:spcPts val="1200"/>
              </a:spcBef>
              <a:spcAft>
                <a:spcPts val="1200"/>
              </a:spcAft>
              <a:buClr>
                <a:schemeClr val="accent6">
                  <a:lumMod val="75000"/>
                </a:schemeClr>
              </a:buClr>
              <a:buFont typeface="Arial" panose="020B0604020202020204" pitchFamily="34" charset="0"/>
              <a:buChar char="•"/>
            </a:pPr>
            <a:r>
              <a:rPr lang="en-GB" sz="2000" dirty="0" smtClean="0">
                <a:solidFill>
                  <a:schemeClr val="tx1"/>
                </a:solidFill>
              </a:rPr>
              <a:t>Many SAIs report they are adopting the ISSAIs</a:t>
            </a:r>
          </a:p>
          <a:p>
            <a:pPr marL="457200" indent="-457200" algn="l">
              <a:spcBef>
                <a:spcPts val="1200"/>
              </a:spcBef>
              <a:spcAft>
                <a:spcPts val="1200"/>
              </a:spcAft>
              <a:buClr>
                <a:schemeClr val="accent6">
                  <a:lumMod val="75000"/>
                </a:schemeClr>
              </a:buClr>
              <a:buFont typeface="Arial" panose="020B0604020202020204" pitchFamily="34" charset="0"/>
              <a:buChar char="•"/>
            </a:pPr>
            <a:r>
              <a:rPr lang="en-GB" sz="2000" dirty="0" smtClean="0">
                <a:solidFill>
                  <a:schemeClr val="tx1"/>
                </a:solidFill>
              </a:rPr>
              <a:t>Most SAIs do not yet have ISSAI compliant standards</a:t>
            </a:r>
          </a:p>
          <a:p>
            <a:pPr marL="457200" indent="-457200" algn="l">
              <a:spcBef>
                <a:spcPts val="1200"/>
              </a:spcBef>
              <a:spcAft>
                <a:spcPts val="1200"/>
              </a:spcAft>
              <a:buClr>
                <a:schemeClr val="accent6">
                  <a:lumMod val="75000"/>
                </a:schemeClr>
              </a:buClr>
              <a:buFont typeface="Arial" panose="020B0604020202020204" pitchFamily="34" charset="0"/>
              <a:buChar char="•"/>
            </a:pPr>
            <a:r>
              <a:rPr lang="en-GB" sz="2000" dirty="0" smtClean="0">
                <a:solidFill>
                  <a:schemeClr val="tx1"/>
                </a:solidFill>
              </a:rPr>
              <a:t>Few SAIs have fully implemented the ISSAIs</a:t>
            </a:r>
          </a:p>
          <a:p>
            <a:pPr marL="457200" indent="-457200" algn="l">
              <a:spcBef>
                <a:spcPts val="1200"/>
              </a:spcBef>
              <a:spcAft>
                <a:spcPts val="1200"/>
              </a:spcAft>
              <a:buClr>
                <a:schemeClr val="accent6">
                  <a:lumMod val="75000"/>
                </a:schemeClr>
              </a:buClr>
              <a:buFont typeface="Arial" panose="020B0604020202020204" pitchFamily="34" charset="0"/>
              <a:buChar char="•"/>
            </a:pPr>
            <a:r>
              <a:rPr lang="en-GB" sz="2000" dirty="0" smtClean="0">
                <a:solidFill>
                  <a:schemeClr val="tx1"/>
                </a:solidFill>
              </a:rPr>
              <a:t>SAIs need better QC &amp; QA systems to measure and strengthen their audit quality</a:t>
            </a:r>
            <a:endParaRPr lang="en-GB" sz="2000" dirty="0">
              <a:solidFill>
                <a:schemeClr val="tx1"/>
              </a:solidFill>
            </a:endParaRPr>
          </a:p>
        </p:txBody>
      </p:sp>
      <p:sp>
        <p:nvSpPr>
          <p:cNvPr id="5" name="Slide Number Placeholder 1"/>
          <p:cNvSpPr>
            <a:spLocks noGrp="1"/>
          </p:cNvSpPr>
          <p:nvPr>
            <p:ph type="sldNum" sz="quarter" idx="12"/>
          </p:nvPr>
        </p:nvSpPr>
        <p:spPr>
          <a:xfrm>
            <a:off x="6553200" y="6309320"/>
            <a:ext cx="2133600" cy="365125"/>
          </a:xfrm>
        </p:spPr>
        <p:txBody>
          <a:bodyPr/>
          <a:lstStyle/>
          <a:p>
            <a:fld id="{F463ED9C-928D-4893-8F88-3E1FDF63984D}" type="slidenum">
              <a:rPr lang="en-GB" smtClean="0"/>
              <a:t>8</a:t>
            </a:fld>
            <a:endParaRPr lang="en-GB"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112" y="1584176"/>
            <a:ext cx="3571799" cy="5099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03970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002060"/>
          </a:solidFill>
        </p:spPr>
        <p:txBody>
          <a:bodyPr vert="horz" lIns="91440" tIns="45720" rIns="91440" bIns="45720" rtlCol="0" anchor="ctr">
            <a:normAutofit/>
          </a:bodyPr>
          <a:lstStyle/>
          <a:p>
            <a:r>
              <a:rPr lang="en-GB" sz="3600" dirty="0">
                <a:solidFill>
                  <a:schemeClr val="bg1"/>
                </a:solidFill>
              </a:rPr>
              <a:t>Examples of Delivery Issues Noted by IFAD</a:t>
            </a:r>
          </a:p>
        </p:txBody>
      </p:sp>
      <p:sp>
        <p:nvSpPr>
          <p:cNvPr id="4" name="Content Placeholder 3"/>
          <p:cNvSpPr>
            <a:spLocks noGrp="1"/>
          </p:cNvSpPr>
          <p:nvPr>
            <p:ph idx="1"/>
          </p:nvPr>
        </p:nvSpPr>
        <p:spPr>
          <a:xfrm>
            <a:off x="457200" y="1628800"/>
            <a:ext cx="8229600" cy="4497363"/>
          </a:xfrm>
        </p:spPr>
        <p:txBody>
          <a:bodyPr>
            <a:noAutofit/>
          </a:bodyPr>
          <a:lstStyle/>
          <a:p>
            <a:pPr>
              <a:lnSpc>
                <a:spcPct val="150000"/>
              </a:lnSpc>
              <a:spcBef>
                <a:spcPts val="0"/>
              </a:spcBef>
              <a:spcAft>
                <a:spcPts val="600"/>
              </a:spcAft>
              <a:buClr>
                <a:srgbClr val="002060"/>
              </a:buClr>
            </a:pPr>
            <a:r>
              <a:rPr lang="en-GB" sz="2000" dirty="0"/>
              <a:t>Difference in format of audit opinion (ISSAI 1700)</a:t>
            </a:r>
          </a:p>
          <a:p>
            <a:pPr>
              <a:lnSpc>
                <a:spcPct val="150000"/>
              </a:lnSpc>
              <a:spcBef>
                <a:spcPts val="0"/>
              </a:spcBef>
              <a:spcAft>
                <a:spcPts val="600"/>
              </a:spcAft>
              <a:buClr>
                <a:srgbClr val="002060"/>
              </a:buClr>
            </a:pPr>
            <a:r>
              <a:rPr lang="en-GB" sz="2000" dirty="0"/>
              <a:t>Audited Financial Statements not fully compliant with the financial reporting standards claimed e.g. IPSAS</a:t>
            </a:r>
          </a:p>
          <a:p>
            <a:pPr>
              <a:lnSpc>
                <a:spcPct val="150000"/>
              </a:lnSpc>
              <a:spcBef>
                <a:spcPts val="0"/>
              </a:spcBef>
              <a:spcAft>
                <a:spcPts val="600"/>
              </a:spcAft>
              <a:buClr>
                <a:srgbClr val="002060"/>
              </a:buClr>
            </a:pPr>
            <a:r>
              <a:rPr lang="en-GB" sz="2000" dirty="0"/>
              <a:t>Lack of clarity over the accounting policy adopted</a:t>
            </a:r>
          </a:p>
          <a:p>
            <a:pPr>
              <a:lnSpc>
                <a:spcPct val="150000"/>
              </a:lnSpc>
              <a:spcBef>
                <a:spcPts val="0"/>
              </a:spcBef>
              <a:spcAft>
                <a:spcPts val="600"/>
              </a:spcAft>
              <a:buClr>
                <a:srgbClr val="002060"/>
              </a:buClr>
            </a:pPr>
            <a:r>
              <a:rPr lang="en-GB" sz="2000" dirty="0"/>
              <a:t>Lack of implementation status of prior recommendations</a:t>
            </a:r>
          </a:p>
          <a:p>
            <a:pPr>
              <a:lnSpc>
                <a:spcPct val="150000"/>
              </a:lnSpc>
              <a:spcBef>
                <a:spcPts val="0"/>
              </a:spcBef>
              <a:spcAft>
                <a:spcPts val="600"/>
              </a:spcAft>
              <a:buClr>
                <a:srgbClr val="002060"/>
              </a:buClr>
            </a:pPr>
            <a:r>
              <a:rPr lang="en-GB" sz="2000" dirty="0"/>
              <a:t>Rarely see the optional Key Audit Matters ISSAI 1701</a:t>
            </a:r>
          </a:p>
          <a:p>
            <a:pPr>
              <a:lnSpc>
                <a:spcPct val="150000"/>
              </a:lnSpc>
              <a:spcBef>
                <a:spcPts val="0"/>
              </a:spcBef>
              <a:spcAft>
                <a:spcPts val="600"/>
              </a:spcAft>
              <a:buClr>
                <a:srgbClr val="002060"/>
              </a:buClr>
            </a:pPr>
            <a:r>
              <a:rPr lang="en-GB" sz="2000" dirty="0"/>
              <a:t>Too much focus on immaterial issues of a compliance nature</a:t>
            </a:r>
          </a:p>
          <a:p>
            <a:pPr marL="457200" indent="-457200">
              <a:lnSpc>
                <a:spcPct val="150000"/>
              </a:lnSpc>
              <a:spcBef>
                <a:spcPts val="0"/>
              </a:spcBef>
              <a:spcAft>
                <a:spcPts val="600"/>
              </a:spcAft>
              <a:buClr>
                <a:srgbClr val="002060"/>
              </a:buClr>
            </a:pPr>
            <a:endParaRPr lang="en-GB" sz="2000" dirty="0"/>
          </a:p>
          <a:p>
            <a:pPr>
              <a:lnSpc>
                <a:spcPct val="150000"/>
              </a:lnSpc>
              <a:spcBef>
                <a:spcPts val="0"/>
              </a:spcBef>
              <a:spcAft>
                <a:spcPts val="600"/>
              </a:spcAft>
              <a:buClr>
                <a:srgbClr val="002060"/>
              </a:buClr>
            </a:pPr>
            <a:endParaRPr lang="en-GB" sz="2000" dirty="0"/>
          </a:p>
        </p:txBody>
      </p:sp>
      <p:sp>
        <p:nvSpPr>
          <p:cNvPr id="9" name="Slide Number Placeholder 8"/>
          <p:cNvSpPr>
            <a:spLocks noGrp="1"/>
          </p:cNvSpPr>
          <p:nvPr>
            <p:ph type="sldNum" sz="quarter" idx="12"/>
          </p:nvPr>
        </p:nvSpPr>
        <p:spPr/>
        <p:txBody>
          <a:bodyPr/>
          <a:lstStyle/>
          <a:p>
            <a:fld id="{F463ED9C-928D-4893-8F88-3E1FDF63984D}" type="slidenum">
              <a:rPr lang="en-GB" smtClean="0"/>
              <a:t>9</a:t>
            </a:fld>
            <a:endParaRPr lang="en-GB"/>
          </a:p>
        </p:txBody>
      </p:sp>
    </p:spTree>
    <p:extLst>
      <p:ext uri="{BB962C8B-B14F-4D97-AF65-F5344CB8AC3E}">
        <p14:creationId xmlns:p14="http://schemas.microsoft.com/office/powerpoint/2010/main" val="229261540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2155</TotalTime>
  <Words>1655</Words>
  <Application>Microsoft Office PowerPoint</Application>
  <PresentationFormat>Pokaz na ekranie (4:3)</PresentationFormat>
  <Paragraphs>253</Paragraphs>
  <Slides>17</Slides>
  <Notes>17</Notes>
  <HiddenSlides>0</HiddenSlides>
  <MMClips>0</MMClips>
  <ScaleCrop>false</ScaleCrop>
  <HeadingPairs>
    <vt:vector size="4" baseType="variant">
      <vt:variant>
        <vt:lpstr>Motyw</vt:lpstr>
      </vt:variant>
      <vt:variant>
        <vt:i4>1</vt:i4>
      </vt:variant>
      <vt:variant>
        <vt:lpstr>Tytuły slajdów</vt:lpstr>
      </vt:variant>
      <vt:variant>
        <vt:i4>17</vt:i4>
      </vt:variant>
    </vt:vector>
  </HeadingPairs>
  <TitlesOfParts>
    <vt:vector size="18" baseType="lpstr">
      <vt:lpstr>Office Theme</vt:lpstr>
      <vt:lpstr>Prezentacja programu PowerPoint</vt:lpstr>
      <vt:lpstr>Prezentacja programu PowerPoint</vt:lpstr>
      <vt:lpstr>Prezentacja programu PowerPoint</vt:lpstr>
      <vt:lpstr>Prezentacja programu PowerPoint</vt:lpstr>
      <vt:lpstr>The Global Context</vt:lpstr>
      <vt:lpstr>Prezentacja programu PowerPoint</vt:lpstr>
      <vt:lpstr>Prezentacja programu PowerPoint</vt:lpstr>
      <vt:lpstr>Examples of Delivery Issues</vt:lpstr>
      <vt:lpstr>Examples of Delivery Issues Noted by IFAD</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IFAD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Expectation gap</dc:title>
  <dc:creator>Creswell, Robert</dc:creator>
  <cp:lastModifiedBy>admin</cp:lastModifiedBy>
  <cp:revision>137</cp:revision>
  <cp:lastPrinted>2019-06-27T14:45:45Z</cp:lastPrinted>
  <dcterms:created xsi:type="dcterms:W3CDTF">2019-05-19T10:33:58Z</dcterms:created>
  <dcterms:modified xsi:type="dcterms:W3CDTF">2019-06-28T12:41:58Z</dcterms:modified>
</cp:coreProperties>
</file>