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365" r:id="rId6"/>
    <p:sldId id="406" r:id="rId7"/>
    <p:sldId id="424" r:id="rId8"/>
    <p:sldId id="422" r:id="rId9"/>
    <p:sldId id="426" r:id="rId10"/>
    <p:sldId id="421" r:id="rId11"/>
    <p:sldId id="423" r:id="rId12"/>
    <p:sldId id="377" r:id="rId13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yriad Pro" panose="020B0503030403020204" pitchFamily="34" charset="0"/>
      <p:regular r:id="rId20"/>
      <p:bold r:id="rId21"/>
      <p:italic r:id="rId22"/>
      <p:boldItalic r:id="rId23"/>
    </p:embeddedFont>
  </p:embeddedFontLst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16">
          <p15:clr>
            <a:srgbClr val="A4A3A4"/>
          </p15:clr>
        </p15:guide>
        <p15:guide id="2" orient="horz" pos="2387">
          <p15:clr>
            <a:srgbClr val="A4A3A4"/>
          </p15:clr>
        </p15:guide>
        <p15:guide id="3" orient="horz" pos="2296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514">
          <p15:clr>
            <a:srgbClr val="A4A3A4"/>
          </p15:clr>
        </p15:guide>
        <p15:guide id="6" orient="horz" pos="289">
          <p15:clr>
            <a:srgbClr val="A4A3A4"/>
          </p15:clr>
        </p15:guide>
        <p15:guide id="7" orient="horz" pos="4201">
          <p15:clr>
            <a:srgbClr val="A4A3A4"/>
          </p15:clr>
        </p15:guide>
        <p15:guide id="8" orient="horz" pos="890">
          <p15:clr>
            <a:srgbClr val="A4A3A4"/>
          </p15:clr>
        </p15:guide>
        <p15:guide id="9" pos="5465">
          <p15:clr>
            <a:srgbClr val="A4A3A4"/>
          </p15:clr>
        </p15:guide>
        <p15:guide id="10" pos="368">
          <p15:clr>
            <a:srgbClr val="A4A3A4"/>
          </p15:clr>
        </p15:guide>
        <p15:guide id="11" pos="2925">
          <p15:clr>
            <a:srgbClr val="A4A3A4"/>
          </p15:clr>
        </p15:guide>
        <p15:guide id="1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2BA966"/>
    <a:srgbClr val="2FB576"/>
    <a:srgbClr val="FBBA00"/>
    <a:srgbClr val="F2F2F2"/>
    <a:srgbClr val="943980"/>
    <a:srgbClr val="787879"/>
    <a:srgbClr val="A8B621"/>
    <a:srgbClr val="00697F"/>
    <a:srgbClr val="056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1" autoAdjust="0"/>
    <p:restoredTop sz="95346" autoAdjust="0"/>
  </p:normalViewPr>
  <p:slideViewPr>
    <p:cSldViewPr showGuides="1">
      <p:cViewPr varScale="1">
        <p:scale>
          <a:sx n="109" d="100"/>
          <a:sy n="109" d="100"/>
        </p:scale>
        <p:origin x="1935" y="45"/>
      </p:cViewPr>
      <p:guideLst>
        <p:guide orient="horz" pos="1616"/>
        <p:guide orient="horz" pos="2387"/>
        <p:guide orient="horz" pos="2296"/>
        <p:guide orient="horz" pos="3974"/>
        <p:guide orient="horz" pos="514"/>
        <p:guide orient="horz" pos="289"/>
        <p:guide orient="horz" pos="4201"/>
        <p:guide orient="horz" pos="890"/>
        <p:guide pos="5465"/>
        <p:guide pos="368"/>
        <p:guide pos="292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402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332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3"/>
            <a:ext cx="2945659" cy="496332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r">
              <a:defRPr sz="1200"/>
            </a:lvl1pPr>
          </a:lstStyle>
          <a:p>
            <a:fld id="{1D463EFD-1833-4B8C-A646-082C6480CF20}" type="datetimeFigureOut">
              <a:rPr lang="en-GB" smtClean="0"/>
              <a:t>08/11/2021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8"/>
            <a:ext cx="2945659" cy="496332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8"/>
            <a:ext cx="2945659" cy="496332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r">
              <a:defRPr sz="1200"/>
            </a:lvl1pPr>
          </a:lstStyle>
          <a:p>
            <a:fld id="{CB50F567-488C-40AE-8535-98BF55D3D2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05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332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3"/>
            <a:ext cx="2945659" cy="496332"/>
          </a:xfrm>
          <a:prstGeom prst="rect">
            <a:avLst/>
          </a:prstGeom>
        </p:spPr>
        <p:txBody>
          <a:bodyPr vert="horz" lIns="90407" tIns="45203" rIns="90407" bIns="4520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303236-547E-4DDA-9530-FFBCF2715B9D}" type="datetimeFigureOut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07" tIns="45203" rIns="90407" bIns="4520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vert="horz" lIns="90407" tIns="45203" rIns="90407" bIns="45203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8"/>
            <a:ext cx="2945659" cy="496332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8"/>
            <a:ext cx="2945659" cy="496332"/>
          </a:xfrm>
          <a:prstGeom prst="rect">
            <a:avLst/>
          </a:prstGeom>
        </p:spPr>
        <p:txBody>
          <a:bodyPr vert="horz" lIns="90407" tIns="45203" rIns="90407" bIns="4520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D4D40F-72A1-4EF9-8A6F-9C16C5A8AE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066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206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1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721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090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976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018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382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D4D40F-72A1-4EF9-8A6F-9C16C5A8AEC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690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2055813"/>
            <a:ext cx="1931987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5220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5220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5220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FA848-1C06-4B43-8275-77D8FEE15E59}" type="datetime1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/>
              <a:t>Page </a:t>
            </a:r>
            <a:fld id="{85F245DA-2D72-4102-ADC0-00E0B09FA3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73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679950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576263" y="1609725"/>
            <a:ext cx="38163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000" y="1368000"/>
            <a:ext cx="3960000" cy="28800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000" y="1719312"/>
            <a:ext cx="3960000" cy="453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CC481-B88C-426E-AA8C-A8FA14237B01}" type="datetime1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E016FB1E-7B42-4FF4-8451-796BCB6FB7A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491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8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80000" y="3834000"/>
            <a:ext cx="3960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1350" indent="-22225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C44F-E7D9-418E-A89B-FD8242416C7E}" type="datetime1">
              <a:rPr lang="en-GB"/>
              <a:pPr>
                <a:defRPr/>
              </a:pPr>
              <a:t>08/11/2021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68D81D64-64DC-4A8B-86D3-B2597B76EA1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39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4679950" y="1557338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679950" y="4019550"/>
            <a:ext cx="388778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76263" y="1557338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76263" y="4019550"/>
            <a:ext cx="3887787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76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6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hart Placeholder 10"/>
          <p:cNvSpPr>
            <a:spLocks noGrp="1"/>
          </p:cNvSpPr>
          <p:nvPr>
            <p:ph type="chart" sz="quarter" idx="15"/>
          </p:nvPr>
        </p:nvSpPr>
        <p:spPr>
          <a:xfrm>
            <a:off x="576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576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10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760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4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47DE1-55C7-4AE2-8271-1B5C5C1D4606}" type="datetime1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AF61D7FF-AD8E-47C1-A249-5D1A76E9647B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108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Horizont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576000" y="3744000"/>
            <a:ext cx="8064000" cy="2232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27038" indent="-234950">
              <a:defRPr sz="1400"/>
            </a:lvl2pPr>
            <a:lvl3pPr marL="657225" indent="-228600">
              <a:defRPr sz="1400"/>
            </a:lvl3pPr>
            <a:lvl4pPr marL="874713" indent="-228600">
              <a:defRPr sz="1400"/>
            </a:lvl4pPr>
            <a:lvl5pPr marL="1068388" indent="-180975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8788C-B3AF-45B0-B25B-1E5B1D755237}" type="datetime1">
              <a:rPr lang="en-GB"/>
              <a:pPr>
                <a:defRPr/>
              </a:pPr>
              <a:t>08/11/2021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C6DB3434-78BF-468A-902F-536E30EA56B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9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06920" y="1368000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419100" indent="-234950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DF58-8E3E-4A90-B597-C3BA1D8AADEC}" type="datetime1">
              <a:rPr lang="en-GB"/>
              <a:pPr>
                <a:defRPr/>
              </a:pPr>
              <a:t>08/11/2021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0356A815-ADAD-465E-827C-C4929D52A68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47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47700" indent="-228600">
              <a:defRPr sz="1400"/>
            </a:lvl3pPr>
            <a:lvl4pPr marL="866775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576000" y="1367999"/>
            <a:ext cx="5328000" cy="4896000"/>
          </a:xfrm>
        </p:spPr>
        <p:txBody>
          <a:bodyPr>
            <a:normAutofit/>
          </a:bodyPr>
          <a:lstStyle>
            <a:lvl1pPr marL="179388" indent="-179388">
              <a:defRPr sz="1400"/>
            </a:lvl1pPr>
            <a:lvl2pPr marL="358775" indent="-174625">
              <a:defRPr sz="1400"/>
            </a:lvl2pPr>
            <a:lvl3pPr marL="657225" indent="-228600">
              <a:defRPr sz="1400"/>
            </a:lvl3pPr>
            <a:lvl4pPr marL="882650" indent="-228600">
              <a:defRPr sz="1400"/>
            </a:lvl4pPr>
            <a:lvl5pPr marL="1116013" indent="-228600"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01F2-C5B1-40A5-A097-BBD0A5A7B6DE}" type="datetime1">
              <a:rPr lang="en-GB"/>
              <a:pPr>
                <a:defRPr/>
              </a:pPr>
              <a:t>08/11/2021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0685F66B-75DF-4A09-81B5-FF5F7C5585F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244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679950" y="1557338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679950" y="4019550"/>
            <a:ext cx="396081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71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4680000" y="1702800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680000" y="1368000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4680000" y="4169064"/>
            <a:ext cx="3960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4680000" y="3833752"/>
            <a:ext cx="3960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D4D5A-33F5-4CE5-BE1E-8B1B94652456}" type="datetime1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>
          <a:xfrm>
            <a:off x="6840538" y="6423025"/>
            <a:ext cx="1800225" cy="250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65AF9D20-5055-4A88-9708-25CA1EEE55D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868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3311525" y="1557338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3311525" y="4019550"/>
            <a:ext cx="5329238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3312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3312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3312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3312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83AE7-AB34-411A-84A2-F5F09D28D740}" type="datetime1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A5D40EAA-4E77-486B-9125-BC814625D2A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8523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and Two Charts Rever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576263" y="1557338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76263" y="4019550"/>
            <a:ext cx="532765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8000" y="1368000"/>
            <a:ext cx="2592000" cy="4716000"/>
          </a:xfrm>
        </p:spPr>
        <p:txBody>
          <a:bodyPr>
            <a:normAutofit/>
          </a:bodyPr>
          <a:lstStyle>
            <a:lvl1pPr>
              <a:defRPr sz="1400"/>
            </a:lvl1pPr>
            <a:lvl2pPr marL="444500" indent="-166688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hart Placeholder 10"/>
          <p:cNvSpPr>
            <a:spLocks noGrp="1"/>
          </p:cNvSpPr>
          <p:nvPr>
            <p:ph type="chart" sz="quarter" idx="17"/>
          </p:nvPr>
        </p:nvSpPr>
        <p:spPr>
          <a:xfrm>
            <a:off x="576000" y="1702800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6000" y="1368000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Chart Placeholder 10"/>
          <p:cNvSpPr>
            <a:spLocks noGrp="1"/>
          </p:cNvSpPr>
          <p:nvPr>
            <p:ph type="chart" sz="quarter" idx="19"/>
          </p:nvPr>
        </p:nvSpPr>
        <p:spPr>
          <a:xfrm>
            <a:off x="576000" y="4169064"/>
            <a:ext cx="5328000" cy="1908000"/>
          </a:xfrm>
        </p:spPr>
        <p:txBody>
          <a:bodyPr rtlCol="0">
            <a:normAutofit/>
          </a:bodyPr>
          <a:lstStyle>
            <a:lvl1pPr>
              <a:defRPr sz="1100"/>
            </a:lvl1pPr>
          </a:lstStyle>
          <a:p>
            <a:pPr lvl="0"/>
            <a:endParaRPr lang="en-GB" noProof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576000" y="3833752"/>
            <a:ext cx="5328000" cy="252000"/>
          </a:xfr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447BB-806E-472E-AE0B-912BFA3CABE8}" type="datetime1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1742EFB2-5F9C-49FD-8AF4-AB396D6F1D6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696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312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048000" y="1367999"/>
            <a:ext cx="2592000" cy="4896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16EAF-A642-4B55-AF70-B0A7AE95D543}" type="datetime1">
              <a:rPr lang="en-GB"/>
              <a:pPr>
                <a:defRPr/>
              </a:pPr>
              <a:t>08/11/2021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6C200A33-22DE-4384-A1D8-D48D721E90A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53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576263" y="4508500"/>
            <a:ext cx="2008187" cy="900113"/>
            <a:chOff x="116601" y="5744680"/>
            <a:chExt cx="2088000" cy="936000"/>
          </a:xfrm>
        </p:grpSpPr>
        <p:sp>
          <p:nvSpPr>
            <p:cNvPr id="7" name="Rectangle 6"/>
            <p:cNvSpPr/>
            <p:nvPr/>
          </p:nvSpPr>
          <p:spPr>
            <a:xfrm>
              <a:off x="116601" y="5744680"/>
              <a:ext cx="2088000" cy="93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565" y="5780680"/>
              <a:ext cx="1784072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2052000"/>
            <a:ext cx="8064000" cy="8640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2952000"/>
            <a:ext cx="4032000" cy="936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6000" y="648000"/>
            <a:ext cx="8064000" cy="360362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B1346-9242-40D9-8E32-44F99E362579}" type="datetime1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E3FBC1CC-11C2-4562-83F8-23DBB5937006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30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28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680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6732000" y="1367999"/>
            <a:ext cx="1908000" cy="4896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7AB1C-61C9-4F84-AEF8-A9ECABB85114}" type="datetime1">
              <a:rPr lang="en-GB"/>
              <a:pPr>
                <a:defRPr/>
              </a:pPr>
              <a:t>08/11/2021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71D66BD1-4A27-4D8A-AA93-62784B415E0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149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Contn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3312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6048000" y="1368000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576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 defTabSz="939800">
              <a:tabLst/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3312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6048000" y="3833752"/>
            <a:ext cx="2592000" cy="2232000"/>
          </a:xfrm>
        </p:spPr>
        <p:txBody>
          <a:bodyPr>
            <a:normAutofit/>
          </a:bodyPr>
          <a:lstStyle>
            <a:lvl1pPr marL="179388" indent="-179388">
              <a:defRPr sz="1200"/>
            </a:lvl1pPr>
            <a:lvl2pPr marL="358775" indent="-166688">
              <a:defRPr sz="1200"/>
            </a:lvl2pPr>
            <a:lvl3pPr marL="538163" indent="-187325">
              <a:defRPr sz="1200"/>
            </a:lvl3pPr>
            <a:lvl4pPr marL="717550" indent="-176213">
              <a:defRPr sz="1200"/>
            </a:lvl4pPr>
            <a:lvl5pPr marL="896938" indent="-179388"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94A7-4651-40B0-910D-642B330980F9}" type="datetime1">
              <a:rPr lang="en-GB"/>
              <a:pPr>
                <a:defRPr/>
              </a:pPr>
              <a:t>08/11/2021</a:t>
            </a:fld>
            <a:endParaRPr lang="en-GB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1D0D5C02-C449-40A0-94BD-5693B6078E2D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139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8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16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240" y="1367999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8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16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240" y="3833752"/>
            <a:ext cx="1908000" cy="2232000"/>
          </a:xfrm>
        </p:spPr>
        <p:txBody>
          <a:bodyPr>
            <a:normAutofit/>
          </a:bodyPr>
          <a:lstStyle>
            <a:lvl1pPr marL="179388" indent="-179388">
              <a:defRPr sz="1000"/>
            </a:lvl1pPr>
            <a:lvl2pPr marL="376238" indent="-166688">
              <a:defRPr sz="1000"/>
            </a:lvl2pPr>
            <a:lvl3pPr marL="573088" indent="-187325">
              <a:defRPr sz="1000"/>
            </a:lvl3pPr>
            <a:lvl4pPr marL="717550" indent="-131763">
              <a:defRPr sz="1000"/>
            </a:lvl4pPr>
            <a:lvl5pPr marL="879475" indent="-171450"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B4D36-9029-447B-A9C0-BF4BB93C55F1}" type="datetime1">
              <a:rPr lang="en-GB"/>
              <a:pPr>
                <a:defRPr/>
              </a:pPr>
              <a:t>08/11/2021</a:t>
            </a:fld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1CDD6FA7-B6F7-4593-875A-7B985A90BA8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856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9"/>
          <p:cNvGrpSpPr>
            <a:grpSpLocks/>
          </p:cNvGrpSpPr>
          <p:nvPr userDrawn="1"/>
        </p:nvGrpSpPr>
        <p:grpSpPr bwMode="auto">
          <a:xfrm>
            <a:off x="576263" y="2447925"/>
            <a:ext cx="8064500" cy="0"/>
            <a:chOff x="576000" y="2448499"/>
            <a:chExt cx="8064000" cy="0"/>
          </a:xfrm>
        </p:grpSpPr>
        <p:cxnSp>
          <p:nvCxnSpPr>
            <p:cNvPr id="39" name="Straight Connector 38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3" name="Group 15"/>
          <p:cNvGrpSpPr>
            <a:grpSpLocks/>
          </p:cNvGrpSpPr>
          <p:nvPr userDrawn="1"/>
        </p:nvGrpSpPr>
        <p:grpSpPr bwMode="auto">
          <a:xfrm>
            <a:off x="582613" y="4924425"/>
            <a:ext cx="8064500" cy="0"/>
            <a:chOff x="576000" y="2448499"/>
            <a:chExt cx="8064000" cy="0"/>
          </a:xfrm>
        </p:grpSpPr>
        <p:cxnSp>
          <p:nvCxnSpPr>
            <p:cNvPr id="44" name="Straight Connector 43"/>
            <p:cNvCxnSpPr/>
            <p:nvPr userDrawn="1"/>
          </p:nvCxnSpPr>
          <p:spPr>
            <a:xfrm>
              <a:off x="57600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2628510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467943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6731943" y="2448499"/>
              <a:ext cx="1908057" cy="0"/>
            </a:xfrm>
            <a:prstGeom prst="line">
              <a:avLst/>
            </a:prstGeom>
            <a:ln w="127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576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4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732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6" name="Picture Placeholder 6"/>
          <p:cNvSpPr>
            <a:spLocks noGrp="1"/>
          </p:cNvSpPr>
          <p:nvPr>
            <p:ph type="pic" sz="quarter" idx="24"/>
          </p:nvPr>
        </p:nvSpPr>
        <p:spPr>
          <a:xfrm>
            <a:off x="4680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26"/>
          </p:nvPr>
        </p:nvSpPr>
        <p:spPr>
          <a:xfrm>
            <a:off x="2628000" y="1368000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0" name="Picture Placeholder 6"/>
          <p:cNvSpPr>
            <a:spLocks noGrp="1"/>
          </p:cNvSpPr>
          <p:nvPr>
            <p:ph type="pic" sz="quarter" idx="28"/>
          </p:nvPr>
        </p:nvSpPr>
        <p:spPr>
          <a:xfrm>
            <a:off x="576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2" name="Picture Placeholder 6"/>
          <p:cNvSpPr>
            <a:spLocks noGrp="1"/>
          </p:cNvSpPr>
          <p:nvPr>
            <p:ph type="pic" sz="quarter" idx="30"/>
          </p:nvPr>
        </p:nvSpPr>
        <p:spPr>
          <a:xfrm>
            <a:off x="2628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4" name="Picture Placeholder 6"/>
          <p:cNvSpPr>
            <a:spLocks noGrp="1"/>
          </p:cNvSpPr>
          <p:nvPr>
            <p:ph type="pic" sz="quarter" idx="32"/>
          </p:nvPr>
        </p:nvSpPr>
        <p:spPr>
          <a:xfrm>
            <a:off x="4680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36" name="Picture Placeholder 6"/>
          <p:cNvSpPr>
            <a:spLocks noGrp="1"/>
          </p:cNvSpPr>
          <p:nvPr>
            <p:ph type="pic" sz="quarter" idx="34"/>
          </p:nvPr>
        </p:nvSpPr>
        <p:spPr>
          <a:xfrm>
            <a:off x="6732000" y="3841342"/>
            <a:ext cx="1908000" cy="1080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297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76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>
              <a:spcBef>
                <a:spcPts val="0"/>
              </a:spcBef>
              <a:defRPr sz="1000"/>
            </a:lvl2pPr>
            <a:lvl3pPr marL="573088" indent="-187325">
              <a:spcBef>
                <a:spcPts val="0"/>
              </a:spcBef>
              <a:defRPr sz="1000"/>
            </a:lvl3pPr>
            <a:lvl4pPr marL="717550" indent="-131763">
              <a:spcBef>
                <a:spcPts val="0"/>
              </a:spcBef>
              <a:defRPr sz="1000"/>
            </a:lvl4pPr>
            <a:lvl5pPr marL="879475" indent="-171450">
              <a:tabLst/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2628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680000" y="2673419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8" name="Content Placeholder 2"/>
          <p:cNvSpPr>
            <a:spLocks noGrp="1"/>
          </p:cNvSpPr>
          <p:nvPr>
            <p:ph idx="15"/>
          </p:nvPr>
        </p:nvSpPr>
        <p:spPr>
          <a:xfrm>
            <a:off x="6732000" y="2673419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9" name="Content Placeholder 2"/>
          <p:cNvSpPr>
            <a:spLocks noGrp="1"/>
          </p:cNvSpPr>
          <p:nvPr>
            <p:ph idx="16"/>
          </p:nvPr>
        </p:nvSpPr>
        <p:spPr>
          <a:xfrm>
            <a:off x="576000" y="5143640"/>
            <a:ext cx="1908000" cy="900000"/>
          </a:xfrm>
        </p:spPr>
        <p:txBody>
          <a:bodyPr>
            <a:noAutofit/>
          </a:bodyPr>
          <a:lstStyle>
            <a:lvl1pPr marL="179388" indent="-179388">
              <a:spcBef>
                <a:spcPts val="0"/>
              </a:spcBef>
              <a:defRPr sz="1000"/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tabLst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628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4680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22" name="Content Placeholder 2"/>
          <p:cNvSpPr>
            <a:spLocks noGrp="1"/>
          </p:cNvSpPr>
          <p:nvPr>
            <p:ph idx="19"/>
          </p:nvPr>
        </p:nvSpPr>
        <p:spPr>
          <a:xfrm>
            <a:off x="6732000" y="5143640"/>
            <a:ext cx="1908000" cy="900000"/>
          </a:xfrm>
        </p:spPr>
        <p:txBody>
          <a:bodyPr>
            <a:noAutofit/>
          </a:bodyPr>
          <a:lstStyle>
            <a:lvl1pPr marL="179388" indent="-1793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6238" indent="-166688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3088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7550" indent="-131763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9475" indent="-17145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itchFamily="34" charset="0"/>
              <a:defRPr lang="en-GB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76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6732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4680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628000" y="2483273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576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2628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4672246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6732000" y="4958062"/>
            <a:ext cx="1908000" cy="18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3"/>
          <p:cNvSpPr>
            <a:spLocks noGrp="1"/>
          </p:cNvSpPr>
          <p:nvPr>
            <p:ph type="dt" sz="half" idx="3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EAE8-EF31-4CFA-9751-2096E2AB69F2}" type="datetime1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49" name="Footer Placeholder 4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" name="Slide Number Placeholder 5"/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FEFFA1EB-5BB3-42DF-812A-8CF6CE37652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941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0BB9-CCEC-4356-93B9-709FE2C2D2B4}" type="datetime1">
              <a:rPr lang="en-GB"/>
              <a:pPr>
                <a:defRPr/>
              </a:pPr>
              <a:t>08/11/2021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8FDED57C-02FA-44E1-99DC-1C5493F183B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000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481012" y="0"/>
            <a:ext cx="4451027" cy="6308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4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5514975"/>
            <a:ext cx="6477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39600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3960000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3960000" cy="180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9D010-8601-42DE-9AA4-978703E23B27}" type="datetime1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4271ED99-CC3D-4797-BE8B-DA22BC9B14C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6112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76000" y="2205038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76000" y="249289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76000" y="2852936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576000" y="3124050"/>
            <a:ext cx="4043363" cy="21585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576000" y="3514774"/>
            <a:ext cx="4043363" cy="2736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386D-82D8-43C5-B04B-226954B02C6E}" type="datetime1">
              <a:rPr lang="en-GB"/>
              <a:pPr>
                <a:defRPr/>
              </a:pPr>
              <a:t>08/11/2021</a:t>
            </a:fld>
            <a:endParaRPr lang="en-GB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CDE3756C-CA7E-4A2A-BC27-C7EF7FEAD1E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6281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Whit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7135813" y="6021388"/>
            <a:ext cx="1617662" cy="7127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858C-2BA5-4569-B904-C1557B188AA5}" type="datetime1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723E2691-B0E8-4B86-B762-E07BB190863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47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B2634-B287-4400-8615-B085B2A9135B}" type="datetime1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</a:t>
            </a:r>
            <a:fld id="{3B5BD059-2A53-48D9-A64B-A73588B9DFD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498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0" y="0"/>
            <a:ext cx="10260013" cy="6858000"/>
            <a:chOff x="0" y="0"/>
            <a:chExt cx="10260632" cy="6858000"/>
          </a:xfrm>
        </p:grpSpPr>
        <p:pic>
          <p:nvPicPr>
            <p:cNvPr id="5" name="Picture 11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" r="781" b="-2"/>
            <a:stretch>
              <a:fillRect/>
            </a:stretch>
          </p:blipFill>
          <p:spPr bwMode="auto">
            <a:xfrm>
              <a:off x="1116632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 userDrawn="1"/>
          </p:nvSpPr>
          <p:spPr>
            <a:xfrm>
              <a:off x="0" y="0"/>
              <a:ext cx="2267087" cy="6858000"/>
            </a:xfrm>
            <a:prstGeom prst="rect">
              <a:avLst/>
            </a:prstGeom>
            <a:solidFill>
              <a:srgbClr val="006D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617A5-3FC9-46E8-A89B-E924AEBF5B22}" type="datetime1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5B720E67-597D-4C21-A328-3CAF0EE7E0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115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1572904"/>
            <a:ext cx="8064000" cy="5400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00" y="2052000"/>
            <a:ext cx="8064000" cy="360000"/>
          </a:xfrm>
        </p:spPr>
        <p:txBody>
          <a:bodyPr/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19698-9CAB-4F26-AEF1-8337F34DDA56}" type="datetime1">
              <a:rPr lang="en-GB"/>
              <a:pPr>
                <a:defRPr/>
              </a:pPr>
              <a:t>08/11/2021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24B4B8B4-6ED7-4303-B612-2D362F77D75E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864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2016000"/>
            <a:ext cx="8064000" cy="424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6000" y="1368000"/>
            <a:ext cx="8064500" cy="288000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6000" y="1700840"/>
            <a:ext cx="8064500" cy="288000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8A693-C777-4636-A7C2-B08B5ECAFF5B}" type="datetime1">
              <a:rPr lang="en-GB"/>
              <a:pPr>
                <a:defRPr/>
              </a:pPr>
              <a:t>08/11/2021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B1722252-34A0-4E5A-A8E0-0DD0075AFA7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277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C341-C25E-4E1A-A954-296F535584FB}" type="datetime1">
              <a:rPr lang="en-GB"/>
              <a:pPr>
                <a:defRPr/>
              </a:pPr>
              <a:t>08/11/2021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AC9B628F-8E1F-4780-8E76-83577860C74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726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453600"/>
            <a:ext cx="8064000" cy="43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00" y="1367999"/>
            <a:ext cx="3960000" cy="489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000" y="1367999"/>
            <a:ext cx="3960000" cy="4896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1EC81-831D-42AF-BD2F-52AA42CEC35C}" type="datetime1">
              <a:rPr lang="en-GB"/>
              <a:pPr>
                <a:defRPr/>
              </a:pPr>
              <a:t>08/11/2021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C73C3AFA-6491-4EF4-86E2-D43B7E729C2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7987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7" t="13316" r="1427" b="53680"/>
          <a:stretch>
            <a:fillRect/>
          </a:stretch>
        </p:blipFill>
        <p:spPr bwMode="auto">
          <a:xfrm>
            <a:off x="7164388" y="6018213"/>
            <a:ext cx="1979612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 userDrawn="1"/>
        </p:nvCxnSpPr>
        <p:spPr>
          <a:xfrm>
            <a:off x="576263" y="6543675"/>
            <a:ext cx="6732587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576263" y="452438"/>
            <a:ext cx="80645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6263" y="1368425"/>
            <a:ext cx="80645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1439863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095D56-06E9-4D1C-A900-E588688D0B00}" type="datetime1">
              <a:rPr lang="en-GB"/>
              <a:pPr>
                <a:defRPr/>
              </a:pPr>
              <a:t>08/11/2021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2700338" y="6583363"/>
            <a:ext cx="1079500" cy="184150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0538" y="6423025"/>
            <a:ext cx="1800225" cy="25241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Slide </a:t>
            </a:r>
            <a:fld id="{E247C48B-8740-4168-874E-C941589C4DBC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33" name="Picture 10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6" r="-4996"/>
          <a:stretch>
            <a:fillRect/>
          </a:stretch>
        </p:blipFill>
        <p:spPr bwMode="auto">
          <a:xfrm>
            <a:off x="444500" y="6272213"/>
            <a:ext cx="1225550" cy="539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44" r:id="rId7"/>
    <p:sldLayoutId id="2147483745" r:id="rId8"/>
    <p:sldLayoutId id="2147483746" r:id="rId9"/>
    <p:sldLayoutId id="2147483763" r:id="rId10"/>
    <p:sldLayoutId id="2147483747" r:id="rId11"/>
    <p:sldLayoutId id="2147483764" r:id="rId12"/>
    <p:sldLayoutId id="2147483748" r:id="rId13"/>
    <p:sldLayoutId id="2147483749" r:id="rId14"/>
    <p:sldLayoutId id="2147483750" r:id="rId15"/>
    <p:sldLayoutId id="2147483765" r:id="rId16"/>
    <p:sldLayoutId id="2147483766" r:id="rId17"/>
    <p:sldLayoutId id="2147483767" r:id="rId18"/>
    <p:sldLayoutId id="2147483751" r:id="rId19"/>
    <p:sldLayoutId id="2147483752" r:id="rId20"/>
    <p:sldLayoutId id="2147483753" r:id="rId21"/>
    <p:sldLayoutId id="2147483754" r:id="rId22"/>
    <p:sldLayoutId id="2147483768" r:id="rId23"/>
    <p:sldLayoutId id="2147483755" r:id="rId24"/>
    <p:sldLayoutId id="2147483769" r:id="rId25"/>
    <p:sldLayoutId id="2147483756" r:id="rId2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Myriad Pro"/>
        </a:defRPr>
      </a:lvl9pPr>
    </p:titleStyle>
    <p:bodyStyle>
      <a:lvl1pPr marL="265113" indent="-265113" algn="l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1pPr>
      <a:lvl2pPr marL="512763" indent="-234950" algn="l" rtl="0" eaLnBrk="0" fontAlgn="base" hangingPunct="0">
        <a:lnSpc>
          <a:spcPct val="90000"/>
        </a:lnSpc>
        <a:spcBef>
          <a:spcPts val="4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lnSpc>
          <a:spcPct val="90000"/>
        </a:lnSpc>
        <a:spcBef>
          <a:spcPts val="2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3pPr>
      <a:lvl4pPr marL="993775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4pPr>
      <a:lvl5pPr marL="1219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kern="1200">
          <a:solidFill>
            <a:srgbClr val="5859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eca.europa.e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>
          <a:xfrm>
            <a:off x="797257" y="1916832"/>
            <a:ext cx="4968552" cy="2769989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4000" dirty="0">
                <a:latin typeface="+mn-lt"/>
              </a:rPr>
              <a:t>With a little help from our friends – peer review benefits, challenges and lessons learned</a:t>
            </a:r>
            <a:endParaRPr lang="en-GB" altLang="en-US" sz="4000" dirty="0" smtClean="0">
              <a:latin typeface="+mn-lt"/>
            </a:endParaRPr>
          </a:p>
        </p:txBody>
      </p:sp>
      <p:sp>
        <p:nvSpPr>
          <p:cNvPr id="16387" name="Subtitle 5"/>
          <p:cNvSpPr>
            <a:spLocks noGrp="1"/>
          </p:cNvSpPr>
          <p:nvPr>
            <p:ph type="subTitle" idx="1"/>
          </p:nvPr>
        </p:nvSpPr>
        <p:spPr>
          <a:xfrm>
            <a:off x="653948" y="5085184"/>
            <a:ext cx="2627585" cy="609398"/>
          </a:xfr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z="2000" dirty="0" smtClean="0"/>
              <a:t>Presentation by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400" dirty="0" smtClean="0"/>
              <a:t>Daniel Tibor</a:t>
            </a:r>
            <a:endParaRPr lang="en-GB" altLang="en-US" dirty="0" smtClean="0"/>
          </a:p>
        </p:txBody>
      </p:sp>
      <p:sp>
        <p:nvSpPr>
          <p:cNvPr id="1638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3568" y="647700"/>
            <a:ext cx="5219700" cy="360363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10 November 2021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52438"/>
            <a:ext cx="8064500" cy="431800"/>
          </a:xfrm>
        </p:spPr>
        <p:txBody>
          <a:bodyPr anchor="t"/>
          <a:lstStyle/>
          <a:p>
            <a:pPr algn="ctr"/>
            <a:r>
              <a:rPr lang="en-GB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lessons learned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395882" y="1052736"/>
            <a:ext cx="2352237" cy="0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79359" y="1340768"/>
            <a:ext cx="7632649" cy="2982783"/>
          </a:xfrm>
        </p:spPr>
        <p:txBody>
          <a:bodyPr rtlCol="0">
            <a:noAutofit/>
          </a:bodyPr>
          <a:lstStyle/>
          <a:p>
            <a:pPr marL="514350" indent="-514350">
              <a:lnSpc>
                <a:spcPct val="114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en-GB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peer review is not an audit!</a:t>
            </a:r>
            <a:endParaRPr lang="de-DE" sz="2600" dirty="0">
              <a:solidFill>
                <a:schemeClr val="tx1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4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motivation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514350" indent="-514350">
              <a:lnSpc>
                <a:spcPct val="114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subject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(s)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514350" indent="-514350">
              <a:lnSpc>
                <a:spcPct val="114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Choose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carefully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wish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party</a:t>
            </a:r>
            <a:r>
              <a:rPr lang="de-DE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GB" sz="2600" dirty="0">
              <a:solidFill>
                <a:schemeClr val="tx1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4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de-DE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de-DE" sz="2600" dirty="0" err="1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de-DE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benefit</a:t>
            </a:r>
            <a:r>
              <a:rPr lang="de-DE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de-DE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</a:t>
            </a:r>
            <a:r>
              <a:rPr lang="de-DE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de-DE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de-DE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de-DE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</a:t>
            </a:r>
            <a:r>
              <a:rPr lang="de-DE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600" dirty="0" err="1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</a:t>
            </a:r>
            <a:r>
              <a:rPr lang="de-DE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en-GB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lnSpc>
                <a:spcPct val="114000"/>
              </a:lnSpc>
              <a:spcBef>
                <a:spcPts val="2400"/>
              </a:spcBef>
              <a:buFont typeface="+mj-lt"/>
              <a:buAutoNum type="arabicPeriod"/>
            </a:pPr>
            <a:endParaRPr lang="en-GB" sz="2600" dirty="0">
              <a:solidFill>
                <a:schemeClr val="tx1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GB" sz="2400" dirty="0">
              <a:solidFill>
                <a:schemeClr val="accent4"/>
              </a:solidFill>
              <a:latin typeface="Myriad Pro" panose="020B0503030403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dirty="0">
              <a:solidFill>
                <a:schemeClr val="accent4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18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539750" y="452438"/>
            <a:ext cx="8064500" cy="43180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pPr algn="ctr"/>
            <a:r>
              <a:rPr lang="en-GB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 peer review is not an audit!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395882" y="1052736"/>
            <a:ext cx="2352237" cy="0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955716"/>
            <a:ext cx="3816424" cy="297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76921"/>
            <a:ext cx="8064500" cy="431800"/>
          </a:xfrm>
        </p:spPr>
        <p:txBody>
          <a:bodyPr anchor="t"/>
          <a:lstStyle/>
          <a:p>
            <a:pPr algn="ctr"/>
            <a:r>
              <a:rPr lang="en-GB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motivation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395882" y="1052736"/>
            <a:ext cx="2352237" cy="0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79359" y="1340768"/>
            <a:ext cx="7632649" cy="2982783"/>
          </a:xfrm>
        </p:spPr>
        <p:txBody>
          <a:bodyPr rtlCol="0">
            <a:noAutofit/>
          </a:bodyPr>
          <a:lstStyle/>
          <a:p>
            <a:pPr marL="0" indent="0">
              <a:lnSpc>
                <a:spcPct val="114000"/>
              </a:lnSpc>
              <a:spcBef>
                <a:spcPts val="2400"/>
              </a:spcBef>
              <a:buNone/>
            </a:pPr>
            <a:endParaRPr lang="en-GB" sz="2800" dirty="0" smtClean="0">
              <a:solidFill>
                <a:schemeClr val="tx1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4000"/>
              </a:lnSpc>
              <a:spcBef>
                <a:spcPts val="2400"/>
              </a:spcBef>
              <a:buNone/>
            </a:pPr>
            <a:r>
              <a:rPr lang="en-GB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GB" sz="2600" b="1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independent</a:t>
            </a:r>
            <a:r>
              <a:rPr lang="en-GB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600" b="1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mid-term review </a:t>
            </a:r>
          </a:p>
          <a:p>
            <a:pPr marL="0" indent="0" algn="ctr">
              <a:lnSpc>
                <a:spcPct val="114000"/>
              </a:lnSpc>
              <a:spcBef>
                <a:spcPts val="2400"/>
              </a:spcBef>
              <a:buNone/>
            </a:pPr>
            <a:r>
              <a:rPr lang="en-GB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assessing </a:t>
            </a:r>
            <a:r>
              <a:rPr lang="en-GB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progress made </a:t>
            </a:r>
            <a:r>
              <a:rPr lang="en-GB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GB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implementing </a:t>
            </a:r>
            <a:endParaRPr lang="en-GB" sz="2600" dirty="0" smtClean="0">
              <a:solidFill>
                <a:schemeClr val="tx1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4000"/>
              </a:lnSpc>
              <a:spcBef>
                <a:spcPts val="2400"/>
              </a:spcBef>
              <a:buNone/>
            </a:pPr>
            <a:r>
              <a:rPr lang="en-GB" sz="2600" b="1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</a:t>
            </a:r>
            <a:r>
              <a:rPr lang="en-GB" sz="2600" b="1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strategy for the period </a:t>
            </a:r>
            <a:r>
              <a:rPr lang="en-GB" sz="2600" b="1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2018-2020</a:t>
            </a:r>
            <a:r>
              <a:rPr lang="en-GB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2600" dirty="0" smtClean="0">
              <a:solidFill>
                <a:schemeClr val="tx1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4000"/>
              </a:lnSpc>
              <a:spcBef>
                <a:spcPts val="2400"/>
              </a:spcBef>
              <a:buFont typeface="+mj-lt"/>
              <a:buAutoNum type="arabicPeriod"/>
            </a:pPr>
            <a:endParaRPr lang="en-GB" sz="2600" dirty="0">
              <a:solidFill>
                <a:schemeClr val="tx1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GB" sz="2400" dirty="0">
              <a:solidFill>
                <a:schemeClr val="accent4"/>
              </a:solidFill>
              <a:latin typeface="Myriad Pro" panose="020B0503030403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dirty="0">
              <a:solidFill>
                <a:schemeClr val="accent4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8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52438"/>
            <a:ext cx="8064500" cy="431800"/>
          </a:xfrm>
        </p:spPr>
        <p:txBody>
          <a:bodyPr anchor="t"/>
          <a:lstStyle/>
          <a:p>
            <a:pPr algn="ctr"/>
            <a:r>
              <a:rPr lang="en-GB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subjects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395882" y="1052736"/>
            <a:ext cx="2352237" cy="0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79359" y="1340768"/>
            <a:ext cx="7632649" cy="2982783"/>
          </a:xfrm>
        </p:spPr>
        <p:txBody>
          <a:bodyPr rtlCol="0">
            <a:noAutofit/>
          </a:bodyPr>
          <a:lstStyle/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n-GB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Overall strategic approach;</a:t>
            </a:r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n-GB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Improve </a:t>
            </a:r>
            <a:r>
              <a:rPr lang="en-GB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added value of the Statement of Assurance (</a:t>
            </a:r>
            <a:r>
              <a:rPr lang="en-GB" sz="2600" dirty="0" err="1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SoA</a:t>
            </a:r>
            <a:r>
              <a:rPr lang="en-GB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in the context of today’s EU financial </a:t>
            </a:r>
            <a:r>
              <a:rPr lang="en-GB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(Goal 1);</a:t>
            </a:r>
            <a:endParaRPr lang="en-GB" sz="2600" dirty="0">
              <a:solidFill>
                <a:schemeClr val="tx1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n-GB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</a:t>
            </a:r>
            <a:r>
              <a:rPr lang="en-GB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the performance aspects of EU </a:t>
            </a:r>
            <a:r>
              <a:rPr lang="en-GB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 (Goal 2); </a:t>
            </a:r>
            <a:r>
              <a:rPr lang="en-GB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>
              <a:lnSpc>
                <a:spcPct val="114000"/>
              </a:lnSpc>
              <a:spcBef>
                <a:spcPts val="2400"/>
              </a:spcBef>
            </a:pPr>
            <a:r>
              <a:rPr lang="en-GB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</a:t>
            </a:r>
            <a:r>
              <a:rPr lang="en-GB" sz="2600" dirty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messages across to the ECA’s </a:t>
            </a:r>
            <a:r>
              <a:rPr lang="en-GB" sz="2600" dirty="0" smtClean="0">
                <a:solidFill>
                  <a:schemeClr val="tx1"/>
                </a:solidFill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audience  (Goal 3).</a:t>
            </a:r>
            <a:endParaRPr lang="en-GB" sz="2600" dirty="0">
              <a:solidFill>
                <a:schemeClr val="tx1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2400"/>
              </a:spcBef>
              <a:buNone/>
            </a:pPr>
            <a:endParaRPr lang="de-DE" sz="2600" dirty="0" smtClean="0">
              <a:solidFill>
                <a:schemeClr val="tx1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14000"/>
              </a:lnSpc>
              <a:spcBef>
                <a:spcPts val="2400"/>
              </a:spcBef>
              <a:buFont typeface="+mj-lt"/>
              <a:buAutoNum type="arabicPeriod"/>
            </a:pPr>
            <a:endParaRPr lang="en-GB" sz="2600" dirty="0">
              <a:solidFill>
                <a:schemeClr val="tx1"/>
              </a:solidFill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en-GB" sz="2400" dirty="0">
              <a:solidFill>
                <a:schemeClr val="accent4"/>
              </a:solidFill>
              <a:latin typeface="Myriad Pro" panose="020B0503030403020204" pitchFamily="34" charset="0"/>
            </a:endParaRP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GB" sz="2400" dirty="0">
              <a:solidFill>
                <a:schemeClr val="accent4"/>
              </a:solidFill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54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 txBox="1">
            <a:spLocks/>
          </p:cNvSpPr>
          <p:nvPr/>
        </p:nvSpPr>
        <p:spPr>
          <a:xfrm>
            <a:off x="539750" y="452438"/>
            <a:ext cx="8064500" cy="431800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Myriad Pro"/>
              </a:defRPr>
            </a:lvl9pPr>
          </a:lstStyle>
          <a:p>
            <a:pPr algn="ctr"/>
            <a:r>
              <a:rPr lang="en-GB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Our friends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395882" y="1052736"/>
            <a:ext cx="2352237" cy="0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Content Placeholder 9" descr="A group of people standing in front of a building&#10;&#10;Description automatically generated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5927" y="1412776"/>
            <a:ext cx="5732145" cy="470979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202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452438"/>
            <a:ext cx="8064500" cy="431800"/>
          </a:xfrm>
        </p:spPr>
        <p:txBody>
          <a:bodyPr anchor="t"/>
          <a:lstStyle/>
          <a:p>
            <a:pPr algn="ctr"/>
            <a:r>
              <a:rPr lang="en-GB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benefit of the peer review</a:t>
            </a:r>
            <a:endParaRPr lang="en-GB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395882" y="1052736"/>
            <a:ext cx="2352237" cy="0"/>
          </a:xfrm>
          <a:prstGeom prst="line">
            <a:avLst/>
          </a:prstGeom>
          <a:ln w="28575">
            <a:solidFill>
              <a:srgbClr val="A8B6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reeform 2"/>
          <p:cNvSpPr/>
          <p:nvPr/>
        </p:nvSpPr>
        <p:spPr>
          <a:xfrm>
            <a:off x="188827" y="1765762"/>
            <a:ext cx="8622330" cy="4011985"/>
          </a:xfrm>
          <a:custGeom>
            <a:avLst/>
            <a:gdLst>
              <a:gd name="connsiteX0" fmla="*/ 53252 w 8622330"/>
              <a:gd name="connsiteY0" fmla="*/ 4011985 h 4011985"/>
              <a:gd name="connsiteX1" fmla="*/ 158255 w 8622330"/>
              <a:gd name="connsiteY1" fmla="*/ 3272590 h 4011985"/>
              <a:gd name="connsiteX2" fmla="*/ 1383288 w 8622330"/>
              <a:gd name="connsiteY2" fmla="*/ 3539472 h 4011985"/>
              <a:gd name="connsiteX3" fmla="*/ 2612697 w 8622330"/>
              <a:gd name="connsiteY3" fmla="*/ 2668823 h 4011985"/>
              <a:gd name="connsiteX4" fmla="*/ 875774 w 8622330"/>
              <a:gd name="connsiteY4" fmla="*/ 1693172 h 4011985"/>
              <a:gd name="connsiteX5" fmla="*/ 2910205 w 8622330"/>
              <a:gd name="connsiteY5" fmla="*/ 1330037 h 4011985"/>
              <a:gd name="connsiteX6" fmla="*/ 3894607 w 8622330"/>
              <a:gd name="connsiteY6" fmla="*/ 122504 h 4011985"/>
              <a:gd name="connsiteX7" fmla="*/ 4730255 w 8622330"/>
              <a:gd name="connsiteY7" fmla="*/ 1229409 h 4011985"/>
              <a:gd name="connsiteX8" fmla="*/ 5845910 w 8622330"/>
              <a:gd name="connsiteY8" fmla="*/ 65627 h 4011985"/>
              <a:gd name="connsiteX9" fmla="*/ 6734059 w 8622330"/>
              <a:gd name="connsiteY9" fmla="*/ 2240062 h 4011985"/>
              <a:gd name="connsiteX10" fmla="*/ 5434649 w 8622330"/>
              <a:gd name="connsiteY10" fmla="*/ 3552597 h 4011985"/>
              <a:gd name="connsiteX11" fmla="*/ 8523483 w 8622330"/>
              <a:gd name="connsiteY11" fmla="*/ 2541945 h 4011985"/>
              <a:gd name="connsiteX12" fmla="*/ 7906591 w 8622330"/>
              <a:gd name="connsiteY12" fmla="*/ 538140 h 4011985"/>
              <a:gd name="connsiteX13" fmla="*/ 8396605 w 8622330"/>
              <a:gd name="connsiteY13" fmla="*/ 0 h 4011985"/>
              <a:gd name="connsiteX14" fmla="*/ 8396605 w 8622330"/>
              <a:gd name="connsiteY14" fmla="*/ 0 h 40119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22330" h="4011985">
                <a:moveTo>
                  <a:pt x="53252" y="4011985"/>
                </a:moveTo>
                <a:cubicBezTo>
                  <a:pt x="-5083" y="3681663"/>
                  <a:pt x="-63418" y="3351342"/>
                  <a:pt x="158255" y="3272590"/>
                </a:cubicBezTo>
                <a:cubicBezTo>
                  <a:pt x="379928" y="3193838"/>
                  <a:pt x="974214" y="3640100"/>
                  <a:pt x="1383288" y="3539472"/>
                </a:cubicBezTo>
                <a:cubicBezTo>
                  <a:pt x="1792362" y="3438844"/>
                  <a:pt x="2697283" y="2976540"/>
                  <a:pt x="2612697" y="2668823"/>
                </a:cubicBezTo>
                <a:cubicBezTo>
                  <a:pt x="2528111" y="2361106"/>
                  <a:pt x="826189" y="1916303"/>
                  <a:pt x="875774" y="1693172"/>
                </a:cubicBezTo>
                <a:cubicBezTo>
                  <a:pt x="925359" y="1470041"/>
                  <a:pt x="2407066" y="1591815"/>
                  <a:pt x="2910205" y="1330037"/>
                </a:cubicBezTo>
                <a:cubicBezTo>
                  <a:pt x="3413344" y="1068259"/>
                  <a:pt x="3591265" y="139275"/>
                  <a:pt x="3894607" y="122504"/>
                </a:cubicBezTo>
                <a:cubicBezTo>
                  <a:pt x="4197949" y="105733"/>
                  <a:pt x="4405038" y="1238888"/>
                  <a:pt x="4730255" y="1229409"/>
                </a:cubicBezTo>
                <a:cubicBezTo>
                  <a:pt x="5055472" y="1219930"/>
                  <a:pt x="5511943" y="-102815"/>
                  <a:pt x="5845910" y="65627"/>
                </a:cubicBezTo>
                <a:cubicBezTo>
                  <a:pt x="6179877" y="234069"/>
                  <a:pt x="6802603" y="1658900"/>
                  <a:pt x="6734059" y="2240062"/>
                </a:cubicBezTo>
                <a:cubicBezTo>
                  <a:pt x="6665515" y="2821224"/>
                  <a:pt x="5136412" y="3502283"/>
                  <a:pt x="5434649" y="3552597"/>
                </a:cubicBezTo>
                <a:cubicBezTo>
                  <a:pt x="5732886" y="3602911"/>
                  <a:pt x="8111493" y="3044354"/>
                  <a:pt x="8523483" y="2541945"/>
                </a:cubicBezTo>
                <a:cubicBezTo>
                  <a:pt x="8935473" y="2039535"/>
                  <a:pt x="7927737" y="961797"/>
                  <a:pt x="7906591" y="538140"/>
                </a:cubicBezTo>
                <a:cubicBezTo>
                  <a:pt x="7885445" y="114482"/>
                  <a:pt x="8396605" y="0"/>
                  <a:pt x="8396605" y="0"/>
                </a:cubicBezTo>
                <a:lnTo>
                  <a:pt x="8396605" y="0"/>
                </a:lnTo>
              </a:path>
            </a:pathLst>
          </a:custGeom>
          <a:noFill/>
          <a:ln w="1079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286505" y="5046712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subject</a:t>
            </a:r>
          </a:p>
          <a:p>
            <a:endParaRPr lang="en-GB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5899338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Motivation</a:t>
            </a:r>
            <a:endParaRPr lang="en-GB" sz="1600" b="1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95943" y="3998337"/>
            <a:ext cx="19316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</a:t>
            </a:r>
            <a:r>
              <a:rPr lang="de-DE" sz="1600" b="1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friends</a:t>
            </a:r>
            <a:endParaRPr lang="de-DE" sz="1600" b="1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272482" y="2873992"/>
            <a:ext cx="193161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</a:t>
            </a:r>
            <a:endParaRPr lang="de-DE" sz="1600" b="1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238287" y="3276670"/>
            <a:ext cx="2861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Collect</a:t>
            </a:r>
            <a:r>
              <a:rPr lang="de-DE" sz="1600" b="1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1600" b="1" dirty="0" err="1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consolidate</a:t>
            </a:r>
            <a:r>
              <a:rPr lang="de-DE" sz="1600" b="1" dirty="0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de-DE" sz="1600" b="1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prepare</a:t>
            </a:r>
            <a:r>
              <a:rPr lang="de-DE" sz="1600" b="1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 </a:t>
            </a:r>
            <a:r>
              <a:rPr lang="de-DE" sz="1600" b="1" dirty="0" err="1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</a:t>
            </a:r>
            <a:r>
              <a:rPr lang="de-DE" sz="1600" b="1" dirty="0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de-DE" sz="1600" b="1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600" b="1" dirty="0" err="1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peers</a:t>
            </a:r>
            <a:endParaRPr lang="en-GB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52120" y="536224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Exchange on preliminary findings and recommendations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62471" y="2152891"/>
            <a:ext cx="180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Kick-off </a:t>
            </a:r>
            <a:r>
              <a:rPr lang="de-DE" sz="1600" b="1" dirty="0" err="1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</a:t>
            </a:r>
            <a:endParaRPr lang="de-DE" sz="1600" b="1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25866" y="299932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Clear facts</a:t>
            </a:r>
            <a:endParaRPr lang="en-GB" sz="1600" b="1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0312" y="3786994"/>
            <a:ext cx="1931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Final </a:t>
            </a:r>
            <a:r>
              <a:rPr lang="de-DE" sz="1600" b="1" dirty="0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</a:t>
            </a:r>
            <a:endParaRPr lang="de-DE" sz="1600" b="1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6376" y="1424074"/>
            <a:ext cx="1931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Publication</a:t>
            </a:r>
            <a:endParaRPr lang="de-DE" sz="1600" b="1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47864" y="1538034"/>
            <a:ext cx="180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Visits 1, 2, …</a:t>
            </a:r>
            <a:endParaRPr lang="de-DE" sz="1600" b="1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3888" y="2622413"/>
            <a:ext cx="180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Meetings</a:t>
            </a:r>
            <a:endParaRPr lang="de-DE" sz="1600" b="1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04018" y="1391783"/>
            <a:ext cx="180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Requests</a:t>
            </a:r>
            <a:r>
              <a:rPr lang="de-DE" sz="1600" b="1" dirty="0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1, 2, …</a:t>
            </a:r>
            <a:endParaRPr lang="de-DE" sz="1600" b="1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52698" y="2497130"/>
            <a:ext cx="18014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Meetings</a:t>
            </a:r>
            <a:endParaRPr lang="de-DE" sz="1600" b="1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13075" y="4064598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Myriad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requests</a:t>
            </a:r>
            <a:endParaRPr lang="en-GB" sz="1600" b="1" dirty="0">
              <a:latin typeface="Myriad Pro" panose="020B0503030403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0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3568" y="454025"/>
            <a:ext cx="3851920" cy="431800"/>
          </a:xfrm>
        </p:spPr>
        <p:txBody>
          <a:bodyPr anchor="t"/>
          <a:lstStyle/>
          <a:p>
            <a:pPr eaLnBrk="1" hangingPunct="1"/>
            <a:r>
              <a:rPr lang="en-GB" altLang="en-US" dirty="0" smtClean="0"/>
              <a:t>Contact details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3568" y="1052736"/>
            <a:ext cx="3887217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rgbClr val="A8B621"/>
                </a:solidFill>
              </a:rPr>
              <a:t>Daniel Tibor</a:t>
            </a:r>
            <a:endParaRPr lang="en-GB" dirty="0">
              <a:solidFill>
                <a:srgbClr val="A8B62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683568" y="1268760"/>
            <a:ext cx="3887217" cy="2159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1400" b="0" dirty="0">
                <a:solidFill>
                  <a:srgbClr val="58595B"/>
                </a:solidFill>
              </a:rPr>
              <a:t>Senior Institutional relations officer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1400" b="0" dirty="0">
                <a:solidFill>
                  <a:srgbClr val="58595B"/>
                </a:solidFill>
              </a:rPr>
              <a:t>Corporate strategy, planning and performance management, Communication and media relations, Institutional liaison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65919" y="2349004"/>
            <a:ext cx="3887217" cy="2159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daniel.tibor@eca.europa.eu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82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11560" y="2708920"/>
            <a:ext cx="4248472" cy="2736304"/>
          </a:xfrm>
        </p:spPr>
        <p:txBody>
          <a:bodyPr>
            <a:noAutofit/>
          </a:bodyPr>
          <a:lstStyle/>
          <a:p>
            <a:pPr indent="85725" eaLnBrk="1" hangingPunct="1">
              <a:lnSpc>
                <a:spcPct val="200000"/>
              </a:lnSpc>
              <a:spcBef>
                <a:spcPct val="0"/>
              </a:spcBef>
            </a:pPr>
            <a:r>
              <a:rPr lang="en-GB" altLang="en-US" b="1" dirty="0" smtClean="0"/>
              <a:t>Want to know more about our work:</a:t>
            </a:r>
          </a:p>
          <a:p>
            <a:pPr indent="85725" eaLnBrk="1" hangingPunct="1">
              <a:lnSpc>
                <a:spcPct val="150000"/>
              </a:lnSpc>
              <a:spcBef>
                <a:spcPct val="0"/>
              </a:spcBef>
            </a:pPr>
            <a:r>
              <a:rPr lang="en-GB" altLang="en-US" dirty="0" smtClean="0"/>
              <a:t>Visit our website: </a:t>
            </a:r>
            <a:r>
              <a:rPr lang="en-GB" altLang="en-US" b="1" dirty="0" smtClean="0">
                <a:solidFill>
                  <a:srgbClr val="943980"/>
                </a:solidFill>
                <a:hlinkClick r:id="rId3" action="ppaction://hlinkfile"/>
              </a:rPr>
              <a:t>eca.europa.eu</a:t>
            </a:r>
            <a:endParaRPr lang="en-GB" altLang="en-US" b="1" dirty="0" smtClean="0">
              <a:solidFill>
                <a:srgbClr val="943980"/>
              </a:solidFill>
            </a:endParaRPr>
          </a:p>
          <a:p>
            <a:pPr indent="85725" eaLnBrk="1" hangingPunct="1">
              <a:lnSpc>
                <a:spcPct val="150000"/>
              </a:lnSpc>
              <a:spcBef>
                <a:spcPct val="0"/>
              </a:spcBef>
            </a:pPr>
            <a:r>
              <a:rPr lang="en-GB" altLang="en-US" dirty="0" smtClean="0"/>
              <a:t>Follow us on Twitter </a:t>
            </a:r>
            <a:r>
              <a:rPr lang="en-GB" altLang="en-US" b="1" dirty="0" smtClean="0">
                <a:solidFill>
                  <a:srgbClr val="A8B621"/>
                </a:solidFill>
              </a:rPr>
              <a:t>@</a:t>
            </a:r>
            <a:r>
              <a:rPr lang="en-GB" altLang="en-US" b="1" dirty="0" err="1" smtClean="0">
                <a:solidFill>
                  <a:srgbClr val="A8B621"/>
                </a:solidFill>
              </a:rPr>
              <a:t>EUAuditors</a:t>
            </a:r>
            <a:endParaRPr lang="en-GB" altLang="en-US" b="1" dirty="0" smtClean="0">
              <a:solidFill>
                <a:srgbClr val="A8B621"/>
              </a:solidFill>
            </a:endParaRPr>
          </a:p>
          <a:p>
            <a:pPr indent="85725" eaLnBrk="1" hangingPunct="1">
              <a:lnSpc>
                <a:spcPct val="150000"/>
              </a:lnSpc>
              <a:spcBef>
                <a:spcPct val="0"/>
              </a:spcBef>
            </a:pPr>
            <a:r>
              <a:rPr lang="en-GB" altLang="en-US" dirty="0" smtClean="0"/>
              <a:t>Check our page on LinkedIn and Facebook </a:t>
            </a:r>
          </a:p>
          <a:p>
            <a:pPr marL="85725" eaLnBrk="1" hangingPunct="1">
              <a:lnSpc>
                <a:spcPct val="150000"/>
              </a:lnSpc>
              <a:spcBef>
                <a:spcPct val="0"/>
              </a:spcBef>
            </a:pPr>
            <a:r>
              <a:rPr lang="en-GB" altLang="en-US" dirty="0" smtClean="0"/>
              <a:t>Watch our videos on YouTube: </a:t>
            </a:r>
            <a:r>
              <a:rPr lang="en-GB" altLang="en-US" b="1" dirty="0" err="1" smtClean="0">
                <a:solidFill>
                  <a:srgbClr val="A8B621"/>
                </a:solidFill>
              </a:rPr>
              <a:t>EUAuditorsECA</a:t>
            </a:r>
            <a:endParaRPr lang="en-GB" altLang="en-US" b="1" dirty="0" smtClean="0">
              <a:solidFill>
                <a:srgbClr val="A8B621"/>
              </a:solidFill>
            </a:endParaRPr>
          </a:p>
          <a:p>
            <a:pPr indent="85725" eaLnBrk="1" hangingPunct="1">
              <a:lnSpc>
                <a:spcPct val="150000"/>
              </a:lnSpc>
              <a:spcBef>
                <a:spcPct val="0"/>
              </a:spcBef>
            </a:pPr>
            <a:r>
              <a:rPr lang="en-GB" altLang="en-US" dirty="0" smtClean="0"/>
              <a:t>Contact us at: </a:t>
            </a:r>
            <a:r>
              <a:rPr lang="en-GB" altLang="en-US" b="1" dirty="0" smtClean="0">
                <a:solidFill>
                  <a:srgbClr val="A8B621"/>
                </a:solidFill>
              </a:rPr>
              <a:t>ECA-info@eca.europa.eu</a:t>
            </a:r>
          </a:p>
          <a:p>
            <a:pPr indent="85725" eaLnBrk="1" hangingPunct="1">
              <a:lnSpc>
                <a:spcPct val="150000"/>
              </a:lnSpc>
              <a:spcBef>
                <a:spcPct val="0"/>
              </a:spcBef>
            </a:pPr>
            <a:endParaRPr lang="en-GB" altLang="en-US" b="1" dirty="0" smtClean="0">
              <a:solidFill>
                <a:srgbClr val="CDDC2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74624f11eefedd6cc846ddded61b0157faf"/>
  <p:tag name="ARS_PPT_DBNAME" val="DOP000870EN01-19PP-ECA_general_presentation-OR[20200113103401238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EC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26938"/>
      </a:accent1>
      <a:accent2>
        <a:srgbClr val="CDDC29"/>
      </a:accent2>
      <a:accent3>
        <a:srgbClr val="C2C3C6"/>
      </a:accent3>
      <a:accent4>
        <a:srgbClr val="58595B"/>
      </a:accent4>
      <a:accent5>
        <a:srgbClr val="20409A"/>
      </a:accent5>
      <a:accent6>
        <a:srgbClr val="7D9DD2"/>
      </a:accent6>
      <a:hlink>
        <a:srgbClr val="9454C3"/>
      </a:hlink>
      <a:folHlink>
        <a:srgbClr val="3EBBF0"/>
      </a:folHlink>
    </a:clrScheme>
    <a:fontScheme name="Myrai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0fe922-26ca-4de5-b879-be0c723ef2d9">
      <Value>25</Value>
      <Value>248</Value>
      <Value>324</Value>
      <Value>301</Value>
    </TaxCatchAll>
    <ECADescription xmlns="badf4af4-25d2-4038-9680-cfde2e388a1c">Version 09/2021</ECADescription>
    <j472de07b35b4b9e8cc7c31d4ca6c387 xmlns="badf4af4-25d2-4038-9680-cfde2e388a1c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Directorate of the Presidency</TermName>
          <TermId xmlns="http://schemas.microsoft.com/office/infopath/2007/PartnerControls">a3f77e99-9212-46ff-8cee-52670a2f0846</TermId>
        </TermInfo>
      </Terms>
    </j472de07b35b4b9e8cc7c31d4ca6c387>
    <ECAAuthors xmlns="badf4af4-25d2-4038-9680-cfde2e388a1c">
      <UserInfo>
        <DisplayName/>
        <AccountId xsi:nil="true"/>
        <AccountType/>
      </UserInfo>
    </ECAAuthors>
    <ECAItemOrder xmlns="badf4af4-25d2-4038-9680-cfde2e388a1c" xsi:nil="true"/>
    <pb0d3fcd97d0473787e5b4d1428a0fce xmlns="badf4af4-25d2-4038-9680-cfde2e388a1c">
      <Terms xmlns="http://schemas.microsoft.com/office/infopath/2007/PartnerControls"/>
    </pb0d3fcd97d0473787e5b4d1428a0fce>
    <ECAItemDate xmlns="badf4af4-25d2-4038-9680-cfde2e388a1c" xsi:nil="true"/>
    <p64f05f0f2254f339cdc933fb1205f9f xmlns="36078b82-64f4-4a1e-99be-ae1315da66df">
      <Terms xmlns="http://schemas.microsoft.com/office/infopath/2007/PartnerControls"/>
    </p64f05f0f2254f339cdc933fb1205f9f>
    <g0faf6fc51764aa193d523d68c6540ed xmlns="36078b82-64f4-4a1e-99be-ae1315da66df">
      <Terms xmlns="http://schemas.microsoft.com/office/infopath/2007/PartnerControls"/>
    </g0faf6fc51764aa193d523d68c6540ed>
    <i2bc3f41a5694859a10cc5d6b6d7ba62 xmlns="badf4af4-25d2-4038-9680-cfde2e388a1c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</TermName>
          <TermId xmlns="http://schemas.microsoft.com/office/infopath/2007/PartnerControls">4bb8035b-31f0-45da-b02a-482a46432f2b</TermId>
        </TermInfo>
      </Terms>
    </i2bc3f41a5694859a10cc5d6b6d7ba62>
    <ECAGroupId xmlns="badf4af4-25d2-4038-9680-cfde2e388a1c" xsi:nil="true"/>
    <bbdf71c3953a4d0485988c871184d553 xmlns="badf4af4-25d2-4038-9680-cfde2e388a1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ff41af9d-5882-4b16-86b4-31f73ed5bea0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f62e574b-3cc3-41f1-94fb-41713324fdff</TermId>
        </TermInfo>
      </Terms>
    </bbdf71c3953a4d0485988c871184d553>
    <k2f2552df09444fcbbff3a84eb9dd0cc xmlns="badf4af4-25d2-4038-9680-cfde2e388a1c">
      <Terms xmlns="http://schemas.microsoft.com/office/infopath/2007/PartnerControls"/>
    </k2f2552df09444fcbbff3a84eb9dd0cc>
    <ECAIsEnglish xmlns="badf4af4-25d2-4038-9680-cfde2e388a1c">false</ECAIsEnglish>
    <ECAEnglishItemId xmlns="badf4af4-25d2-4038-9680-cfde2e388a1c" xsi:nil="true"/>
    <ECAEnglishItemGuid xmlns="badf4af4-25d2-4038-9680-cfde2e388a1c" xsi:nil="true"/>
    <f3e173caf2db49a396cdbc0345a42419 xmlns="badf4af4-25d2-4038-9680-cfde2e388a1c">
      <Terms xmlns="http://schemas.microsoft.com/office/infopath/2007/PartnerControls"/>
    </f3e173caf2db49a396cdbc0345a42419>
  </documentManagement>
</p:properties>
</file>

<file path=customXml/item3.xml><?xml version="1.0" encoding="utf-8"?>
<?mso-contentType ?>
<SharedContentType xmlns="Microsoft.SharePoint.Taxonomy.ContentTypeSync" SourceId="ffa626bc-382c-43ed-a255-dc332f30d049" ContentTypeId="0x01010042A0430C2F19D841812845C65B196795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ECAIntranetDocument" ma:contentTypeID="0x01010042A0430C2F19D841812845C65B19679500881338824F23804ABEC256C0FFC4774A" ma:contentTypeVersion="36" ma:contentTypeDescription="" ma:contentTypeScope="" ma:versionID="b8d4ae8c1422c44088f2ef9ea1725b1d">
  <xsd:schema xmlns:xsd="http://www.w3.org/2001/XMLSchema" xmlns:xs="http://www.w3.org/2001/XMLSchema" xmlns:p="http://schemas.microsoft.com/office/2006/metadata/properties" xmlns:ns2="badf4af4-25d2-4038-9680-cfde2e388a1c" xmlns:ns4="36078b82-64f4-4a1e-99be-ae1315da66df" xmlns:ns5="720fe922-26ca-4de5-b879-be0c723ef2d9" targetNamespace="http://schemas.microsoft.com/office/2006/metadata/properties" ma:root="true" ma:fieldsID="26544bc76f4d1cd6825baaab67033499" ns2:_="" ns4:_="" ns5:_="">
    <xsd:import namespace="badf4af4-25d2-4038-9680-cfde2e388a1c"/>
    <xsd:import namespace="36078b82-64f4-4a1e-99be-ae1315da66df"/>
    <xsd:import namespace="720fe922-26ca-4de5-b879-be0c723ef2d9"/>
    <xsd:element name="properties">
      <xsd:complexType>
        <xsd:sequence>
          <xsd:element name="documentManagement">
            <xsd:complexType>
              <xsd:all>
                <xsd:element ref="ns2:ECAEnglishItemGuid" minOccurs="0"/>
                <xsd:element ref="ns2:ECAEnglishItemId" minOccurs="0"/>
                <xsd:element ref="ns2:ECAIsEnglish" minOccurs="0"/>
                <xsd:element ref="ns2:ECAItemOrder" minOccurs="0"/>
                <xsd:element ref="ns2:ECADescription" minOccurs="0"/>
                <xsd:element ref="ns2:k2f2552df09444fcbbff3a84eb9dd0cc" minOccurs="0"/>
                <xsd:element ref="ns2:f3e173caf2db49a396cdbc0345a42419" minOccurs="0"/>
                <xsd:element ref="ns2:pb0d3fcd97d0473787e5b4d1428a0fce" minOccurs="0"/>
                <xsd:element ref="ns2:bbdf71c3953a4d0485988c871184d553" minOccurs="0"/>
                <xsd:element ref="ns2:j472de07b35b4b9e8cc7c31d4ca6c387" minOccurs="0"/>
                <xsd:element ref="ns2:i2bc3f41a5694859a10cc5d6b6d7ba62" minOccurs="0"/>
                <xsd:element ref="ns4:p64f05f0f2254f339cdc933fb1205f9f" minOccurs="0"/>
                <xsd:element ref="ns2:ECAItemDate" minOccurs="0"/>
                <xsd:element ref="ns4:g0faf6fc51764aa193d523d68c6540ed" minOccurs="0"/>
                <xsd:element ref="ns2:ECAAuthors" minOccurs="0"/>
                <xsd:element ref="ns2:ECAGroupId" minOccurs="0"/>
                <xsd:element ref="ns5:TaxCatchAll" minOccurs="0"/>
                <xsd:element ref="ns5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f4af4-25d2-4038-9680-cfde2e388a1c" elementFormDefault="qualified">
    <xsd:import namespace="http://schemas.microsoft.com/office/2006/documentManagement/types"/>
    <xsd:import namespace="http://schemas.microsoft.com/office/infopath/2007/PartnerControls"/>
    <xsd:element name="ECAEnglishItemGuid" ma:index="5" nillable="true" ma:displayName="ECAEnglishItemGuid" ma:internalName="ECAEnglishItemGuid">
      <xsd:simpleType>
        <xsd:restriction base="dms:Text">
          <xsd:maxLength value="255"/>
        </xsd:restriction>
      </xsd:simpleType>
    </xsd:element>
    <xsd:element name="ECAEnglishItemId" ma:index="6" nillable="true" ma:displayName="ECAEnglishItemId" ma:internalName="ECAEnglishItemId">
      <xsd:simpleType>
        <xsd:restriction base="dms:Number"/>
      </xsd:simpleType>
    </xsd:element>
    <xsd:element name="ECAIsEnglish" ma:index="7" nillable="true" ma:displayName="ECAIsEnglish" ma:default="0" ma:internalName="ECAIsEnglish">
      <xsd:simpleType>
        <xsd:restriction base="dms:Boolean"/>
      </xsd:simpleType>
    </xsd:element>
    <xsd:element name="ECAItemOrder" ma:index="8" nillable="true" ma:displayName="ECAItemOrder" ma:internalName="ECAItemOrder">
      <xsd:simpleType>
        <xsd:restriction base="dms:Number"/>
      </xsd:simpleType>
    </xsd:element>
    <xsd:element name="ECADescription" ma:index="9" nillable="true" ma:displayName="ECADescription" ma:internalName="ECADescription">
      <xsd:simpleType>
        <xsd:restriction base="dms:Note">
          <xsd:maxLength value="255"/>
        </xsd:restriction>
      </xsd:simpleType>
    </xsd:element>
    <xsd:element name="k2f2552df09444fcbbff3a84eb9dd0cc" ma:index="11" nillable="true" ma:taxonomy="true" ma:internalName="k2f2552df09444fcbbff3a84eb9dd0cc" ma:taxonomyFieldName="ECATaskNumbers" ma:displayName="ECATaskNumbers" ma:default="" ma:fieldId="{42f2552d-f094-44fc-bbff-3a84eb9dd0cc}" ma:taxonomyMulti="true" ma:sspId="ffa626bc-382c-43ed-a255-dc332f30d049" ma:termSetId="cdce8e66-c805-477a-bdea-1579db9b92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3e173caf2db49a396cdbc0345a42419" ma:index="13" nillable="true" ma:taxonomy="true" ma:internalName="f3e173caf2db49a396cdbc0345a42419" ma:taxonomyFieldName="ECAKnowledgeDomains" ma:displayName="ECAKnowledgeDomains" ma:default="" ma:fieldId="{f3e173ca-f2db-49a3-96cd-bc0345a42419}" ma:taxonomyMulti="true" ma:sspId="ffa626bc-382c-43ed-a255-dc332f30d049" ma:termSetId="87fc4d8d-ae2d-4585-b882-d959cdf35b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b0d3fcd97d0473787e5b4d1428a0fce" ma:index="15" nillable="true" ma:taxonomy="true" ma:internalName="pb0d3fcd97d0473787e5b4d1428a0fce" ma:taxonomyFieldName="ECACoreBusinessKeywords" ma:displayName="ECACoreBusinessKeywords" ma:default="" ma:fieldId="{9b0d3fcd-97d0-4737-87e5-b4d1428a0fce}" ma:taxonomyMulti="true" ma:sspId="ffa626bc-382c-43ed-a255-dc332f30d049" ma:termSetId="fcf8811f-6b82-47aa-9602-64d55252680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bdf71c3953a4d0485988c871184d553" ma:index="17" nillable="true" ma:taxonomy="true" ma:internalName="bbdf71c3953a4d0485988c871184d553" ma:taxonomyFieldName="ECADocumentType" ma:displayName="ECADocumentType" ma:default="" ma:fieldId="{bbdf71c3-953a-4d04-8598-8c871184d553}" ma:taxonomyMulti="true" ma:sspId="ffa626bc-382c-43ed-a255-dc332f30d049" ma:termSetId="6e65368f-b710-4458-a5f3-10bb0edc092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72de07b35b4b9e8cc7c31d4ca6c387" ma:index="19" nillable="true" ma:taxonomy="true" ma:internalName="j472de07b35b4b9e8cc7c31d4ca6c387" ma:taxonomyFieldName="ECAOwningDepartments" ma:displayName="ECAOwningDepartments" ma:default="" ma:fieldId="{3472de07-b35b-4b9e-8cc7-c31d4ca6c387}" ma:taxonomyMulti="true" ma:sspId="ffa626bc-382c-43ed-a255-dc332f30d049" ma:termSetId="2ac97ed3-5049-47c4-88f7-2e4314ac20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2bc3f41a5694859a10cc5d6b6d7ba62" ma:index="21" nillable="true" ma:taxonomy="true" ma:internalName="i2bc3f41a5694859a10cc5d6b6d7ba62" ma:taxonomyFieldName="ECATopics" ma:displayName="ECATopics" ma:default="" ma:fieldId="{22bc3f41-a569-4859-a10c-c5d6b6d7ba62}" ma:taxonomyMulti="true" ma:sspId="ffa626bc-382c-43ed-a255-dc332f30d049" ma:termSetId="77d4c2c8-7cfb-4ae6-ba15-43c1b849372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AItemDate" ma:index="24" nillable="true" ma:displayName="ECAItemDate" ma:format="DateOnly" ma:internalName="ECAItemDate">
      <xsd:simpleType>
        <xsd:restriction base="dms:DateTime"/>
      </xsd:simpleType>
    </xsd:element>
    <xsd:element name="ECAAuthors" ma:index="27" nillable="true" ma:displayName="ECAAuthors" ma:list="UserInfo" ma:SharePointGroup="0" ma:internalName="ECAAutho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AGroupId" ma:index="28" nillable="true" ma:displayName="ECAGroupId" ma:internalName="ECAGroup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078b82-64f4-4a1e-99be-ae1315da66df" elementFormDefault="qualified">
    <xsd:import namespace="http://schemas.microsoft.com/office/2006/documentManagement/types"/>
    <xsd:import namespace="http://schemas.microsoft.com/office/infopath/2007/PartnerControls"/>
    <xsd:element name="p64f05f0f2254f339cdc933fb1205f9f" ma:index="23" nillable="true" ma:taxonomy="true" ma:internalName="p64f05f0f2254f339cdc933fb1205f9f" ma:taxonomyFieldName="ECALanguage" ma:displayName="ECALanguage" ma:default="" ma:fieldId="{964f05f0-f225-4f33-9cdc-933fb1205f9f}" ma:sspId="ffa626bc-382c-43ed-a255-dc332f30d049" ma:termSetId="69f4ebea-3273-4535-ac00-b9e75797cd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0faf6fc51764aa193d523d68c6540ed" ma:index="25" nillable="true" ma:taxonomy="true" ma:internalName="g0faf6fc51764aa193d523d68c6540ed" ma:taxonomyFieldName="ECAAdditionalDepartments" ma:displayName="ECAAdditionalDepartments" ma:default="" ma:fieldId="{00faf6fc-5176-4aa1-93d5-23d68c6540ed}" ma:taxonomyMulti="true" ma:sspId="ffa626bc-382c-43ed-a255-dc332f30d049" ma:termSetId="2ac97ed3-5049-47c4-88f7-2e4314ac20c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0fe922-26ca-4de5-b879-be0c723ef2d9" elementFormDefault="qualified">
    <xsd:import namespace="http://schemas.microsoft.com/office/2006/documentManagement/types"/>
    <xsd:import namespace="http://schemas.microsoft.com/office/infopath/2007/PartnerControls"/>
    <xsd:element name="TaxCatchAll" ma:index="32" nillable="true" ma:displayName="Taxonomy Catch All Column" ma:hidden="true" ma:list="{4c096408-c2fb-4157-b8a9-2f3b22ef092d}" ma:internalName="TaxCatchAll" ma:showField="CatchAllData" ma:web="0289c97a-10c0-4286-b9d2-069ef48d7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3" nillable="true" ma:displayName="Taxonomy Catch All Column1" ma:hidden="true" ma:list="{4c096408-c2fb-4157-b8a9-2f3b22ef092d}" ma:internalName="TaxCatchAllLabel" ma:readOnly="true" ma:showField="CatchAllDataLabel" ma:web="0289c97a-10c0-4286-b9d2-069ef48d7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05CB10-63F2-4975-B512-E5A91B638A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BA5BB5-2321-4E4C-9B36-3C0DDFD37BAC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720fe922-26ca-4de5-b879-be0c723ef2d9"/>
    <ds:schemaRef ds:uri="http://purl.org/dc/elements/1.1/"/>
    <ds:schemaRef ds:uri="http://schemas.microsoft.com/office/2006/metadata/properties"/>
    <ds:schemaRef ds:uri="badf4af4-25d2-4038-9680-cfde2e388a1c"/>
    <ds:schemaRef ds:uri="http://schemas.openxmlformats.org/package/2006/metadata/core-properties"/>
    <ds:schemaRef ds:uri="36078b82-64f4-4a1e-99be-ae1315da66d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3841A0A-08D7-4453-9079-BC4F86D7DB15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814A7FFC-E3DF-4926-8E5F-11940AAFAE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df4af4-25d2-4038-9680-cfde2e388a1c"/>
    <ds:schemaRef ds:uri="36078b82-64f4-4a1e-99be-ae1315da66df"/>
    <ds:schemaRef ds:uri="720fe922-26ca-4de5-b879-be0c723ef2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14834</TotalTime>
  <Words>284</Words>
  <Application>Microsoft Office PowerPoint</Application>
  <PresentationFormat>On-screen Show (4:3)</PresentationFormat>
  <Paragraphs>63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</vt:lpstr>
      <vt:lpstr>Times New Roman</vt:lpstr>
      <vt:lpstr>Office Theme</vt:lpstr>
      <vt:lpstr>With a little help from our friends – peer review benefits, challenges and lessons learned</vt:lpstr>
      <vt:lpstr>Our lessons learned</vt:lpstr>
      <vt:lpstr>PowerPoint Presentation</vt:lpstr>
      <vt:lpstr>Our motivation</vt:lpstr>
      <vt:lpstr>The subjects</vt:lpstr>
      <vt:lpstr>PowerPoint Presentation</vt:lpstr>
      <vt:lpstr>The benefit of the peer review</vt:lpstr>
      <vt:lpstr>Contact details</vt:lpstr>
    </vt:vector>
  </TitlesOfParts>
  <Company>Emperor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ECA general presentation template - English</dc:title>
  <dc:creator>Victoria Creswell</dc:creator>
  <cp:lastModifiedBy>Daniel Tibor</cp:lastModifiedBy>
  <cp:revision>994</cp:revision>
  <cp:lastPrinted>2021-03-30T13:10:49Z</cp:lastPrinted>
  <dcterms:created xsi:type="dcterms:W3CDTF">2013-08-06T13:50:03Z</dcterms:created>
  <dcterms:modified xsi:type="dcterms:W3CDTF">2021-11-08T12:19:32Z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a_UnitTaxHTField0">
    <vt:lpwstr/>
  </property>
  <property fmtid="{D5CDD505-2E9C-101B-9397-08002B2CF9AE}" pid="3" name="Eca_Doc_Topics">
    <vt:lpwstr/>
  </property>
  <property fmtid="{D5CDD505-2E9C-101B-9397-08002B2CF9AE}" pid="4" name="termstore_sfGaDec">
    <vt:lpwstr/>
  </property>
  <property fmtid="{D5CDD505-2E9C-101B-9397-08002B2CF9AE}" pid="5" name="Eca_MeetingTypeTaxHTField0">
    <vt:lpwstr/>
  </property>
  <property fmtid="{D5CDD505-2E9C-101B-9397-08002B2CF9AE}" pid="6" name="termstore_sfStatut">
    <vt:lpwstr>19;#Main text|5f451bac-2385-465d-8382-8c0255fcf9fa</vt:lpwstr>
  </property>
  <property fmtid="{D5CDD505-2E9C-101B-9397-08002B2CF9AE}" pid="7" name="Eca_Unit">
    <vt:lpwstr/>
  </property>
  <property fmtid="{D5CDD505-2E9C-101B-9397-08002B2CF9AE}" pid="8" name="ContentTypeId">
    <vt:lpwstr>0x01010042A0430C2F19D841812845C65B19679500881338824F23804ABEC256C0FFC4774A</vt:lpwstr>
  </property>
  <property fmtid="{D5CDD505-2E9C-101B-9397-08002B2CF9AE}" pid="9" name="Eca_CoreKeywordsDoc">
    <vt:lpwstr/>
  </property>
  <property fmtid="{D5CDD505-2E9C-101B-9397-08002B2CF9AE}" pid="10" name="Eca_PerspectivesTaxHTField0">
    <vt:lpwstr/>
  </property>
  <property fmtid="{D5CDD505-2E9C-101B-9397-08002B2CF9AE}" pid="11" name="Eca_DocumentType">
    <vt:lpwstr/>
  </property>
  <property fmtid="{D5CDD505-2E9C-101B-9397-08002B2CF9AE}" pid="12" name="Eca_ConfidentialityLevel">
    <vt:lpwstr/>
  </property>
  <property fmtid="{D5CDD505-2E9C-101B-9397-08002B2CF9AE}" pid="13" name="Eca_CoreKeywordsTaxHTField0">
    <vt:lpwstr/>
  </property>
  <property fmtid="{D5CDD505-2E9C-101B-9397-08002B2CF9AE}" pid="14" name="Eca_CoreKeywords">
    <vt:lpwstr/>
  </property>
  <property fmtid="{D5CDD505-2E9C-101B-9397-08002B2CF9AE}" pid="15" name="Eca_Keywords">
    <vt:lpwstr/>
  </property>
  <property fmtid="{D5CDD505-2E9C-101B-9397-08002B2CF9AE}" pid="16" name="Eca_OrganisationTaxHTField0">
    <vt:lpwstr/>
  </property>
  <property fmtid="{D5CDD505-2E9C-101B-9397-08002B2CF9AE}" pid="17" name="Eca_MeetingType">
    <vt:lpwstr/>
  </property>
  <property fmtid="{D5CDD505-2E9C-101B-9397-08002B2CF9AE}" pid="18" name="Eca_DocumentTypeTaxHTField0">
    <vt:lpwstr/>
  </property>
  <property fmtid="{D5CDD505-2E9C-101B-9397-08002B2CF9AE}" pid="19" name="Eca_Doc_Confidentiality_Levels">
    <vt:lpwstr/>
  </property>
  <property fmtid="{D5CDD505-2E9C-101B-9397-08002B2CF9AE}" pid="20" name="Eca_DistributionCode">
    <vt:lpwstr/>
  </property>
  <property fmtid="{D5CDD505-2E9C-101B-9397-08002B2CF9AE}" pid="21" name="termstore_sfCategory">
    <vt:lpwstr>70;#Presentation|ff41af9d-5882-4b16-86b4-31f73ed5bea0</vt:lpwstr>
  </property>
  <property fmtid="{D5CDD505-2E9C-101B-9397-08002B2CF9AE}" pid="22" name="Eca_Doc_Organisation">
    <vt:lpwstr/>
  </property>
  <property fmtid="{D5CDD505-2E9C-101B-9397-08002B2CF9AE}" pid="23" name="Eca_VersionCode">
    <vt:lpwstr/>
  </property>
  <property fmtid="{D5CDD505-2E9C-101B-9397-08002B2CF9AE}" pid="24" name="DcsId">
    <vt:lpwstr>b622c21a-0d95-47ba-89db-26e02f2d2abf</vt:lpwstr>
  </property>
  <property fmtid="{D5CDD505-2E9C-101B-9397-08002B2CF9AE}" pid="25" name="Eca_OrgLanguageTaxHTField0">
    <vt:lpwstr/>
  </property>
  <property fmtid="{D5CDD505-2E9C-101B-9397-08002B2CF9AE}" pid="26" name="Eca_DistributionCodeTaxHTField0">
    <vt:lpwstr/>
  </property>
  <property fmtid="{D5CDD505-2E9C-101B-9397-08002B2CF9AE}" pid="27" name="Eca_Membres_rapporteursTaxHTField0">
    <vt:lpwstr/>
  </property>
  <property fmtid="{D5CDD505-2E9C-101B-9397-08002B2CF9AE}" pid="28" name="Eca_Membres_rapporteurs">
    <vt:lpwstr/>
  </property>
  <property fmtid="{D5CDD505-2E9C-101B-9397-08002B2CF9AE}" pid="29" name="Eca_VersionCodeTaxHTField0">
    <vt:lpwstr/>
  </property>
  <property fmtid="{D5CDD505-2E9C-101B-9397-08002B2CF9AE}" pid="30" name="termstore_sfGaDecDiffusion">
    <vt:lpwstr/>
  </property>
  <property fmtid="{D5CDD505-2E9C-101B-9397-08002B2CF9AE}" pid="31" name="termstore_sfDiv">
    <vt:lpwstr>4</vt:lpwstr>
  </property>
  <property fmtid="{D5CDD505-2E9C-101B-9397-08002B2CF9AE}" pid="32" name="Eca_Perspectives">
    <vt:lpwstr/>
  </property>
  <property fmtid="{D5CDD505-2E9C-101B-9397-08002B2CF9AE}" pid="33" name="Eca_OrgLanguage">
    <vt:lpwstr/>
  </property>
  <property fmtid="{D5CDD505-2E9C-101B-9397-08002B2CF9AE}" pid="34" name="Eca_Organisation">
    <vt:lpwstr/>
  </property>
  <property fmtid="{D5CDD505-2E9C-101B-9397-08002B2CF9AE}" pid="35" name="termstore_sfLang">
    <vt:lpwstr>5;#English|5c1bbf89-8134-4933-a804-d40db1ccb64c</vt:lpwstr>
  </property>
  <property fmtid="{D5CDD505-2E9C-101B-9397-08002B2CF9AE}" pid="36" name="termstore_sfVersion">
    <vt:lpwstr>5;#Original not annotated|5f67353d-0544-44b7-8683-86d6ac1c52a9</vt:lpwstr>
  </property>
  <property fmtid="{D5CDD505-2E9C-101B-9397-08002B2CF9AE}" pid="37" name="Eca_ConfidentialityLevelTaxHTField0">
    <vt:lpwstr/>
  </property>
  <property fmtid="{D5CDD505-2E9C-101B-9397-08002B2CF9AE}" pid="38" name="Eca_KeywordsTaxHTField0">
    <vt:lpwstr/>
  </property>
  <property fmtid="{D5CDD505-2E9C-101B-9397-08002B2CF9AE}" pid="39" name="Eca_Doc_Auditee">
    <vt:lpwstr/>
  </property>
  <property fmtid="{D5CDD505-2E9C-101B-9397-08002B2CF9AE}" pid="40" name="Eca_Doc_ProcedureStage">
    <vt:lpwstr/>
  </property>
  <property fmtid="{D5CDD505-2E9C-101B-9397-08002B2CF9AE}" pid="41" name="Eca_Doc_FileFormat">
    <vt:lpwstr/>
  </property>
  <property fmtid="{D5CDD505-2E9C-101B-9397-08002B2CF9AE}" pid="42" name="Eca_Doc_AuditType">
    <vt:lpwstr/>
  </property>
  <property fmtid="{D5CDD505-2E9C-101B-9397-08002B2CF9AE}" pid="43" name="Eca_Doc_ReportingMember">
    <vt:lpwstr/>
  </property>
  <property fmtid="{D5CDD505-2E9C-101B-9397-08002B2CF9AE}" pid="44" name="Eca_Doc_BusinessGrouping">
    <vt:lpwstr/>
  </property>
  <property fmtid="{D5CDD505-2E9C-101B-9397-08002B2CF9AE}" pid="45" name="Eca_Doc_ProcedureStep">
    <vt:lpwstr/>
  </property>
  <property fmtid="{D5CDD505-2E9C-101B-9397-08002B2CF9AE}" pid="46" name="Eca_Doc_Country">
    <vt:lpwstr/>
  </property>
  <property fmtid="{D5CDD505-2E9C-101B-9397-08002B2CF9AE}" pid="47" name="Eca_Doc_Procedure">
    <vt:lpwstr/>
  </property>
  <property fmtid="{D5CDD505-2E9C-101B-9397-08002B2CF9AE}" pid="48" name="Eca_DocSetCountryTaxHTField0">
    <vt:lpwstr/>
  </property>
  <property fmtid="{D5CDD505-2E9C-101B-9397-08002B2CF9AE}" pid="49" name="Eca_DocSet_ProcedureStage">
    <vt:lpwstr/>
  </property>
  <property fmtid="{D5CDD505-2E9C-101B-9397-08002B2CF9AE}" pid="50" name="Eca_DocSet_ProcedureStepTaxHTField0">
    <vt:lpwstr/>
  </property>
  <property fmtid="{D5CDD505-2E9C-101B-9397-08002B2CF9AE}" pid="51" name="Eca_DocSetAuditeeTaxHTField0">
    <vt:lpwstr/>
  </property>
  <property fmtid="{D5CDD505-2E9C-101B-9397-08002B2CF9AE}" pid="52" name="Eca_DocSetAuditType">
    <vt:lpwstr/>
  </property>
  <property fmtid="{D5CDD505-2E9C-101B-9397-08002B2CF9AE}" pid="53" name="Eca_DocSet_ProcedureStep">
    <vt:lpwstr/>
  </property>
  <property fmtid="{D5CDD505-2E9C-101B-9397-08002B2CF9AE}" pid="54" name="Eca_DocSetCountry">
    <vt:lpwstr/>
  </property>
  <property fmtid="{D5CDD505-2E9C-101B-9397-08002B2CF9AE}" pid="55" name="Eca_DocSet_BusinessGroupingTaxHTField0">
    <vt:lpwstr/>
  </property>
  <property fmtid="{D5CDD505-2E9C-101B-9397-08002B2CF9AE}" pid="56" name="Eca_DocSet_ProcedureStageTaxHTField0">
    <vt:lpwstr/>
  </property>
  <property fmtid="{D5CDD505-2E9C-101B-9397-08002B2CF9AE}" pid="57" name="Eca_DocSetAuditee">
    <vt:lpwstr/>
  </property>
  <property fmtid="{D5CDD505-2E9C-101B-9397-08002B2CF9AE}" pid="58" name="Eca_DocSetAuditTypeTaxHTField0">
    <vt:lpwstr/>
  </property>
  <property fmtid="{D5CDD505-2E9C-101B-9397-08002B2CF9AE}" pid="59" name="Eca_DocSet_BusinessGrouping">
    <vt:lpwstr/>
  </property>
  <property fmtid="{D5CDD505-2E9C-101B-9397-08002B2CF9AE}" pid="60" name="Eca_DocSet_Procedure">
    <vt:lpwstr/>
  </property>
  <property fmtid="{D5CDD505-2E9C-101B-9397-08002B2CF9AE}" pid="61" name="Eca_DocSet_ProcedureTaxHTField0">
    <vt:lpwstr/>
  </property>
  <property fmtid="{D5CDD505-2E9C-101B-9397-08002B2CF9AE}" pid="62" name="ECATopics">
    <vt:lpwstr>301;#Communication|4bb8035b-31f0-45da-b02a-482a46432f2b</vt:lpwstr>
  </property>
  <property fmtid="{D5CDD505-2E9C-101B-9397-08002B2CF9AE}" pid="63" name="ECAOwningDepartments">
    <vt:lpwstr>25;#Directorate of the Presidency|a3f77e99-9212-46ff-8cee-52670a2f0846</vt:lpwstr>
  </property>
  <property fmtid="{D5CDD505-2E9C-101B-9397-08002B2CF9AE}" pid="64" name="ECATaskNumbers">
    <vt:lpwstr/>
  </property>
  <property fmtid="{D5CDD505-2E9C-101B-9397-08002B2CF9AE}" pid="65" name="ECADocumentType">
    <vt:lpwstr>248;#Presentation|ff41af9d-5882-4b16-86b4-31f73ed5bea0;#324;#Template|f62e574b-3cc3-41f1-94fb-41713324fdff</vt:lpwstr>
  </property>
  <property fmtid="{D5CDD505-2E9C-101B-9397-08002B2CF9AE}" pid="66" name="ECAKnowledgeDomains">
    <vt:lpwstr/>
  </property>
  <property fmtid="{D5CDD505-2E9C-101B-9397-08002B2CF9AE}" pid="67" name="ECAAdditionalDepartments">
    <vt:lpwstr/>
  </property>
  <property fmtid="{D5CDD505-2E9C-101B-9397-08002B2CF9AE}" pid="68" name="ECACoreBusinessKeywords">
    <vt:lpwstr/>
  </property>
  <property fmtid="{D5CDD505-2E9C-101B-9397-08002B2CF9AE}" pid="69" name="ECALanguage">
    <vt:lpwstr/>
  </property>
</Properties>
</file>