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4" r:id="rId5"/>
    <p:sldId id="260" r:id="rId6"/>
    <p:sldId id="257" r:id="rId7"/>
    <p:sldId id="298" r:id="rId8"/>
    <p:sldId id="258" r:id="rId9"/>
    <p:sldId id="262" r:id="rId10"/>
    <p:sldId id="288" r:id="rId11"/>
    <p:sldId id="296" r:id="rId12"/>
    <p:sldId id="295" r:id="rId13"/>
    <p:sldId id="292" r:id="rId14"/>
    <p:sldId id="293" r:id="rId15"/>
    <p:sldId id="289" r:id="rId16"/>
    <p:sldId id="290" r:id="rId17"/>
    <p:sldId id="283" r:id="rId18"/>
    <p:sldId id="286" r:id="rId19"/>
    <p:sldId id="263" r:id="rId20"/>
    <p:sldId id="272" r:id="rId21"/>
    <p:sldId id="297" r:id="rId22"/>
    <p:sldId id="275" r:id="rId23"/>
    <p:sldId id="291" r:id="rId24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91C9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B3DB31-4C8C-4AD4-9E58-9B8DCAF88C9B}" v="1689" dt="2022-09-19T13:03:39.8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6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0">
            <a:extLst>
              <a:ext uri="{FF2B5EF4-FFF2-40B4-BE49-F238E27FC236}">
                <a16:creationId xmlns:a16="http://schemas.microsoft.com/office/drawing/2014/main" id="{23F0A52B-315E-4A5D-9B96-0D050D4AA9E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duotone>
              <a:prstClr val="black"/>
              <a:schemeClr val="accent4">
                <a:lumMod val="20000"/>
                <a:lumOff val="80000"/>
                <a:tint val="45000"/>
                <a:satMod val="400000"/>
              </a:schemeClr>
            </a:duotone>
          </a:blip>
          <a:srcRect l="48992" t="49555" r="-287" b="-1392"/>
          <a:stretch/>
        </p:blipFill>
        <p:spPr>
          <a:xfrm>
            <a:off x="-163997" y="-12700"/>
            <a:ext cx="9015663" cy="59128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A0AAE8-FE13-43E3-9DDE-055262AAED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8" y="355601"/>
            <a:ext cx="9396412" cy="3073400"/>
          </a:xfrm>
        </p:spPr>
        <p:txBody>
          <a:bodyPr anchor="b"/>
          <a:lstStyle>
            <a:lvl1pPr algn="l">
              <a:defRPr sz="6000">
                <a:solidFill>
                  <a:schemeClr val="accent3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6263A5-7D7B-4275-BCF7-D897519F5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788" y="3551238"/>
            <a:ext cx="9409112" cy="26463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7CD38-C303-4D43-AE23-818F4B695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7036-F8CC-4101-949E-0C82FE9665D0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6C6E0-4438-443C-A742-B98E9947A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992C4-8E0E-43DE-B8DE-E339A0623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42FD-4577-420A-9CCB-3CD46D90B621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26FF906-DA40-4815-9307-0B7E6B0EBF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00" y="465852"/>
            <a:ext cx="1452765" cy="112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24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B3407-71E4-4FC0-976A-30EF0E492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58A15-C699-456A-B8A2-FFCCB5582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F8AF0-88C8-43DA-A137-7B8F38A93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7036-F8CC-4101-949E-0C82FE9665D0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3D928-BC29-4826-A3F9-6D2326207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F79F7-55BD-4020-B0EF-BF32A153B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42FD-4577-420A-9CCB-3CD46D90B6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14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AFA78-FAA8-48E1-B2E8-86ED1A384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3301F-FF92-44F9-B411-1C12EAC98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E0A86-8300-4DE1-A5B0-DDF820599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7036-F8CC-4101-949E-0C82FE9665D0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6487E-FAA5-4C5A-94E8-B5FB4FFCA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F4446-954E-46EF-A7C9-BEFDE905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42FD-4577-420A-9CCB-3CD46D90B6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7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9821A-04E4-46FE-A33F-A2A4076A2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17EBA-2880-425B-B150-73F08DEA5A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06B6D5-9F68-475A-98C7-CB014C3EEC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302833-7D0C-41FE-87D8-D8275ABCB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7036-F8CC-4101-949E-0C82FE9665D0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67902C-BF9B-42DD-A8FA-4ED3879F3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B8096-066D-47EA-A3D9-31D065B3F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42FD-4577-420A-9CCB-3CD46D90B6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65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5D0D3-9CD1-45EB-B923-426192907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396412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3078F-708B-4EBD-A087-A66D6D1C6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16100"/>
            <a:ext cx="5157787" cy="635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C6F7CA-A81B-4973-830E-012F436F4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33587E-2661-4229-8018-1C4877DCCC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16100"/>
            <a:ext cx="5183188" cy="6350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4423EF-8A45-45BB-8B77-E82EC247A2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897D10-D68B-4081-9C82-543D2B740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7036-F8CC-4101-949E-0C82FE9665D0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3719CD-BCC0-40E7-8D34-EAA63A361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CC2511-525C-46B6-90A4-F307A31D2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42FD-4577-420A-9CCB-3CD46D90B6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56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D5177-396B-410B-9FF1-8F074EE3D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3457A0-7A41-4094-8D84-B62724F03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7036-F8CC-4101-949E-0C82FE9665D0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08ED05-9220-4E94-B151-3F45823EA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94D479-5817-4F62-AC21-0C3C614C8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42FD-4577-420A-9CCB-3CD46D90B6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837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ABB5FC-812B-48F4-920E-E87A47CBC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07036-F8CC-4101-949E-0C82FE9665D0}" type="datetimeFigureOut">
              <a:rPr lang="en-GB" smtClean="0"/>
              <a:t>20/09/2022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F96AEF-39F3-464F-849E-32EF50460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C24141-F1EC-4010-BFC9-56F469733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742FD-4577-420A-9CCB-3CD46D90B621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466B8F-8EC1-4FC1-BC28-8FDCDD2AB9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00" y="465852"/>
            <a:ext cx="1452765" cy="112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8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CDB6B2F-5DE2-4854-9F48-05D51ED2E7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658" y="2219332"/>
            <a:ext cx="3126683" cy="241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366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>
            <a:extLst>
              <a:ext uri="{FF2B5EF4-FFF2-40B4-BE49-F238E27FC236}">
                <a16:creationId xmlns:a16="http://schemas.microsoft.com/office/drawing/2014/main" id="{F359B759-8464-47DA-AB10-62C0BDB863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l="49356" t="1" r="-286" b="49668"/>
          <a:stretch/>
        </p:blipFill>
        <p:spPr>
          <a:xfrm>
            <a:off x="-36033" y="1116875"/>
            <a:ext cx="8951495" cy="5741125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DF2F8-147A-46BB-A651-E631B9DD0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9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ACCFE-5607-4241-9B71-5189668E7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0885A-899E-4E64-A51A-82938C74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92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07036-F8CC-4101-949E-0C82FE9665D0}" type="datetimeFigureOut">
              <a:rPr lang="en-GB" smtClean="0"/>
              <a:pPr/>
              <a:t>20/09/2022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8E2FD-C170-4609-988E-4F3BE9EF8A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41500" y="6356350"/>
            <a:ext cx="8394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6329E-A761-4A18-8A2D-4EE185069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12400" y="6356350"/>
            <a:ext cx="104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742FD-4577-420A-9CCB-3CD46D90B62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C26B4A-4A92-4132-9306-FF3113932F92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00" y="465852"/>
            <a:ext cx="1452765" cy="112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0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accent3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6456" userDrawn="1">
          <p15:clr>
            <a:srgbClr val="F26B43"/>
          </p15:clr>
        </p15:guide>
        <p15:guide id="4" pos="529" userDrawn="1">
          <p15:clr>
            <a:srgbClr val="F26B43"/>
          </p15:clr>
        </p15:guide>
        <p15:guide id="5" orient="horz" pos="1144" userDrawn="1">
          <p15:clr>
            <a:srgbClr val="F26B43"/>
          </p15:clr>
        </p15:guide>
        <p15:guide id="6" orient="horz" pos="3904" userDrawn="1">
          <p15:clr>
            <a:srgbClr val="F26B43"/>
          </p15:clr>
        </p15:guide>
        <p15:guide id="7" pos="7160" userDrawn="1">
          <p15:clr>
            <a:srgbClr val="F26B43"/>
          </p15:clr>
        </p15:guide>
        <p15:guide id="8" orient="horz" pos="224" userDrawn="1">
          <p15:clr>
            <a:srgbClr val="F26B43"/>
          </p15:clr>
        </p15:guide>
        <p15:guide id="9" orient="horz" pos="10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285FA-A815-4373-98F5-544D982520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788" y="355600"/>
            <a:ext cx="9396412" cy="4308607"/>
          </a:xfrm>
        </p:spPr>
        <p:txBody>
          <a:bodyPr/>
          <a:lstStyle/>
          <a:p>
            <a:r>
              <a:rPr lang="en-GB"/>
              <a:t>Welcome to the </a:t>
            </a:r>
            <a:br>
              <a:rPr lang="en-GB"/>
            </a:br>
            <a:r>
              <a:rPr lang="en-GB"/>
              <a:t>CBC Steering Committee’s </a:t>
            </a:r>
            <a:br>
              <a:rPr lang="en-GB"/>
            </a:br>
            <a:r>
              <a:rPr lang="en-GB"/>
              <a:t>on-line meeting 2022</a:t>
            </a:r>
          </a:p>
        </p:txBody>
      </p:sp>
    </p:spTree>
    <p:extLst>
      <p:ext uri="{BB962C8B-B14F-4D97-AF65-F5344CB8AC3E}">
        <p14:creationId xmlns:p14="http://schemas.microsoft.com/office/powerpoint/2010/main" val="2295231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8B16D8D4-F399-1CAA-BD6A-09FBA193382F}"/>
              </a:ext>
            </a:extLst>
          </p:cNvPr>
          <p:cNvSpPr txBox="1"/>
          <p:nvPr/>
        </p:nvSpPr>
        <p:spPr>
          <a:xfrm>
            <a:off x="10473338" y="365125"/>
            <a:ext cx="1498386" cy="13255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CC72D19-A04E-B0C1-43A5-881EF2E3F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7851" y="365125"/>
            <a:ext cx="1799485" cy="1249230"/>
          </a:xfrm>
          <a:prstGeom prst="rect">
            <a:avLst/>
          </a:prstGeom>
        </p:spPr>
      </p:pic>
      <p:sp>
        <p:nvSpPr>
          <p:cNvPr id="6" name="TextBox 3">
            <a:extLst>
              <a:ext uri="{FF2B5EF4-FFF2-40B4-BE49-F238E27FC236}">
                <a16:creationId xmlns:a16="http://schemas.microsoft.com/office/drawing/2014/main" id="{86E43433-8161-B2E3-713F-72CA33DF8147}"/>
              </a:ext>
            </a:extLst>
          </p:cNvPr>
          <p:cNvSpPr txBox="1"/>
          <p:nvPr/>
        </p:nvSpPr>
        <p:spPr>
          <a:xfrm>
            <a:off x="838200" y="2679796"/>
            <a:ext cx="959394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b="1">
                <a:solidFill>
                  <a:srgbClr val="15407A"/>
                </a:solidFill>
              </a:rPr>
              <a:t>SAI PMF INDEPENDENT ADVISORY GROUP</a:t>
            </a:r>
          </a:p>
          <a:p>
            <a:r>
              <a:rPr lang="en-ZA" sz="2800" b="1" i="1">
                <a:solidFill>
                  <a:srgbClr val="F28F2C"/>
                </a:solidFill>
              </a:rPr>
              <a:t>Insights prepared for Capacity Building Committee </a:t>
            </a:r>
          </a:p>
          <a:p>
            <a:r>
              <a:rPr lang="en-ZA" sz="2800" b="1" i="1">
                <a:solidFill>
                  <a:srgbClr val="F28F2C"/>
                </a:solidFill>
              </a:rPr>
              <a:t>20 September 2022 </a:t>
            </a:r>
            <a:endParaRPr lang="en-ZA" sz="2800" b="1">
              <a:solidFill>
                <a:srgbClr val="F28F2C"/>
              </a:solidFill>
            </a:endParaRPr>
          </a:p>
          <a:p>
            <a:endParaRPr lang="en-US" sz="2800" b="1">
              <a:solidFill>
                <a:srgbClr val="F28F2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527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8B16D8D4-F399-1CAA-BD6A-09FBA193382F}"/>
              </a:ext>
            </a:extLst>
          </p:cNvPr>
          <p:cNvSpPr txBox="1"/>
          <p:nvPr/>
        </p:nvSpPr>
        <p:spPr>
          <a:xfrm>
            <a:off x="10473338" y="365125"/>
            <a:ext cx="1498386" cy="13255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CC72D19-A04E-B0C1-43A5-881EF2E3FE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7851" y="365125"/>
            <a:ext cx="1799485" cy="124923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36F9A661-9CF5-55D6-654A-717FF2223564}"/>
              </a:ext>
            </a:extLst>
          </p:cNvPr>
          <p:cNvSpPr txBox="1">
            <a:spLocks/>
          </p:cNvSpPr>
          <p:nvPr/>
        </p:nvSpPr>
        <p:spPr>
          <a:xfrm>
            <a:off x="842228" y="365125"/>
            <a:ext cx="739050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4000" b="1">
                <a:solidFill>
                  <a:srgbClr val="15407A"/>
                </a:solidFill>
                <a:latin typeface="+mn-lt"/>
              </a:rPr>
              <a:t>AREAS DISCUSSED BY IAG</a:t>
            </a:r>
            <a:endParaRPr lang="en-US" sz="4000" b="1">
              <a:solidFill>
                <a:srgbClr val="15407A"/>
              </a:solidFill>
              <a:latin typeface="+mn-lt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39D564C-B89A-D2A4-F670-DC70CF67F4AF}"/>
              </a:ext>
            </a:extLst>
          </p:cNvPr>
          <p:cNvSpPr txBox="1">
            <a:spLocks/>
          </p:cNvSpPr>
          <p:nvPr/>
        </p:nvSpPr>
        <p:spPr>
          <a:xfrm>
            <a:off x="842228" y="1690688"/>
            <a:ext cx="9640610" cy="3840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8000"/>
              </a:lnSpc>
              <a:spcBef>
                <a:spcPts val="10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8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ZA">
                <a:solidFill>
                  <a:srgbClr val="15407A"/>
                </a:solidFill>
              </a:rPr>
              <a:t>Publication of SAI PMF results </a:t>
            </a:r>
          </a:p>
          <a:p>
            <a:pPr marL="355600" indent="-3556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ZA">
                <a:solidFill>
                  <a:srgbClr val="15407A"/>
                </a:solidFill>
              </a:rPr>
              <a:t>Suggestions for future revision of SAI PMF tool</a:t>
            </a:r>
          </a:p>
          <a:p>
            <a:pPr marL="355600" indent="-3556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ZA">
                <a:solidFill>
                  <a:srgbClr val="15407A"/>
                </a:solidFill>
              </a:rPr>
              <a:t>SAI PMF in high-income countries  </a:t>
            </a:r>
          </a:p>
          <a:p>
            <a:pPr marL="355600" indent="-3556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ZA">
                <a:solidFill>
                  <a:srgbClr val="15407A"/>
                </a:solidFill>
              </a:rPr>
              <a:t>Promotion of SAI PMF </a:t>
            </a:r>
          </a:p>
          <a:p>
            <a:pPr marL="355600" indent="-3556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ZA">
                <a:solidFill>
                  <a:srgbClr val="15407A"/>
                </a:solidFill>
              </a:rPr>
              <a:t>External evaluators recommendation to IAG </a:t>
            </a:r>
          </a:p>
        </p:txBody>
      </p:sp>
    </p:spTree>
    <p:extLst>
      <p:ext uri="{BB962C8B-B14F-4D97-AF65-F5344CB8AC3E}">
        <p14:creationId xmlns:p14="http://schemas.microsoft.com/office/powerpoint/2010/main" val="2645805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C19CEF-0265-D55F-DD1C-B72EE8094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3b. </a:t>
            </a:r>
            <a:r>
              <a:rPr lang="sv-SE" err="1"/>
              <a:t>Brief</a:t>
            </a:r>
            <a:r>
              <a:rPr lang="sv-SE"/>
              <a:t> </a:t>
            </a:r>
            <a:r>
              <a:rPr lang="sv-SE" err="1"/>
              <a:t>reports</a:t>
            </a:r>
            <a:r>
              <a:rPr lang="sv-SE"/>
              <a:t> on </a:t>
            </a:r>
            <a:r>
              <a:rPr lang="sv-SE" err="1"/>
              <a:t>key</a:t>
            </a:r>
            <a:r>
              <a:rPr lang="sv-SE"/>
              <a:t> </a:t>
            </a:r>
            <a:r>
              <a:rPr lang="sv-SE" err="1"/>
              <a:t>issues</a:t>
            </a:r>
            <a:r>
              <a:rPr lang="sv-SE"/>
              <a:t>/ </a:t>
            </a:r>
            <a:r>
              <a:rPr lang="sv-SE" err="1"/>
              <a:t>developments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915DA5-D9AA-71F5-A800-F3CB26CC3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The steering committee is asked to take note of: </a:t>
            </a:r>
          </a:p>
          <a:p>
            <a:r>
              <a:rPr lang="en-US"/>
              <a:t>the insights from the SAI PMF Independent Advisory Group – to be considered by the CBC Secretariat, in consultation with the IDI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The steering committee is encouraged to support the establishment of the new workstream for on Citizen Participation in Audit under the leadership of SAI Peru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79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53091E-9FFF-7416-38B1-614E87B24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4a. INCOSAI </a:t>
            </a:r>
            <a:r>
              <a:rPr lang="sv-SE" err="1"/>
              <a:t>Endorsements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D66D04-73C4-39C4-4E1B-9901840A7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18000"/>
              </a:lnSpc>
            </a:pPr>
            <a:r>
              <a:rPr lang="en-US" sz="3400"/>
              <a:t>Report on Goal 2 activities</a:t>
            </a:r>
          </a:p>
          <a:p>
            <a:pPr>
              <a:lnSpc>
                <a:spcPct val="118000"/>
              </a:lnSpc>
            </a:pPr>
            <a:r>
              <a:rPr lang="en-US" sz="3400"/>
              <a:t>Goal 2 Operational Plan </a:t>
            </a:r>
          </a:p>
          <a:p>
            <a:pPr>
              <a:lnSpc>
                <a:spcPct val="118000"/>
              </a:lnSpc>
            </a:pPr>
            <a:r>
              <a:rPr lang="en-US" sz="3400"/>
              <a:t>Motion on Sustainable INTOSAI Operations</a:t>
            </a:r>
          </a:p>
          <a:p>
            <a:pPr>
              <a:lnSpc>
                <a:spcPct val="118000"/>
              </a:lnSpc>
            </a:pPr>
            <a:r>
              <a:rPr lang="en-US" sz="3400"/>
              <a:t>ISSAI 150 Auditor competence</a:t>
            </a:r>
          </a:p>
          <a:p>
            <a:pPr>
              <a:lnSpc>
                <a:spcPct val="118000"/>
              </a:lnSpc>
            </a:pPr>
            <a:r>
              <a:rPr lang="en-US" sz="3400"/>
              <a:t>GUID 1950 Guidance on the development of competency frameworks for auditors</a:t>
            </a:r>
          </a:p>
          <a:p>
            <a:pPr>
              <a:lnSpc>
                <a:spcPct val="118000"/>
              </a:lnSpc>
            </a:pPr>
            <a:r>
              <a:rPr lang="en-US" sz="3400"/>
              <a:t>GUID 1951 Guidance on the development of pathways for professional development of auditors</a:t>
            </a:r>
          </a:p>
          <a:p>
            <a:pPr>
              <a:lnSpc>
                <a:spcPct val="118000"/>
              </a:lnSpc>
            </a:pPr>
            <a:r>
              <a:rPr lang="en-US" sz="3400"/>
              <a:t>Revised CBC Guide on Human Resource Management </a:t>
            </a:r>
          </a:p>
          <a:p>
            <a:pPr>
              <a:lnSpc>
                <a:spcPct val="118000"/>
              </a:lnSpc>
            </a:pPr>
            <a:r>
              <a:rPr lang="en-US" sz="3400"/>
              <a:t>Revised CBC Terms of Reference</a:t>
            </a:r>
          </a:p>
          <a:p>
            <a:pPr>
              <a:lnSpc>
                <a:spcPct val="118000"/>
              </a:lnSpc>
            </a:pPr>
            <a:r>
              <a:rPr lang="en-US" sz="3400"/>
              <a:t>Terms of Reference of the new workstream on Citizen Participation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5081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4C014A-6857-44C5-982A-C53F755FB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98000" cy="1447346"/>
          </a:xfrm>
        </p:spPr>
        <p:txBody>
          <a:bodyPr/>
          <a:lstStyle/>
          <a:p>
            <a:pPr marL="534988" indent="-534988"/>
            <a:r>
              <a:rPr lang="sv-SE"/>
              <a:t>4. CBC at XXIV INCOSAI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F5DC8B-C67E-47C5-8598-4DB4864D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0934"/>
            <a:ext cx="10515600" cy="3734846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  <a:tabLst>
                <a:tab pos="1318895" algn="l"/>
              </a:tabLst>
            </a:pPr>
            <a:r>
              <a:rPr lang="en-US"/>
              <a:t>(a)  Documents to be endorsed by GB and/or Congress</a:t>
            </a:r>
            <a:endParaRPr lang="sv-SE"/>
          </a:p>
          <a:p>
            <a:pPr marL="0" indent="0">
              <a:spcAft>
                <a:spcPts val="0"/>
              </a:spcAft>
              <a:buNone/>
              <a:tabLst>
                <a:tab pos="1318895" algn="l"/>
              </a:tabLst>
            </a:pPr>
            <a:r>
              <a:rPr lang="en-US"/>
              <a:t>(b)  Information about CBC meeting (Nov 8th), the CBC booth and side event</a:t>
            </a:r>
            <a:endParaRPr lang="sv-SE"/>
          </a:p>
          <a:p>
            <a:pPr marL="0" indent="0">
              <a:buNone/>
            </a:pPr>
            <a:endParaRPr lang="en-US"/>
          </a:p>
          <a:p>
            <a:r>
              <a:rPr lang="en-US"/>
              <a:t>The steering committee is asked to t</a:t>
            </a:r>
            <a:r>
              <a:rPr lang="en-US" sz="2800"/>
              <a:t>ake note of the report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4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8027B4-DDF8-4A8F-91E3-A8030B21E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000" y="2204584"/>
            <a:ext cx="9398000" cy="2372632"/>
          </a:xfrm>
          <a:ln w="19050">
            <a:solidFill>
              <a:srgbClr val="3091C9"/>
            </a:solidFill>
          </a:ln>
        </p:spPr>
        <p:txBody>
          <a:bodyPr>
            <a:normAutofit/>
          </a:bodyPr>
          <a:lstStyle/>
          <a:p>
            <a:pPr algn="ctr"/>
            <a:r>
              <a:rPr lang="sv-SE" sz="6700"/>
              <a:t>Comfort break  </a:t>
            </a:r>
            <a:br>
              <a:rPr lang="sv-SE" sz="6700"/>
            </a:br>
            <a:r>
              <a:rPr lang="sv-SE" sz="4400"/>
              <a:t>5 </a:t>
            </a:r>
            <a:r>
              <a:rPr lang="sv-SE" sz="4400" err="1"/>
              <a:t>minutes</a:t>
            </a:r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D24721E-ACEF-2702-7540-DE226D013140}"/>
              </a:ext>
            </a:extLst>
          </p:cNvPr>
          <p:cNvSpPr txBox="1"/>
          <p:nvPr/>
        </p:nvSpPr>
        <p:spPr>
          <a:xfrm>
            <a:off x="3039438" y="5237521"/>
            <a:ext cx="611312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v-SE" sz="3600" err="1">
                <a:solidFill>
                  <a:srgbClr val="0070C0"/>
                </a:solidFill>
              </a:rPr>
              <a:t>Please</a:t>
            </a:r>
            <a:r>
              <a:rPr lang="sv-SE" sz="3600">
                <a:solidFill>
                  <a:srgbClr val="0070C0"/>
                </a:solidFill>
              </a:rPr>
              <a:t> </a:t>
            </a:r>
            <a:r>
              <a:rPr lang="sv-SE" sz="3600" err="1">
                <a:solidFill>
                  <a:srgbClr val="0070C0"/>
                </a:solidFill>
              </a:rPr>
              <a:t>follow</a:t>
            </a:r>
            <a:r>
              <a:rPr lang="sv-SE" sz="3600">
                <a:solidFill>
                  <a:srgbClr val="0070C0"/>
                </a:solidFill>
              </a:rPr>
              <a:t> @INTOSAI_CBC</a:t>
            </a:r>
          </a:p>
          <a:p>
            <a:pPr algn="ctr"/>
            <a:r>
              <a:rPr lang="sv-SE" sz="3600">
                <a:solidFill>
                  <a:srgbClr val="0070C0"/>
                </a:solidFill>
              </a:rPr>
              <a:t>for </a:t>
            </a:r>
            <a:r>
              <a:rPr lang="sv-SE" sz="3600" err="1">
                <a:solidFill>
                  <a:srgbClr val="0070C0"/>
                </a:solidFill>
              </a:rPr>
              <a:t>more</a:t>
            </a:r>
            <a:r>
              <a:rPr lang="sv-SE" sz="3600">
                <a:solidFill>
                  <a:srgbClr val="0070C0"/>
                </a:solidFill>
              </a:rPr>
              <a:t> </a:t>
            </a:r>
            <a:r>
              <a:rPr lang="sv-SE" sz="3600" err="1">
                <a:solidFill>
                  <a:srgbClr val="0070C0"/>
                </a:solidFill>
              </a:rPr>
              <a:t>updates</a:t>
            </a:r>
            <a:endParaRPr lang="sv-SE" sz="36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495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221B4FE-FFB1-4116-82B2-83A4118CC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34988" indent="-534988"/>
            <a:r>
              <a:rPr lang="en-US"/>
              <a:t>5. </a:t>
            </a:r>
            <a:r>
              <a:rPr lang="en-US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Group</a:t>
            </a:r>
            <a:r>
              <a:rPr lang="en-US" sz="4400" spc="-15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discussions</a:t>
            </a:r>
            <a:r>
              <a:rPr lang="en-US" sz="4400" spc="-1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</a:t>
            </a:r>
            <a:r>
              <a:rPr lang="en-US" sz="4400" spc="-15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two</a:t>
            </a:r>
            <a:r>
              <a:rPr lang="en-US" sz="4400" spc="-15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strategic</a:t>
            </a:r>
            <a:r>
              <a:rPr lang="en-US" sz="4400" spc="-1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questions</a:t>
            </a:r>
            <a:r>
              <a:rPr lang="en-US" sz="4400" spc="-1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arising</a:t>
            </a:r>
            <a:r>
              <a:rPr lang="en-US" sz="4400" spc="-5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from</a:t>
            </a:r>
            <a:r>
              <a:rPr lang="en-US" sz="4400" spc="-15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44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Goal 2 Operational Plan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9425BC0-5215-463C-9205-88750A160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938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1318895" algn="l"/>
              </a:tabLst>
            </a:pPr>
            <a:r>
              <a:rPr lang="en-US"/>
              <a:t>Discussion questions:</a:t>
            </a:r>
            <a:endParaRPr lang="sv-SE"/>
          </a:p>
          <a:p>
            <a:pPr marL="228600" marR="428625" lvl="1">
              <a:lnSpc>
                <a:spcPct val="118000"/>
              </a:lnSpc>
              <a:spcBef>
                <a:spcPts val="1000"/>
              </a:spcBef>
              <a:buClr>
                <a:schemeClr val="accent3"/>
              </a:buClr>
              <a:buSzPts val="1100"/>
              <a:tabLst>
                <a:tab pos="1318895" algn="l"/>
              </a:tabLst>
            </a:pPr>
            <a:r>
              <a:rPr lang="en-US" sz="2800"/>
              <a:t>What could be the 3–4 key success factors for the Goal 2 “family” to effectively implement the Goal 2 Operational Plan and thereby sustainably support SAI capacity development?  </a:t>
            </a:r>
            <a:endParaRPr lang="sv-SE" sz="2800"/>
          </a:p>
          <a:p>
            <a:pPr marL="228600" marR="492760" lvl="1">
              <a:lnSpc>
                <a:spcPct val="118000"/>
              </a:lnSpc>
              <a:spcBef>
                <a:spcPts val="1000"/>
              </a:spcBef>
              <a:buClr>
                <a:schemeClr val="accent3"/>
              </a:buClr>
              <a:buSzPts val="1100"/>
              <a:tabLst>
                <a:tab pos="1318895" algn="l"/>
              </a:tabLst>
            </a:pPr>
            <a:r>
              <a:rPr lang="en-US" sz="2800"/>
              <a:t>Are there any significant “challenges or opportunities” not highlighted in the Goal 2 Operational Plan?</a:t>
            </a:r>
            <a:endParaRPr lang="sv-SE" sz="2800"/>
          </a:p>
        </p:txBody>
      </p:sp>
    </p:spTree>
    <p:extLst>
      <p:ext uri="{BB962C8B-B14F-4D97-AF65-F5344CB8AC3E}">
        <p14:creationId xmlns:p14="http://schemas.microsoft.com/office/powerpoint/2010/main" val="52708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69C18E-6B35-4E01-8DBD-7E81E4294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98000" cy="1169761"/>
          </a:xfrm>
        </p:spPr>
        <p:txBody>
          <a:bodyPr/>
          <a:lstStyle/>
          <a:p>
            <a:r>
              <a:rPr lang="sv-SE"/>
              <a:t>6. Changes in </a:t>
            </a:r>
            <a:r>
              <a:rPr lang="sv-SE" err="1"/>
              <a:t>workstream</a:t>
            </a:r>
            <a:r>
              <a:rPr lang="sv-SE"/>
              <a:t> </a:t>
            </a:r>
            <a:r>
              <a:rPr lang="sv-SE" err="1"/>
              <a:t>leaders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1A7FCA-1054-4842-8855-95F643056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1927"/>
            <a:ext cx="11049000" cy="4265035"/>
          </a:xfrm>
        </p:spPr>
        <p:txBody>
          <a:bodyPr>
            <a:normAutofit/>
          </a:bodyPr>
          <a:lstStyle/>
          <a:p>
            <a:pPr marL="0" lvl="1" indent="0">
              <a:lnSpc>
                <a:spcPct val="118000"/>
              </a:lnSpc>
              <a:spcBef>
                <a:spcPts val="1000"/>
              </a:spcBef>
              <a:buClr>
                <a:schemeClr val="accent3"/>
              </a:buClr>
              <a:buNone/>
            </a:pPr>
            <a:r>
              <a:rPr lang="en-US" sz="2800"/>
              <a:t>The steering committee is asked to – </a:t>
            </a:r>
            <a:endParaRPr lang="sv-SE" sz="2800"/>
          </a:p>
          <a:p>
            <a:pPr marL="228600" lvl="1">
              <a:lnSpc>
                <a:spcPct val="118000"/>
              </a:lnSpc>
              <a:spcBef>
                <a:spcPts val="1000"/>
              </a:spcBef>
              <a:buClr>
                <a:schemeClr val="accent3"/>
              </a:buClr>
            </a:pPr>
            <a:r>
              <a:rPr lang="en-US" sz="2800"/>
              <a:t>Approve the proposal to change the process of reviewing or updating guides, under the management of the CBC secretariat</a:t>
            </a:r>
          </a:p>
          <a:p>
            <a:pPr marL="228600" lvl="1">
              <a:lnSpc>
                <a:spcPct val="118000"/>
              </a:lnSpc>
              <a:spcBef>
                <a:spcPts val="1000"/>
              </a:spcBef>
              <a:buClr>
                <a:schemeClr val="accent3"/>
              </a:buClr>
            </a:pPr>
            <a:r>
              <a:rPr lang="en-US" sz="2800"/>
              <a:t>Approve the proposed co-chairmanship for the workstream on peer-to-peer cooperation</a:t>
            </a:r>
          </a:p>
          <a:p>
            <a:pPr marL="0" indent="0">
              <a:buNone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191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sa källbilden">
            <a:extLst>
              <a:ext uri="{FF2B5EF4-FFF2-40B4-BE49-F238E27FC236}">
                <a16:creationId xmlns:a16="http://schemas.microsoft.com/office/drawing/2014/main" id="{1620F2F7-3DAE-C1E6-90AB-220CAE93AC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675" y="3824347"/>
            <a:ext cx="4475388" cy="2521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FFFCF713-0DA2-4D29-B480-7A2D8DC44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98000" cy="1382032"/>
          </a:xfrm>
        </p:spPr>
        <p:txBody>
          <a:bodyPr>
            <a:normAutofit fontScale="90000"/>
          </a:bodyPr>
          <a:lstStyle/>
          <a:p>
            <a:pPr marL="534988" indent="-534988"/>
            <a:r>
              <a:rPr lang="sv-SE">
                <a:solidFill>
                  <a:schemeClr val="tx1"/>
                </a:solidFill>
              </a:rPr>
              <a:t>7</a:t>
            </a:r>
            <a:r>
              <a:rPr lang="sv-SE" sz="4800">
                <a:solidFill>
                  <a:schemeClr val="tx1"/>
                </a:solidFill>
              </a:rPr>
              <a:t>. </a:t>
            </a:r>
            <a:r>
              <a:rPr lang="en-GB" sz="4800">
                <a:solidFill>
                  <a:schemeClr val="tx1"/>
                </a:solidFill>
              </a:rPr>
              <a:t>Date, venue and format for the 2023 meeting</a:t>
            </a:r>
            <a:endParaRPr lang="sv-SE">
              <a:solidFill>
                <a:schemeClr val="tx1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0485364-12A3-479D-B6B0-2A4FC442D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5886"/>
            <a:ext cx="10515600" cy="4261077"/>
          </a:xfrm>
        </p:spPr>
        <p:txBody>
          <a:bodyPr/>
          <a:lstStyle/>
          <a:p>
            <a:pPr marL="0" indent="0">
              <a:buNone/>
            </a:pPr>
            <a:r>
              <a:rPr lang="en-US">
                <a:solidFill>
                  <a:schemeClr val="tx1"/>
                </a:solidFill>
              </a:rPr>
              <a:t>The steering committee is asked to take note of SAI Jamaica as the host for an in-person meeting (with on-line options to be determined) in May/June for next year’s meeting. </a:t>
            </a:r>
          </a:p>
        </p:txBody>
      </p:sp>
    </p:spTree>
    <p:extLst>
      <p:ext uri="{BB962C8B-B14F-4D97-AF65-F5344CB8AC3E}">
        <p14:creationId xmlns:p14="http://schemas.microsoft.com/office/powerpoint/2010/main" val="409110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BEFEB3-748D-43EE-8F18-520A70AC6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398000" cy="1309296"/>
          </a:xfrm>
        </p:spPr>
        <p:txBody>
          <a:bodyPr>
            <a:normAutofit/>
          </a:bodyPr>
          <a:lstStyle/>
          <a:p>
            <a:r>
              <a:rPr lang="sv-SE"/>
              <a:t>8. </a:t>
            </a:r>
            <a:r>
              <a:rPr lang="en-GB"/>
              <a:t>Any other business</a:t>
            </a:r>
            <a:endParaRPr lang="sv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E270CC9-D432-4C93-B1CE-F76E920C5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1957"/>
            <a:ext cx="10515600" cy="4125006"/>
          </a:xfrm>
        </p:spPr>
        <p:txBody>
          <a:bodyPr/>
          <a:lstStyle/>
          <a:p>
            <a:pPr marL="0" indent="0">
              <a:buNone/>
            </a:pPr>
            <a:endParaRPr lang="sv-SE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037782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9A09C3-B8EE-4526-B502-816438AF0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Agenda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EDFCC2A-076B-498A-ACD5-3A99076A2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485174"/>
            <a:ext cx="5157787" cy="4373563"/>
          </a:xfrm>
        </p:spPr>
        <p:txBody>
          <a:bodyPr>
            <a:noAutofit/>
          </a:bodyPr>
          <a:lstStyle/>
          <a:p>
            <a:pPr marL="514350" lvl="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sz="2400"/>
              <a:t>Welcome – including approval of agenda</a:t>
            </a:r>
            <a:endParaRPr lang="sv-SE" sz="2400"/>
          </a:p>
          <a:p>
            <a:pPr marL="514350" lvl="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/>
              <a:t>Overview of pre-approved documents</a:t>
            </a:r>
          </a:p>
          <a:p>
            <a:pPr marL="514350" lvl="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/>
              <a:t> 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buAutoNum type="alphaLcPeriod"/>
            </a:pPr>
            <a:r>
              <a:rPr lang="en-GB" sz="2000"/>
              <a:t>New documents for approval</a:t>
            </a:r>
          </a:p>
          <a:p>
            <a:pPr marL="914400" lvl="1" indent="-457200">
              <a:lnSpc>
                <a:spcPct val="100000"/>
              </a:lnSpc>
              <a:spcBef>
                <a:spcPts val="600"/>
              </a:spcBef>
              <a:buAutoNum type="alphaLcPeriod"/>
            </a:pPr>
            <a:r>
              <a:rPr lang="en-GB" sz="2000"/>
              <a:t>Brief reports on key issues/ developments</a:t>
            </a:r>
          </a:p>
          <a:p>
            <a:pPr marL="514350" lvl="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4"/>
            </a:pPr>
            <a:r>
              <a:rPr lang="en-GB" sz="2400"/>
              <a:t>CBC at XXIV INCOSAI: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en-GB" sz="1800"/>
              <a:t>Documents to be endorsed by GB and/or Congress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buFont typeface="+mj-lt"/>
              <a:buAutoNum type="alphaLcPeriod"/>
            </a:pPr>
            <a:r>
              <a:rPr lang="en-GB" sz="1800"/>
              <a:t>Information about CBC meeting (Nov 8</a:t>
            </a:r>
            <a:r>
              <a:rPr lang="en-GB" sz="1800" baseline="30000"/>
              <a:t>th</a:t>
            </a:r>
            <a:r>
              <a:rPr lang="en-GB" sz="1800"/>
              <a:t>), the CBC booth and side event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sv-SE" sz="240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D3E5B46-A3C6-4F84-8765-9FFCA40702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485174"/>
            <a:ext cx="5619206" cy="4373563"/>
          </a:xfrm>
        </p:spPr>
        <p:txBody>
          <a:bodyPr>
            <a:noAutofit/>
          </a:bodyPr>
          <a:lstStyle/>
          <a:p>
            <a:pPr marL="514350" lvl="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5"/>
            </a:pPr>
            <a:r>
              <a:rPr lang="en-US" sz="2400"/>
              <a:t>Group discussions on two strategic questions arising from the Goal 2 Operational Plan </a:t>
            </a:r>
          </a:p>
          <a:p>
            <a:pPr marL="514350" lvl="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5"/>
            </a:pPr>
            <a:r>
              <a:rPr lang="en-US" sz="2400"/>
              <a:t>Changes in workstream leaders</a:t>
            </a:r>
          </a:p>
          <a:p>
            <a:pPr marL="514350" lvl="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5"/>
            </a:pPr>
            <a:r>
              <a:rPr lang="en-US" sz="2400"/>
              <a:t>Date, venue and format for 2023 meeting</a:t>
            </a:r>
          </a:p>
          <a:p>
            <a:pPr marL="514350" lvl="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5"/>
            </a:pPr>
            <a:r>
              <a:rPr lang="en-US" sz="2400"/>
              <a:t>Any other business</a:t>
            </a:r>
          </a:p>
          <a:p>
            <a:pPr marL="514350" lvl="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5"/>
            </a:pPr>
            <a:r>
              <a:rPr lang="en-US" sz="2400"/>
              <a:t>Closing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400"/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731081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38A2CF-3F1B-FED4-ED94-AB93E054B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9. </a:t>
            </a:r>
            <a:r>
              <a:rPr lang="sv-SE" err="1"/>
              <a:t>Closing</a:t>
            </a:r>
            <a:r>
              <a:rPr lang="sv-SE"/>
              <a:t> of the meeting</a:t>
            </a: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2F6ABF1E-BA9F-E432-AD74-6ACD9440707D}"/>
              </a:ext>
            </a:extLst>
          </p:cNvPr>
          <p:cNvSpPr txBox="1">
            <a:spLocks/>
          </p:cNvSpPr>
          <p:nvPr/>
        </p:nvSpPr>
        <p:spPr>
          <a:xfrm>
            <a:off x="1397000" y="2427741"/>
            <a:ext cx="9398000" cy="20025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v-SE" sz="4900"/>
              <a:t>Thank you!</a:t>
            </a:r>
            <a:br>
              <a:rPr lang="sv-SE"/>
            </a:br>
            <a:br>
              <a:rPr lang="sv-SE"/>
            </a:br>
            <a:r>
              <a:rPr lang="sv-SE" sz="3100"/>
              <a:t>All documents will be published on: </a:t>
            </a:r>
            <a:br>
              <a:rPr lang="sv-SE" sz="3100"/>
            </a:br>
            <a:r>
              <a:rPr lang="sv-SE" sz="3100"/>
              <a:t>www.intosaicbc.org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0543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29000E-C3A9-4EB7-A6E3-26D86A29C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1. Welcome – including approval of the 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C43392-CD82-4086-BA76-43ED2783E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The steering committee is asked to approve the agenda</a:t>
            </a:r>
          </a:p>
        </p:txBody>
      </p:sp>
    </p:spTree>
    <p:extLst>
      <p:ext uri="{BB962C8B-B14F-4D97-AF65-F5344CB8AC3E}">
        <p14:creationId xmlns:p14="http://schemas.microsoft.com/office/powerpoint/2010/main" val="285888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CF6764-AB7D-C76B-512A-F8022CB14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2. Pre-</a:t>
            </a:r>
            <a:r>
              <a:rPr lang="sv-SE" dirty="0" err="1"/>
              <a:t>approved</a:t>
            </a:r>
            <a:r>
              <a:rPr lang="sv-SE" dirty="0"/>
              <a:t> </a:t>
            </a:r>
            <a:r>
              <a:rPr lang="sv-SE" dirty="0" err="1"/>
              <a:t>documents</a:t>
            </a:r>
            <a:r>
              <a:rPr lang="sv-SE" dirty="0"/>
              <a:t> </a:t>
            </a:r>
          </a:p>
        </p:txBody>
      </p:sp>
      <p:pic>
        <p:nvPicPr>
          <p:cNvPr id="4" name="table">
            <a:extLst>
              <a:ext uri="{FF2B5EF4-FFF2-40B4-BE49-F238E27FC236}">
                <a16:creationId xmlns:a16="http://schemas.microsoft.com/office/drawing/2014/main" id="{665C6C6D-D320-801A-D0FB-6471904C5B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290211"/>
            <a:ext cx="9906274" cy="5422316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822165FD-9637-0C54-58D8-799084E26897}"/>
              </a:ext>
            </a:extLst>
          </p:cNvPr>
          <p:cNvSpPr txBox="1"/>
          <p:nvPr/>
        </p:nvSpPr>
        <p:spPr>
          <a:xfrm rot="16200000">
            <a:off x="-575099" y="3044279"/>
            <a:ext cx="25485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dirty="0">
                <a:solidFill>
                  <a:schemeClr val="accent3"/>
                </a:solidFill>
                <a:latin typeface="+mj-lt"/>
                <a:ea typeface="+mj-ea"/>
                <a:cs typeface="+mj-cs"/>
              </a:rPr>
              <a:t>IntoSAINT</a:t>
            </a:r>
          </a:p>
        </p:txBody>
      </p:sp>
    </p:spTree>
    <p:extLst>
      <p:ext uri="{BB962C8B-B14F-4D97-AF65-F5344CB8AC3E}">
        <p14:creationId xmlns:p14="http://schemas.microsoft.com/office/powerpoint/2010/main" val="299593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549BCB-5B18-4975-A4FC-98A858516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2. Overview of pre-approved reports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2CE69D-4F34-4678-B52B-79BC9C660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/>
              <a:t>For the minutes, the steering committee is asked to please note the approval of:</a:t>
            </a:r>
          </a:p>
          <a:p>
            <a:pPr lvl="0"/>
            <a:r>
              <a:rPr lang="en-US" dirty="0"/>
              <a:t>The draft minutes from the 2021 steering committee meeting </a:t>
            </a:r>
            <a:endParaRPr lang="sv-SE" dirty="0"/>
          </a:p>
          <a:p>
            <a:pPr lvl="0"/>
            <a:r>
              <a:rPr lang="en-US" dirty="0"/>
              <a:t>Dashboard reports from the workstreams – including approval of the report from IntoSAINT</a:t>
            </a:r>
            <a:endParaRPr lang="sv-SE" dirty="0">
              <a:highlight>
                <a:srgbClr val="FFFF00"/>
              </a:highlight>
            </a:endParaRPr>
          </a:p>
          <a:p>
            <a:pPr lvl="0"/>
            <a:r>
              <a:rPr lang="en-US" dirty="0"/>
              <a:t>SAI PMF implementation progress report and SAI PMF implementation strategy 2023-28 </a:t>
            </a:r>
            <a:endParaRPr lang="sv-SE" dirty="0"/>
          </a:p>
          <a:p>
            <a:pPr lvl="0"/>
            <a:r>
              <a:rPr lang="en-US" dirty="0"/>
              <a:t>The proposed CBC budget setting out the allocation of funds received from INTOSAI for use over the next 12 months </a:t>
            </a:r>
          </a:p>
          <a:p>
            <a:pPr lvl="0"/>
            <a:r>
              <a:rPr lang="en-US" dirty="0"/>
              <a:t>Revised CBC Terms of Reference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105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69C18E-6B35-4E01-8DBD-7E81E4294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98000" cy="919390"/>
          </a:xfrm>
        </p:spPr>
        <p:txBody>
          <a:bodyPr>
            <a:normAutofit/>
          </a:bodyPr>
          <a:lstStyle/>
          <a:p>
            <a:r>
              <a:rPr lang="en-US"/>
              <a:t>3a. New documents for approval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1A7FCA-1054-4842-8855-95F643056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5753"/>
            <a:ext cx="10515600" cy="32664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The steering committee is asked to approve: </a:t>
            </a:r>
          </a:p>
          <a:p>
            <a:r>
              <a:rPr lang="en-US"/>
              <a:t>CBC Motion on Sustainable INTOSAI Operations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69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FE3E00-9276-AA91-378B-90B0FAF9C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3a. </a:t>
            </a:r>
            <a:r>
              <a:rPr lang="sv-SE" err="1"/>
              <a:t>Goal</a:t>
            </a:r>
            <a:r>
              <a:rPr lang="sv-SE"/>
              <a:t> 2 </a:t>
            </a:r>
            <a:r>
              <a:rPr lang="sv-SE" err="1"/>
              <a:t>Strategic</a:t>
            </a:r>
            <a:r>
              <a:rPr lang="sv-SE"/>
              <a:t> </a:t>
            </a:r>
            <a:r>
              <a:rPr lang="sv-SE" err="1"/>
              <a:t>Objectives</a:t>
            </a: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C80EA8C-F483-C6E8-72B3-3DDA0A4FA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2.1 Promote, facilitate and implement INTOSAI-wide initiatives in support of SAI capacity development needs. </a:t>
            </a:r>
          </a:p>
          <a:p>
            <a:pPr marL="0" indent="0">
              <a:buNone/>
            </a:pPr>
            <a:r>
              <a:rPr lang="en-US"/>
              <a:t>2.2 Strategically partner, inside and outside INTOSAI, in support of SAI professionalism, auditor professionalization, and SAIs’ ability to sustainably meet future challenges. </a:t>
            </a:r>
          </a:p>
          <a:p>
            <a:pPr marL="0" indent="0">
              <a:buNone/>
            </a:pPr>
            <a:r>
              <a:rPr lang="en-US"/>
              <a:t>2.3 Share capacity development insights and practices, and facilitate dialogue on capacity  development challenges and opportunities.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255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69C18E-6B35-4E01-8DBD-7E81E4294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98000" cy="919390"/>
          </a:xfrm>
        </p:spPr>
        <p:txBody>
          <a:bodyPr>
            <a:normAutofit/>
          </a:bodyPr>
          <a:lstStyle/>
          <a:p>
            <a:r>
              <a:rPr lang="en-US"/>
              <a:t>3a. New documents for approval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1A7FCA-1054-4842-8855-95F643056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5753"/>
            <a:ext cx="10515600" cy="32664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The steering committee is asked to approve: </a:t>
            </a:r>
          </a:p>
          <a:p>
            <a:r>
              <a:rPr lang="en-US"/>
              <a:t>CBC Motion on Sustainable INTOSAI Operations</a:t>
            </a:r>
          </a:p>
          <a:p>
            <a:r>
              <a:rPr lang="en-US"/>
              <a:t>The Objectives for Goal 2 in the new INTOSAI Strategic Plan </a:t>
            </a:r>
          </a:p>
          <a:p>
            <a:r>
              <a:rPr lang="en-US"/>
              <a:t>The Goal 2 Operational Plan </a:t>
            </a:r>
          </a:p>
          <a:p>
            <a:pPr marL="0" indent="0">
              <a:buNone/>
            </a:pP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4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2C19CEF-0265-D55F-DD1C-B72EE8094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3b. </a:t>
            </a:r>
            <a:r>
              <a:rPr lang="sv-SE" err="1"/>
              <a:t>Brief</a:t>
            </a:r>
            <a:r>
              <a:rPr lang="sv-SE"/>
              <a:t> </a:t>
            </a:r>
            <a:r>
              <a:rPr lang="sv-SE" err="1"/>
              <a:t>reports</a:t>
            </a:r>
            <a:r>
              <a:rPr lang="sv-SE"/>
              <a:t> on </a:t>
            </a:r>
            <a:r>
              <a:rPr lang="sv-SE" err="1"/>
              <a:t>key</a:t>
            </a:r>
            <a:r>
              <a:rPr lang="sv-SE"/>
              <a:t> </a:t>
            </a:r>
            <a:r>
              <a:rPr lang="sv-SE" err="1"/>
              <a:t>issues</a:t>
            </a:r>
            <a:r>
              <a:rPr lang="sv-SE"/>
              <a:t>/ </a:t>
            </a:r>
            <a:r>
              <a:rPr lang="sv-SE" err="1"/>
              <a:t>developments</a:t>
            </a:r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4239EEC7-DDE1-B4B0-5728-1D5308DA1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1454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CB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E79AC"/>
      </a:accent1>
      <a:accent2>
        <a:srgbClr val="BFBCD6"/>
      </a:accent2>
      <a:accent3>
        <a:srgbClr val="007DC3"/>
      </a:accent3>
      <a:accent4>
        <a:srgbClr val="74A4D7"/>
      </a:accent4>
      <a:accent5>
        <a:srgbClr val="A5A5A5"/>
      </a:accent5>
      <a:accent6>
        <a:srgbClr val="D8D8D8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BC Template.potx" id="{55AECC53-FC2B-40AC-ACEE-C7AB6A53B5BE}" vid="{C2157BD5-C873-45F0-AF7D-C76016DC4C5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1E396C42EE48438E1A467EF08C49E5" ma:contentTypeVersion="13" ma:contentTypeDescription="Skapa ett nytt dokument." ma:contentTypeScope="" ma:versionID="63ded314444f8ad2695ab71c989b2053">
  <xsd:schema xmlns:xsd="http://www.w3.org/2001/XMLSchema" xmlns:xs="http://www.w3.org/2001/XMLSchema" xmlns:p="http://schemas.microsoft.com/office/2006/metadata/properties" xmlns:ns2="952fcf7d-852d-46c6-a680-6a4b1638aef8" xmlns:ns3="af449254-30ad-4024-a101-25661cca9d9f" targetNamespace="http://schemas.microsoft.com/office/2006/metadata/properties" ma:root="true" ma:fieldsID="1409055768ab0973044f8afbfb6e82f6" ns2:_="" ns3:_="">
    <xsd:import namespace="952fcf7d-852d-46c6-a680-6a4b1638aef8"/>
    <xsd:import namespace="af449254-30ad-4024-a101-25661cca9d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2fcf7d-852d-46c6-a680-6a4b1638ae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449254-30ad-4024-a101-25661cca9d9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f449254-30ad-4024-a101-25661cca9d9f">
      <UserInfo>
        <DisplayName>Camilla Lindståhl</DisplayName>
        <AccountId>14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E4ABEEC-066E-47B3-8122-43BAA432F70F}">
  <ds:schemaRefs>
    <ds:schemaRef ds:uri="952fcf7d-852d-46c6-a680-6a4b1638aef8"/>
    <ds:schemaRef ds:uri="af449254-30ad-4024-a101-25661cca9d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A8BBC9F-BB8A-4244-B051-C32507154B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89B0F6-A60F-4F38-B9E0-0B9861C19E63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952fcf7d-852d-46c6-a680-6a4b1638aef8"/>
    <ds:schemaRef ds:uri="http://purl.org/dc/terms/"/>
    <ds:schemaRef ds:uri="http://schemas.openxmlformats.org/package/2006/metadata/core-properties"/>
    <ds:schemaRef ds:uri="af449254-30ad-4024-a101-25661cca9d9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CBC Template</Template>
  <TotalTime>5</TotalTime>
  <Words>753</Words>
  <Application>Microsoft Office PowerPoint</Application>
  <PresentationFormat>Bredbild</PresentationFormat>
  <Paragraphs>84</Paragraphs>
  <Slides>20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Office-tema</vt:lpstr>
      <vt:lpstr>Welcome to the  CBC Steering Committee’s  on-line meeting 2022</vt:lpstr>
      <vt:lpstr>Agenda</vt:lpstr>
      <vt:lpstr>1. Welcome – including approval of the agenda</vt:lpstr>
      <vt:lpstr>2. Pre-approved documents </vt:lpstr>
      <vt:lpstr>2. Overview of pre-approved reports</vt:lpstr>
      <vt:lpstr>3a. New documents for approval</vt:lpstr>
      <vt:lpstr>3a. Goal 2 Strategic Objectives</vt:lpstr>
      <vt:lpstr>3a. New documents for approval</vt:lpstr>
      <vt:lpstr>3b. Brief reports on key issues/ developments</vt:lpstr>
      <vt:lpstr>PowerPoint-presentation</vt:lpstr>
      <vt:lpstr>PowerPoint-presentation</vt:lpstr>
      <vt:lpstr>3b. Brief reports on key issues/ developments</vt:lpstr>
      <vt:lpstr>4a. INCOSAI Endorsements</vt:lpstr>
      <vt:lpstr>4. CBC at XXIV INCOSAI</vt:lpstr>
      <vt:lpstr>Comfort break   5 minutes</vt:lpstr>
      <vt:lpstr>5. Group discussions on two strategic questions arising from Goal 2 Operational Plan</vt:lpstr>
      <vt:lpstr>6. Changes in workstream leaders</vt:lpstr>
      <vt:lpstr>7. Date, venue and format for the 2023 meeting</vt:lpstr>
      <vt:lpstr>8. Any other business</vt:lpstr>
      <vt:lpstr>9. Closing of the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Johanna Gårdmark</dc:creator>
  <cp:lastModifiedBy>Johanna Gårdmark</cp:lastModifiedBy>
  <cp:revision>2</cp:revision>
  <cp:lastPrinted>2022-09-19T13:03:44Z</cp:lastPrinted>
  <dcterms:created xsi:type="dcterms:W3CDTF">2019-06-17T08:24:45Z</dcterms:created>
  <dcterms:modified xsi:type="dcterms:W3CDTF">2022-09-20T07:14:46Z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0x010100AF1E396C42EE48438E1A467EF08C49E5</vt:lpwstr>
  </property>
</Properties>
</file>