
<file path=[Content_Types].xml><?xml version="1.0" encoding="utf-8"?>
<Types xmlns="http://schemas.openxmlformats.org/package/2006/content-types">
  <Default ContentType="image/jpeg" Extension="jpeg"/>
  <Default ContentType="image/jpeg" Extension="JP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handoutMaster+xml" PartName="/ppt/handoutMasters/handout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ms-office.chartstyle+xml" PartName="/ppt/charts/style1.xml"/>
  <Override ContentType="application/vnd.ms-office.chartcolorstyle+xml" PartName="/ppt/charts/colors1.xml"/>
  <Override ContentType="application/vnd.openxmlformats-officedocument.drawingml.chart+xml" PartName="/ppt/charts/chart2.xml"/>
  <Override ContentType="application/vnd.ms-office.chartstyle+xml" PartName="/ppt/charts/style2.xml"/>
  <Override ContentType="application/vnd.ms-office.chartcolorstyle+xml" PartName="/ppt/charts/colors2.xml"/>
  <Override ContentType="application/vnd.ms-powerpoint.changesinfo+xml" PartName="/ppt/changesInfos/changesInfo1.xml"/>
  <Override ContentType="application/vnd.ms-powerpoint.revisioninfo+xml" PartName="/ppt/revisionInfo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3"/>
  </p:handoutMasterIdLst>
  <p:sldIdLst>
    <p:sldId id="256" r:id="rId2"/>
    <p:sldId id="269" r:id="rId3"/>
    <p:sldId id="268" r:id="rId4"/>
    <p:sldId id="257" r:id="rId5"/>
    <p:sldId id="263" r:id="rId6"/>
    <p:sldId id="264" r:id="rId7"/>
    <p:sldId id="265" r:id="rId8"/>
    <p:sldId id="266" r:id="rId9"/>
    <p:sldId id="267" r:id="rId10"/>
    <p:sldId id="259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93"/>
    <a:srgbClr val="147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DD68C9-59FF-496D-A0E7-E5FB9E712D1F}" v="2" dt="2023-06-20T14:40:26.442"/>
    <p1510:client id="{D58EC9A4-522A-48A4-AB87-0FFA7AC6B1EE}" v="1" dt="2023-06-21T13:31:18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43"/>
    <p:restoredTop sz="96229"/>
  </p:normalViewPr>
  <p:slideViewPr>
    <p:cSldViewPr snapToGrid="0">
      <p:cViewPr varScale="1">
        <p:scale>
          <a:sx n="72" d="100"/>
          <a:sy n="72" d="100"/>
        </p:scale>
        <p:origin x="13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404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Jannesson" userId="99ba4d22-756f-49b3-a57e-e6e63b770968" providerId="ADAL" clId="{D58EC9A4-522A-48A4-AB87-0FFA7AC6B1EE}"/>
    <pc:docChg chg="custSel addSld modSld">
      <pc:chgData name="Anna Jannesson" userId="99ba4d22-756f-49b3-a57e-e6e63b770968" providerId="ADAL" clId="{D58EC9A4-522A-48A4-AB87-0FFA7AC6B1EE}" dt="2023-06-21T13:32:33.640" v="52" actId="20577"/>
      <pc:docMkLst>
        <pc:docMk/>
      </pc:docMkLst>
      <pc:sldChg chg="delSp modSp new mod">
        <pc:chgData name="Anna Jannesson" userId="99ba4d22-756f-49b3-a57e-e6e63b770968" providerId="ADAL" clId="{D58EC9A4-522A-48A4-AB87-0FFA7AC6B1EE}" dt="2023-06-21T13:32:33.640" v="52" actId="20577"/>
        <pc:sldMkLst>
          <pc:docMk/>
          <pc:sldMk cId="2149508777" sldId="269"/>
        </pc:sldMkLst>
        <pc:spChg chg="del mod">
          <ac:chgData name="Anna Jannesson" userId="99ba4d22-756f-49b3-a57e-e6e63b770968" providerId="ADAL" clId="{D58EC9A4-522A-48A4-AB87-0FFA7AC6B1EE}" dt="2023-06-21T13:30:41.360" v="3" actId="478"/>
          <ac:spMkLst>
            <pc:docMk/>
            <pc:sldMk cId="2149508777" sldId="269"/>
            <ac:spMk id="2" creationId="{5DDBDB15-46D0-31FD-086A-A7EE658E2C66}"/>
          </ac:spMkLst>
        </pc:spChg>
        <pc:spChg chg="mod">
          <ac:chgData name="Anna Jannesson" userId="99ba4d22-756f-49b3-a57e-e6e63b770968" providerId="ADAL" clId="{D58EC9A4-522A-48A4-AB87-0FFA7AC6B1EE}" dt="2023-06-21T13:32:33.640" v="52" actId="20577"/>
          <ac:spMkLst>
            <pc:docMk/>
            <pc:sldMk cId="2149508777" sldId="269"/>
            <ac:spMk id="3" creationId="{A13912A8-08BC-BAFE-C7F5-9B798D0BF73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dirty="0"/>
              <a:t>70%</a:t>
            </a:r>
            <a:r>
              <a:rPr lang="en-ZA" baseline="0" dirty="0"/>
              <a:t> of SAIs believe that they have....</a:t>
            </a:r>
            <a:endParaRPr lang="en-ZA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74A-42FB-A3B9-13AAC3AAC91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74A-42FB-A3B9-13AAC3AAC91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74A-42FB-A3B9-13AAC3AAC91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Sheet1!$A$5:$A$7</c:f>
              <c:strCache>
                <c:ptCount val="3"/>
                <c:pt idx="0">
                  <c:v>Inadequate staff levels</c:v>
                </c:pt>
                <c:pt idx="1">
                  <c:v>Inadequate staff competence</c:v>
                </c:pt>
                <c:pt idx="2">
                  <c:v>Inadequate in both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60</c:v>
                </c:pt>
                <c:pt idx="1">
                  <c:v>15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4A-42FB-A3B9-13AAC3AAC91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1800" b="1" dirty="0">
                <a:solidFill>
                  <a:schemeClr val="tx1"/>
                </a:solidFill>
              </a:rPr>
              <a:t>Of all SAIs that responded to the survey...</a:t>
            </a:r>
          </a:p>
        </c:rich>
      </c:tx>
      <c:layout>
        <c:manualLayout>
          <c:xMode val="edge"/>
          <c:yMode val="edge"/>
          <c:x val="0.24185735252004148"/>
          <c:y val="7.87037431131919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5.4470597209077869E-2"/>
          <c:y val="0.12905417228251873"/>
          <c:w val="0.9364357386669484"/>
          <c:h val="0.738308150670355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Sheet1!$A$21:$A$23</c:f>
              <c:strCache>
                <c:ptCount val="3"/>
                <c:pt idx="0">
                  <c:v>Have incorporated competency-based professional staff development into the SAI strategy</c:v>
                </c:pt>
                <c:pt idx="1">
                  <c:v>Have incorporated professional staff development into the SAI strategy, but it is not yet competencey based</c:v>
                </c:pt>
                <c:pt idx="2">
                  <c:v>Have not incorporated professional staff development into the SAI strategy</c:v>
                </c:pt>
              </c:strCache>
            </c:strRef>
          </c:cat>
          <c:val>
            <c:numRef>
              <c:f>Sheet1!$B$21:$B$23</c:f>
              <c:numCache>
                <c:formatCode>0%</c:formatCode>
                <c:ptCount val="3"/>
                <c:pt idx="0">
                  <c:v>0.68</c:v>
                </c:pt>
                <c:pt idx="1">
                  <c:v>0.24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FF-4E1D-A30A-01BE8385DD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6737488"/>
        <c:axId val="416738208"/>
      </c:barChart>
      <c:catAx>
        <c:axId val="41673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16738208"/>
        <c:crosses val="autoZero"/>
        <c:auto val="1"/>
        <c:lblAlgn val="ctr"/>
        <c:lblOffset val="100"/>
        <c:noMultiLvlLbl val="0"/>
      </c:catAx>
      <c:valAx>
        <c:axId val="41673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1673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8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1480EF-5519-2075-0A60-E930305704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BD763-DD07-C8A5-7869-CF30A2A97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9C985-30D2-6B44-B6E7-F7D242411BF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2137E-7093-CEF6-469C-B1581C9BE2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C03FE-7BE0-1678-7571-C90AE60A7D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7A708-46D8-E04A-9CA0-450D4343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48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0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27562-A96A-FBB5-0506-123B8313F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0760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8A5B-407B-2067-B18B-3C9698BE5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747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040677-B8D7-5DC6-7FA7-6C4E5C5AF124}"/>
              </a:ext>
            </a:extLst>
          </p:cNvPr>
          <p:cNvCxnSpPr/>
          <p:nvPr userDrawn="1"/>
        </p:nvCxnSpPr>
        <p:spPr>
          <a:xfrm>
            <a:off x="838200" y="965915"/>
            <a:ext cx="10515600" cy="0"/>
          </a:xfrm>
          <a:prstGeom prst="line">
            <a:avLst/>
          </a:prstGeom>
          <a:ln w="22225">
            <a:solidFill>
              <a:srgbClr val="00749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402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B9A3CFF-735B-993C-10CC-C2BEDE134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0760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AB6C9A-CFC8-9F5C-3249-944DA946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747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D6F713-C67C-3A23-0AC7-9E02DF970229}"/>
              </a:ext>
            </a:extLst>
          </p:cNvPr>
          <p:cNvCxnSpPr/>
          <p:nvPr userDrawn="1"/>
        </p:nvCxnSpPr>
        <p:spPr>
          <a:xfrm>
            <a:off x="838200" y="965915"/>
            <a:ext cx="10515600" cy="0"/>
          </a:xfrm>
          <a:prstGeom prst="line">
            <a:avLst/>
          </a:prstGeom>
          <a:ln w="222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499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00FC1-F369-577E-5C95-A53B0091E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5A061-5F6B-0317-BFAD-4E314DA54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A12F35-4B26-4C3C-5AB2-E645046A8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52"/>
            <a:ext cx="10515600" cy="40760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AE31D9-2CC0-A6EB-706F-0833138E9CE3}"/>
              </a:ext>
            </a:extLst>
          </p:cNvPr>
          <p:cNvCxnSpPr/>
          <p:nvPr userDrawn="1"/>
        </p:nvCxnSpPr>
        <p:spPr>
          <a:xfrm>
            <a:off x="838200" y="1133342"/>
            <a:ext cx="10515600" cy="0"/>
          </a:xfrm>
          <a:prstGeom prst="line">
            <a:avLst/>
          </a:prstGeom>
          <a:ln w="22225">
            <a:solidFill>
              <a:srgbClr val="00749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B394DA-72E9-B7DC-5928-E50B1124C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48035"/>
            <a:ext cx="6172200" cy="461301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749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02DC3-78AF-506B-6CE3-2EFADC043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55973"/>
            <a:ext cx="3932237" cy="461301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8F361F-2EF2-43F8-10D6-FC6529520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0760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4C8C4D-D602-0575-1359-622CBB274733}"/>
              </a:ext>
            </a:extLst>
          </p:cNvPr>
          <p:cNvCxnSpPr/>
          <p:nvPr userDrawn="1"/>
        </p:nvCxnSpPr>
        <p:spPr>
          <a:xfrm>
            <a:off x="838200" y="965915"/>
            <a:ext cx="10515600" cy="0"/>
          </a:xfrm>
          <a:prstGeom prst="line">
            <a:avLst/>
          </a:prstGeom>
          <a:ln w="22225">
            <a:solidFill>
              <a:srgbClr val="00749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386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27562-A96A-FBB5-0506-123B8313F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5946" y="2758946"/>
            <a:ext cx="4201297" cy="911011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88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0E4ECB-69B2-821E-05C8-5445E706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574D8-EF7B-2CD9-9ED5-C87A30E34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A275D-49A8-1595-2E76-985DDC6C8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6ED9-F495-B749-BF06-CC855945D93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5568-F426-D708-217D-7EE661BDE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8FD4C-7638-51D9-D498-3E01940DC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1A3F7-9DE8-A14A-8FD5-CB0B77777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7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 ?><Relationships xmlns="http://schemas.openxmlformats.org/package/2006/relationships"><Relationship Id="rId2" Target="../media/image10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6C978-FAD0-0E1E-F57F-F0A0CC58C56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027874"/>
            <a:ext cx="12192000" cy="1197734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007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PEOPLE</a:t>
            </a:r>
            <a:endParaRPr lang="en-US" sz="3600" dirty="0">
              <a:solidFill>
                <a:srgbClr val="0074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97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990F8-DFCB-EB1D-CDF8-E7EAC827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Where to from here?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CF3EF-E32B-8ED7-D8CC-9195CCF64CC0}"/>
              </a:ext>
            </a:extLst>
          </p:cNvPr>
          <p:cNvSpPr txBox="1"/>
          <p:nvPr/>
        </p:nvSpPr>
        <p:spPr>
          <a:xfrm>
            <a:off x="838200" y="1466850"/>
            <a:ext cx="10553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Using the </a:t>
            </a:r>
            <a:r>
              <a:rPr lang="en-US" b="1" dirty="0" err="1">
                <a:solidFill>
                  <a:schemeClr val="bg1"/>
                </a:solidFill>
              </a:rPr>
              <a:t>mentimeter</a:t>
            </a:r>
            <a:r>
              <a:rPr lang="en-US" b="1" dirty="0">
                <a:solidFill>
                  <a:schemeClr val="bg1"/>
                </a:solidFill>
              </a:rPr>
              <a:t> facility per table, discuss and respond to the following –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What are the top challenges that you foresee in the implementation of the 4 requirements of ISSAI 150?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What tools will you require to facilitate the implementation of ISSAI 150?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With whom will you have to set up enabling relationships to make ISSAI 150 implementation a reality?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What do you require to be able to set up these enabling relationships?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19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9DFF-B5FE-181C-FC49-BC927A6C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81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3912A8-08BC-BAFE-C7F5-9B798D0BF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>
              <a:hlinkClick r:id="rId2"/>
            </a:endParaRPr>
          </a:p>
          <a:p>
            <a:pPr marL="0" indent="0">
              <a:buNone/>
            </a:pPr>
            <a:endParaRPr lang="sv-SE" dirty="0">
              <a:hlinkClick r:id="rId2"/>
            </a:endParaRPr>
          </a:p>
          <a:p>
            <a:pPr marL="0" indent="0">
              <a:buNone/>
            </a:pPr>
            <a:endParaRPr lang="sv-SE" dirty="0">
              <a:hlinkClick r:id="rId2"/>
            </a:endParaRPr>
          </a:p>
          <a:p>
            <a:pPr marL="0" indent="0" algn="ctr">
              <a:buNone/>
            </a:pPr>
            <a:r>
              <a:rPr lang="sv-SE" sz="4400" dirty="0">
                <a:hlinkClick r:id="rId2"/>
              </a:rPr>
              <a:t>www.menti.com</a:t>
            </a:r>
            <a:r>
              <a:rPr lang="sv-SE" sz="4400" dirty="0"/>
              <a:t>  </a:t>
            </a:r>
          </a:p>
          <a:p>
            <a:pPr marL="0" indent="0" algn="ctr">
              <a:buNone/>
            </a:pPr>
            <a:r>
              <a:rPr lang="sv-SE" sz="4400" dirty="0" err="1"/>
              <a:t>Code</a:t>
            </a:r>
            <a:r>
              <a:rPr lang="sv-SE" sz="4400" dirty="0"/>
              <a:t>: 3480 2946</a:t>
            </a:r>
          </a:p>
        </p:txBody>
      </p:sp>
    </p:spTree>
    <p:extLst>
      <p:ext uri="{BB962C8B-B14F-4D97-AF65-F5344CB8AC3E}">
        <p14:creationId xmlns:p14="http://schemas.microsoft.com/office/powerpoint/2010/main" val="2149508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GSA Doodle Video_Compressed">
            <a:hlinkClick r:id="" action="ppaction://media"/>
            <a:extLst>
              <a:ext uri="{FF2B5EF4-FFF2-40B4-BE49-F238E27FC236}">
                <a16:creationId xmlns:a16="http://schemas.microsoft.com/office/drawing/2014/main" id="{0E08A966-E357-8480-D310-3BB629641F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50" y="342901"/>
            <a:ext cx="116014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2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9F69-5F32-75D3-C973-EE4C697E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Professional pronouncements on auditor competence</a:t>
            </a:r>
          </a:p>
        </p:txBody>
      </p:sp>
      <p:pic>
        <p:nvPicPr>
          <p:cNvPr id="10" name="Picture 9" descr="A picture containing text, screenshot, printing, paper&#10;&#10;Description automatically generated">
            <a:extLst>
              <a:ext uri="{FF2B5EF4-FFF2-40B4-BE49-F238E27FC236}">
                <a16:creationId xmlns:a16="http://schemas.microsoft.com/office/drawing/2014/main" id="{34F2DC23-3B7A-33B7-4C1A-B3E6EB29E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0175"/>
            <a:ext cx="3848100" cy="5191125"/>
          </a:xfrm>
          <a:prstGeom prst="rect">
            <a:avLst/>
          </a:prstGeom>
        </p:spPr>
      </p:pic>
      <p:pic>
        <p:nvPicPr>
          <p:cNvPr id="1026" name="Picture 2" descr="INTOSAI CBC Paper Focuses on Competencies to Remain Relevant, Value-Adding">
            <a:extLst>
              <a:ext uri="{FF2B5EF4-FFF2-40B4-BE49-F238E27FC236}">
                <a16:creationId xmlns:a16="http://schemas.microsoft.com/office/drawing/2014/main" id="{E498DBCA-60E1-8B8C-1CE7-35EFF7838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3533775"/>
            <a:ext cx="5715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ear 2022 A HD Stock Animation | 346918">
            <a:extLst>
              <a:ext uri="{FF2B5EF4-FFF2-40B4-BE49-F238E27FC236}">
                <a16:creationId xmlns:a16="http://schemas.microsoft.com/office/drawing/2014/main" id="{E018DC2E-62DD-C503-9FCF-1FF2E2193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098360"/>
            <a:ext cx="4248150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387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9F69-5F32-75D3-C973-EE4C697E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ISSAI 150 unpacked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E7B2136-300D-AAB3-1167-46319E815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644949"/>
              </p:ext>
            </p:extLst>
          </p:nvPr>
        </p:nvGraphicFramePr>
        <p:xfrm>
          <a:off x="838200" y="1097280"/>
          <a:ext cx="1048702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0">
                  <a:extLst>
                    <a:ext uri="{9D8B030D-6E8A-4147-A177-3AD203B41FA5}">
                      <a16:colId xmlns:a16="http://schemas.microsoft.com/office/drawing/2014/main" val="343080409"/>
                    </a:ext>
                  </a:extLst>
                </a:gridCol>
                <a:gridCol w="3057524">
                  <a:extLst>
                    <a:ext uri="{9D8B030D-6E8A-4147-A177-3AD203B41FA5}">
                      <a16:colId xmlns:a16="http://schemas.microsoft.com/office/drawing/2014/main" val="3091649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/>
                      <a:endParaRPr lang="en-US" sz="2000" b="1" kern="120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en-US" sz="2000" b="1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Requirement</a:t>
                      </a:r>
                    </a:p>
                    <a:p>
                      <a:pPr lvl="0" algn="ctr"/>
                      <a:endParaRPr lang="en-ZA" sz="20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0070C0"/>
                          </a:solidFill>
                        </a:rPr>
                        <a:t>Guidance</a:t>
                      </a:r>
                      <a:endParaRPr lang="en-ZA" sz="2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314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b="1">
                          <a:solidFill>
                            <a:schemeClr val="bg1"/>
                          </a:solidFill>
                        </a:rPr>
                        <a:t>1. </a:t>
                      </a:r>
                      <a:r>
                        <a:rPr lang="pt-BR" sz="18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SAI shall determine and document relevant competencies required for all auditors to fulfil the SAI mandate.</a:t>
                      </a:r>
                      <a:endParaRPr lang="en-ZA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GUID 1950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Future-relevant, value-adding auditor guide</a:t>
                      </a:r>
                      <a:endParaRPr lang="en-ZA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596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2. </a:t>
                      </a:r>
                      <a:r>
                        <a:rPr lang="pt-BR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SAI shall have appropriate human resource management processes and practices to ensure that its auditors have the relevant competencies determined by the SAI.</a:t>
                      </a:r>
                      <a:endParaRPr lang="en-ZA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Human resource management guide</a:t>
                      </a:r>
                      <a:endParaRPr lang="en-ZA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2317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pt-BR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 SAI shall establish dedicated pathways for professional development of auditors, specifically tailored to the SAI’s mandate, regulatory framework, organisation structure and needs.</a:t>
                      </a:r>
                      <a:endParaRPr lang="en-Z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GUID 1951</a:t>
                      </a:r>
                      <a:endParaRPr lang="en-Z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644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4. A SAI shall develop and implement the means for assessment of competencies and following up of auditor development progression or self-development on a periodic basis. </a:t>
                      </a:r>
                      <a:endParaRPr lang="en-Z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GUID 1950</a:t>
                      </a:r>
                      <a:endParaRPr lang="en-ZA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4927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57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9F69-5F32-75D3-C973-EE4C697E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ISSAI 150 in action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FFEA45C-A85A-FB28-D9C8-8840BCD56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50" y="1628776"/>
            <a:ext cx="11327549" cy="30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1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9F69-5F32-75D3-C973-EE4C697E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2020 Global Stock-take Report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A60B0E7-4976-1ED7-C2AB-CEFB1F8225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4287847"/>
              </p:ext>
            </p:extLst>
          </p:nvPr>
        </p:nvGraphicFramePr>
        <p:xfrm>
          <a:off x="2005012" y="1228725"/>
          <a:ext cx="8181975" cy="422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413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9F69-5F32-75D3-C973-EE4C697E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2020 Global Stock-take Report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4BAA17C-CCBE-3EAD-C355-9BE37B2167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1134868"/>
              </p:ext>
            </p:extLst>
          </p:nvPr>
        </p:nvGraphicFramePr>
        <p:xfrm>
          <a:off x="2093118" y="1314450"/>
          <a:ext cx="8272463" cy="422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ADE6922-3609-B51D-80CC-2B8F3AB9C898}"/>
              </a:ext>
            </a:extLst>
          </p:cNvPr>
          <p:cNvSpPr txBox="1"/>
          <p:nvPr/>
        </p:nvSpPr>
        <p:spPr>
          <a:xfrm>
            <a:off x="5153025" y="2466975"/>
            <a:ext cx="40767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30% of SAIs responded that professional development programs are recognized and regulated by a national educational / professional regulatory body responsible for the quality of educational / professional </a:t>
            </a:r>
            <a:r>
              <a:rPr lang="en-US" sz="1200" dirty="0" err="1"/>
              <a:t>programmes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2277854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9F69-5F32-75D3-C973-EE4C697E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2020 Global Stock-take Report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EAC5CAC2-693C-ED31-0BF5-EE80EAC12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525962"/>
              </p:ext>
            </p:extLst>
          </p:nvPr>
        </p:nvGraphicFramePr>
        <p:xfrm>
          <a:off x="1898650" y="1424516"/>
          <a:ext cx="81280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075">
                  <a:extLst>
                    <a:ext uri="{9D8B030D-6E8A-4147-A177-3AD203B41FA5}">
                      <a16:colId xmlns:a16="http://schemas.microsoft.com/office/drawing/2014/main" val="883552986"/>
                    </a:ext>
                  </a:extLst>
                </a:gridCol>
                <a:gridCol w="6130925">
                  <a:extLst>
                    <a:ext uri="{9D8B030D-6E8A-4147-A177-3AD203B41FA5}">
                      <a16:colId xmlns:a16="http://schemas.microsoft.com/office/drawing/2014/main" val="3563930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solidFill>
                            <a:schemeClr val="bg1"/>
                          </a:solidFill>
                        </a:rPr>
                        <a:t>65%</a:t>
                      </a:r>
                      <a:endParaRPr lang="en-ZA" sz="8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of SAIs globally report that they have developed a competency framework across all three audit streams;</a:t>
                      </a:r>
                      <a:endParaRPr lang="en-Z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3908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solidFill>
                            <a:srgbClr val="0070C0"/>
                          </a:solidFill>
                        </a:rPr>
                        <a:t>56%</a:t>
                      </a:r>
                      <a:endParaRPr lang="en-ZA" sz="8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state that the have built their human resource management processes around their competency framework;</a:t>
                      </a:r>
                      <a:endParaRPr lang="en-Z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838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solidFill>
                            <a:srgbClr val="0070C0"/>
                          </a:solidFill>
                        </a:rPr>
                        <a:t>70%</a:t>
                      </a:r>
                      <a:endParaRPr lang="en-ZA" sz="8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of SAIs have appraisal mechanisms in place (fully or partial) to assess auditor competence and performance against the competency framework </a:t>
                      </a:r>
                      <a:endParaRPr lang="en-Z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7852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663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347</Words>
  <Application>Microsoft Office PowerPoint</Application>
  <PresentationFormat>Bredbild</PresentationFormat>
  <Paragraphs>47</Paragraphs>
  <Slides>11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QUALITY PEOPLE</vt:lpstr>
      <vt:lpstr>PowerPoint-presentation</vt:lpstr>
      <vt:lpstr>PowerPoint-presentation</vt:lpstr>
      <vt:lpstr>Professional pronouncements on auditor competence</vt:lpstr>
      <vt:lpstr>ISSAI 150 unpacked</vt:lpstr>
      <vt:lpstr>ISSAI 150 in action</vt:lpstr>
      <vt:lpstr>2020 Global Stock-take Report</vt:lpstr>
      <vt:lpstr>2020 Global Stock-take Report</vt:lpstr>
      <vt:lpstr>2020 Global Stock-take Report</vt:lpstr>
      <vt:lpstr>Where to from here?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nadia sinovich</dc:creator>
  <cp:lastModifiedBy>Anna Jannesson</cp:lastModifiedBy>
  <cp:revision>13</cp:revision>
  <dcterms:created xsi:type="dcterms:W3CDTF">2023-05-29T17:24:03Z</dcterms:created>
  <dcterms:modified xsi:type="dcterms:W3CDTF">2023-06-21T13:32:36Z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78416967</vt:lpwstr>
  </property>
  <property fmtid="{D5CDD505-2E9C-101B-9397-08002B2CF9AE}" name="NXPowerLiteSettings" pid="3">
    <vt:lpwstr>E700052003A000</vt:lpwstr>
  </property>
  <property fmtid="{D5CDD505-2E9C-101B-9397-08002B2CF9AE}" name="NXPowerLiteVersion" pid="4">
    <vt:lpwstr>D9.1.7</vt:lpwstr>
  </property>
</Properties>
</file>