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notesMaster+xml" PartName="/ppt/notesMasters/notes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inkml+xml" PartName="/ppt/ink/ink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0" r:id="rId2"/>
    <p:sldId id="358" r:id="rId3"/>
    <p:sldId id="360" r:id="rId4"/>
    <p:sldId id="361" r:id="rId5"/>
    <p:sldId id="366" r:id="rId6"/>
    <p:sldId id="363" r:id="rId7"/>
    <p:sldId id="365" r:id="rId8"/>
    <p:sldId id="369" r:id="rId9"/>
    <p:sldId id="368" r:id="rId10"/>
    <p:sldId id="371" r:id="rId11"/>
    <p:sldId id="372" r:id="rId12"/>
    <p:sldId id="359" r:id="rId13"/>
  </p:sldIdLst>
  <p:sldSz cx="12192000" cy="6858000"/>
  <p:notesSz cx="6669088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Carolina Barreto Ribeiro Alvarenga" initials="ACBRA" lastIdx="2" clrIdx="0">
    <p:extLst>
      <p:ext uri="{19B8F6BF-5375-455C-9EA6-DF929625EA0E}">
        <p15:presenceInfo xmlns:p15="http://schemas.microsoft.com/office/powerpoint/2012/main" userId="S-1-5-21-2076597496-86852003-636688714-260355" providerId="AD"/>
      </p:ext>
    </p:extLst>
  </p:cmAuthor>
  <p:cmAuthor id="2" name="Liana Mattos de Mello Tavares" initials="LMdMT" lastIdx="1" clrIdx="1">
    <p:extLst>
      <p:ext uri="{19B8F6BF-5375-455C-9EA6-DF929625EA0E}">
        <p15:presenceInfo xmlns:p15="http://schemas.microsoft.com/office/powerpoint/2012/main" userId="S-1-5-21-2076597496-86852003-636688714-15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FCA100"/>
    <a:srgbClr val="35838D"/>
    <a:srgbClr val="D38D42"/>
    <a:srgbClr val="FFFFFF"/>
    <a:srgbClr val="F6F6F6"/>
    <a:srgbClr val="6CA9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7212" autoAdjust="0"/>
  </p:normalViewPr>
  <p:slideViewPr>
    <p:cSldViewPr snapToGrid="0">
      <p:cViewPr varScale="1">
        <p:scale>
          <a:sx n="63" d="100"/>
          <a:sy n="63" d="100"/>
        </p:scale>
        <p:origin x="1368" y="48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6-19T16:07:04.48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167 79 14544 0 0,'-34'-22'640'0'0,"25"16"136"0"0,-2 3-616 0 0,-4-1-160 0 0,1-5 0 0 0,-1 0 0 0 0,1 5 160 0 0,5-1-1 0 0,-8 1 1 0 0,8-5 0 0 0,0 9-160 0 0,-2-4-96 0 0,31 4-9727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C8B85-0319-44BC-A719-51A385A4D7FC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4D656-5ED0-4780-93FE-C8F14D969D1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5751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4D656-5ED0-4780-93FE-C8F14D969D11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900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4D656-5ED0-4780-93FE-C8F14D969D11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29457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4D656-5ED0-4780-93FE-C8F14D969D11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29160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4D656-5ED0-4780-93FE-C8F14D969D11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2704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4D656-5ED0-4780-93FE-C8F14D969D11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3185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4D656-5ED0-4780-93FE-C8F14D969D11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2239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4D656-5ED0-4780-93FE-C8F14D969D11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6801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4D656-5ED0-4780-93FE-C8F14D969D11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9170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4D656-5ED0-4780-93FE-C8F14D969D11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2958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4D656-5ED0-4780-93FE-C8F14D969D11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1102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4D656-5ED0-4780-93FE-C8F14D969D11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62488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4D656-5ED0-4780-93FE-C8F14D969D11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7246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5F2F-4143-4AB7-803B-907EB197003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1DC0-25CC-4484-9016-B53D35289A6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6315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5F2F-4143-4AB7-803B-907EB197003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1DC0-25CC-4484-9016-B53D35289A6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974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5F2F-4143-4AB7-803B-907EB197003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1DC0-25CC-4484-9016-B53D35289A6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513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5F2F-4143-4AB7-803B-907EB197003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1DC0-25CC-4484-9016-B53D35289A6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554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5F2F-4143-4AB7-803B-907EB197003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1DC0-25CC-4484-9016-B53D35289A6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0092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5F2F-4143-4AB7-803B-907EB197003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1DC0-25CC-4484-9016-B53D35289A6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595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5F2F-4143-4AB7-803B-907EB197003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1DC0-25CC-4484-9016-B53D35289A6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241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5F2F-4143-4AB7-803B-907EB197003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1DC0-25CC-4484-9016-B53D35289A6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9880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5F2F-4143-4AB7-803B-907EB197003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1DC0-25CC-4484-9016-B53D35289A6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308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5F2F-4143-4AB7-803B-907EB197003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1DC0-25CC-4484-9016-B53D35289A6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3966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5F2F-4143-4AB7-803B-907EB197003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1DC0-25CC-4484-9016-B53D35289A6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4512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95F2F-4143-4AB7-803B-907EB197003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31DC0-25CC-4484-9016-B53D35289A6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8027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65070" y="1601132"/>
            <a:ext cx="91561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INTOSAI CAPACITY BUILDING</a:t>
            </a:r>
          </a:p>
          <a:p>
            <a:pPr algn="ctr"/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COMMITTEE ANNUAL MEETING</a:t>
            </a:r>
          </a:p>
          <a:p>
            <a:pPr algn="ctr"/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20 – 23 JUNE 2023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298" y="1710835"/>
            <a:ext cx="2707089" cy="8254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879249F-6FC4-47DB-B3A0-0DF438DD6753}"/>
              </a:ext>
            </a:extLst>
          </p:cNvPr>
          <p:cNvSpPr txBox="1"/>
          <p:nvPr/>
        </p:nvSpPr>
        <p:spPr>
          <a:xfrm>
            <a:off x="3394364" y="4457510"/>
            <a:ext cx="60976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/>
              <a:t>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Ms Laura Leka – IFAC</a:t>
            </a:r>
          </a:p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Alan Findlay – PSC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139646-D6A9-4D3D-B9DF-B91D53401337}"/>
              </a:ext>
            </a:extLst>
          </p:cNvPr>
          <p:cNvSpPr txBox="1"/>
          <p:nvPr/>
        </p:nvSpPr>
        <p:spPr>
          <a:xfrm>
            <a:off x="3048000" y="3246961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DAY 2 – 21 JUNE 2023</a:t>
            </a:r>
          </a:p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SESSION 4: QUALITY AND HIGH-IMPACT AUDITS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155DAE-50B8-427F-96D2-3B090B2E78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911" y="567559"/>
            <a:ext cx="1530342" cy="91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397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298" y="1710835"/>
            <a:ext cx="2707089" cy="8254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1155DAE-50B8-427F-96D2-3B090B2E78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911" y="567559"/>
            <a:ext cx="1530342" cy="91262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19A6145-490B-4409-BF93-EF729FD86A07}"/>
              </a:ext>
            </a:extLst>
          </p:cNvPr>
          <p:cNvSpPr txBox="1"/>
          <p:nvPr/>
        </p:nvSpPr>
        <p:spPr>
          <a:xfrm>
            <a:off x="4792718" y="19822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Assess the current situation in the SAI – part 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8142F3-AF47-4ABA-8D23-F12E64A941FA}"/>
              </a:ext>
            </a:extLst>
          </p:cNvPr>
          <p:cNvSpPr txBox="1"/>
          <p:nvPr/>
        </p:nvSpPr>
        <p:spPr>
          <a:xfrm>
            <a:off x="3794234" y="1800378"/>
            <a:ext cx="63251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The SAI shall establish a monitoring and remediation process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6F73F3-AA18-48B3-B353-7C3A23F3FB44}"/>
              </a:ext>
            </a:extLst>
          </p:cNvPr>
          <p:cNvSpPr txBox="1"/>
          <p:nvPr/>
        </p:nvSpPr>
        <p:spPr>
          <a:xfrm>
            <a:off x="2069200" y="2900568"/>
            <a:ext cx="832553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GB" sz="2400" b="1" dirty="0">
                <a:solidFill>
                  <a:srgbClr val="00B050"/>
                </a:solidFill>
                <a:latin typeface="Helvetica Neue"/>
                <a:cs typeface="Times New Roman" panose="02020603050405020304" pitchFamily="18" charset="0"/>
              </a:rPr>
              <a:t>Does the SAI have an independent function that monitors the operation of quality management system? </a:t>
            </a:r>
          </a:p>
          <a:p>
            <a:pPr algn="just">
              <a:spcAft>
                <a:spcPts val="0"/>
              </a:spcAft>
            </a:pPr>
            <a:r>
              <a:rPr lang="en-GB" sz="2400" b="1" dirty="0">
                <a:solidFill>
                  <a:srgbClr val="00B050"/>
                </a:solidFill>
                <a:latin typeface="Helvetica Neue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en-GB" sz="2400" b="1" dirty="0">
                <a:solidFill>
                  <a:srgbClr val="00B050"/>
                </a:solidFill>
                <a:latin typeface="Helvetica Neue"/>
                <a:cs typeface="Times New Roman" panose="02020603050405020304" pitchFamily="18" charset="0"/>
              </a:rPr>
              <a:t> Does the SAI have defined processes in conducting the monitoring? </a:t>
            </a:r>
          </a:p>
          <a:p>
            <a:pPr algn="just"/>
            <a:r>
              <a:rPr lang="en-GB" sz="2400" b="1" dirty="0">
                <a:solidFill>
                  <a:srgbClr val="00B050"/>
                </a:solidFill>
                <a:latin typeface="Helvetica Neue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en-GB" sz="2400" b="1" dirty="0">
                <a:solidFill>
                  <a:srgbClr val="00B050"/>
                </a:solidFill>
                <a:latin typeface="Helvetica Neue"/>
                <a:cs typeface="Times New Roman" panose="02020603050405020304" pitchFamily="18" charset="0"/>
              </a:rPr>
              <a:t>Does the SAI have monitoring tools covering the review at the institutional level and inspection of completed audits? </a:t>
            </a:r>
          </a:p>
        </p:txBody>
      </p:sp>
    </p:spTree>
    <p:extLst>
      <p:ext uri="{BB962C8B-B14F-4D97-AF65-F5344CB8AC3E}">
        <p14:creationId xmlns:p14="http://schemas.microsoft.com/office/powerpoint/2010/main" val="1143376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298" y="1710835"/>
            <a:ext cx="2707089" cy="8254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1155DAE-50B8-427F-96D2-3B090B2E78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911" y="567559"/>
            <a:ext cx="1530342" cy="91262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19A6145-490B-4409-BF93-EF729FD86A07}"/>
              </a:ext>
            </a:extLst>
          </p:cNvPr>
          <p:cNvSpPr txBox="1"/>
          <p:nvPr/>
        </p:nvSpPr>
        <p:spPr>
          <a:xfrm>
            <a:off x="4792718" y="19822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Assess the current situation in the SAI – part 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555D7D-143D-4B36-AAE5-6F5A74AFC369}"/>
              </a:ext>
            </a:extLst>
          </p:cNvPr>
          <p:cNvSpPr txBox="1"/>
          <p:nvPr/>
        </p:nvSpPr>
        <p:spPr>
          <a:xfrm>
            <a:off x="2091182" y="2397571"/>
            <a:ext cx="98755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The SAI shall evaluate and report on the operation of the system of quality management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CAC802-A545-4A74-B1E0-4DBCBFA41890}"/>
              </a:ext>
            </a:extLst>
          </p:cNvPr>
          <p:cNvSpPr txBox="1"/>
          <p:nvPr/>
        </p:nvSpPr>
        <p:spPr>
          <a:xfrm>
            <a:off x="1609897" y="3487635"/>
            <a:ext cx="927882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"/>
            <a:r>
              <a:rPr lang="en-GB" sz="2000" dirty="0">
                <a:solidFill>
                  <a:srgbClr val="00B050"/>
                </a:solidFill>
                <a:effectLst/>
                <a:latin typeface="Helvetica Neue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GB" sz="2400" b="1" dirty="0">
                <a:solidFill>
                  <a:srgbClr val="00B050"/>
                </a:solidFill>
                <a:latin typeface="Helvetica Neue"/>
                <a:cs typeface="Times New Roman" panose="02020603050405020304" pitchFamily="18" charset="0"/>
              </a:rPr>
              <a:t>Does the SAI have mechanisms in place to assess its existing quality management system? </a:t>
            </a:r>
          </a:p>
          <a:p>
            <a:pPr algn="just"/>
            <a:r>
              <a:rPr lang="en-GB" sz="2400" b="1" dirty="0">
                <a:solidFill>
                  <a:srgbClr val="00B050"/>
                </a:solidFill>
                <a:latin typeface="Helvetica Neue"/>
                <a:cs typeface="Times New Roman" panose="02020603050405020304" pitchFamily="18" charset="0"/>
              </a:rPr>
              <a:t>  </a:t>
            </a:r>
          </a:p>
          <a:p>
            <a:pPr algn="just"/>
            <a:r>
              <a:rPr lang="en-GB" sz="2400" b="1" dirty="0">
                <a:solidFill>
                  <a:srgbClr val="00B050"/>
                </a:solidFill>
                <a:latin typeface="Helvetica Neue"/>
                <a:cs typeface="Times New Roman" panose="02020603050405020304" pitchFamily="18" charset="0"/>
              </a:rPr>
              <a:t>Does such mechanism provide conclusions on whether the quality management system is functioning as intended? Is there an established process in conducting the evaluation? </a:t>
            </a:r>
          </a:p>
        </p:txBody>
      </p:sp>
    </p:spTree>
    <p:extLst>
      <p:ext uri="{BB962C8B-B14F-4D97-AF65-F5344CB8AC3E}">
        <p14:creationId xmlns:p14="http://schemas.microsoft.com/office/powerpoint/2010/main" val="3208622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298" y="1710835"/>
            <a:ext cx="2707089" cy="8254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1155DAE-50B8-427F-96D2-3B090B2E78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911" y="567559"/>
            <a:ext cx="1530342" cy="91262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3B1F55C-1244-455E-AB73-472A01E2BF06}"/>
              </a:ext>
            </a:extLst>
          </p:cNvPr>
          <p:cNvSpPr txBox="1"/>
          <p:nvPr/>
        </p:nvSpPr>
        <p:spPr>
          <a:xfrm>
            <a:off x="462455" y="2774731"/>
            <a:ext cx="1065748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Don’t be overwhelmed by the idea of change:</a:t>
            </a:r>
          </a:p>
          <a:p>
            <a:endParaRPr lang="en-GB" sz="2400" b="1" dirty="0">
              <a:solidFill>
                <a:schemeClr val="accent1">
                  <a:lumMod val="75000"/>
                </a:schemeClr>
              </a:solidFill>
              <a:latin typeface="Helvetica Neue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Few actual changes between requirements for old and new ISSAI 140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>
              <a:solidFill>
                <a:schemeClr val="accent1">
                  <a:lumMod val="75000"/>
                </a:schemeClr>
              </a:solidFill>
              <a:latin typeface="Helvetica Neue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Elements of Quality Management already present in many SAIs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>
              <a:solidFill>
                <a:schemeClr val="accent1">
                  <a:lumMod val="75000"/>
                </a:schemeClr>
              </a:solidFill>
              <a:latin typeface="Helvetica Neue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Have the conversation with relevant staff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>
              <a:solidFill>
                <a:schemeClr val="accent1">
                  <a:lumMod val="75000"/>
                </a:schemeClr>
              </a:solidFill>
              <a:latin typeface="Helvetica Neue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See how IDI can help – </a:t>
            </a:r>
            <a:r>
              <a:rPr lang="en-GB" sz="2400" b="1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get involved</a:t>
            </a:r>
            <a:endParaRPr lang="en-GB" sz="2400" b="1" dirty="0">
              <a:solidFill>
                <a:schemeClr val="accent1">
                  <a:lumMod val="75000"/>
                </a:schemeClr>
              </a:solidFill>
              <a:latin typeface="Helvetica Neue"/>
              <a:cs typeface="Times New Roman" panose="02020603050405020304" pitchFamily="18" charset="0"/>
            </a:endParaRPr>
          </a:p>
          <a:p>
            <a:endParaRPr lang="en-GB" sz="2400" b="1" dirty="0">
              <a:solidFill>
                <a:schemeClr val="accent1">
                  <a:lumMod val="75000"/>
                </a:schemeClr>
              </a:solidFill>
              <a:latin typeface="Helvetica Neue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647FEE-A74D-472A-9324-EE93BA8C3C11}"/>
              </a:ext>
            </a:extLst>
          </p:cNvPr>
          <p:cNvSpPr txBox="1"/>
          <p:nvPr/>
        </p:nvSpPr>
        <p:spPr>
          <a:xfrm>
            <a:off x="5538951" y="273269"/>
            <a:ext cx="4866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Messages to </a:t>
            </a:r>
            <a:r>
              <a:rPr lang="fr-BE" b="1" dirty="0" err="1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take</a:t>
            </a:r>
            <a:r>
              <a:rPr lang="fr-BE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 </a:t>
            </a:r>
            <a:r>
              <a:rPr lang="fr-BE" b="1" dirty="0" err="1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away</a:t>
            </a:r>
            <a:r>
              <a:rPr lang="fr-BE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 …</a:t>
            </a:r>
            <a:endParaRPr lang="en-GB" b="1" dirty="0">
              <a:solidFill>
                <a:schemeClr val="accent1">
                  <a:lumMod val="75000"/>
                </a:schemeClr>
              </a:solidFill>
              <a:latin typeface="Helvetica Neue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108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298" y="1710835"/>
            <a:ext cx="2707089" cy="8254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1155DAE-50B8-427F-96D2-3B090B2E78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911" y="567559"/>
            <a:ext cx="1530342" cy="91262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9292EF6-0835-4D8B-90EA-D7C15C6137D5}"/>
              </a:ext>
            </a:extLst>
          </p:cNvPr>
          <p:cNvSpPr txBox="1"/>
          <p:nvPr/>
        </p:nvSpPr>
        <p:spPr>
          <a:xfrm>
            <a:off x="5391807" y="19822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Importance of audit quality…</a:t>
            </a:r>
            <a:endParaRPr lang="en-GB" b="1" dirty="0">
              <a:solidFill>
                <a:schemeClr val="accent1">
                  <a:lumMod val="75000"/>
                </a:schemeClr>
              </a:solidFill>
              <a:latin typeface="Helvetica Neue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F588B2-FA78-471C-B1A4-172F0B0B85C5}"/>
              </a:ext>
            </a:extLst>
          </p:cNvPr>
          <p:cNvSpPr txBox="1"/>
          <p:nvPr/>
        </p:nvSpPr>
        <p:spPr>
          <a:xfrm>
            <a:off x="945931" y="2933939"/>
            <a:ext cx="1133015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595959"/>
                </a:solidFill>
                <a:effectLst/>
                <a:latin typeface="Helvetica Neue"/>
                <a:ea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effectLst/>
                <a:latin typeface="Helvetica Neue"/>
                <a:ea typeface="Times New Roman" panose="02020603050405020304" pitchFamily="18" charset="0"/>
                <a:cs typeface="Times New Roman" panose="02020603050405020304" pitchFamily="18" charset="0"/>
              </a:rPr>
              <a:t>to enhance the credibility of SAI audit work;</a:t>
            </a:r>
          </a:p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effectLst/>
                <a:latin typeface="Helvetica Neue"/>
                <a:ea typeface="Times New Roman" panose="02020603050405020304" pitchFamily="18" charset="0"/>
                <a:cs typeface="Times New Roman" panose="02020603050405020304" pitchFamily="18" charset="0"/>
              </a:rPr>
              <a:t>… to enhance the confidence of stakeholders and users of SAI audit reports;</a:t>
            </a:r>
          </a:p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effectLst/>
                <a:latin typeface="Helvetica Neue"/>
                <a:ea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Helvetica Neue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effectLst/>
                <a:latin typeface="Helvetica Neue"/>
                <a:ea typeface="Times New Roman" panose="02020603050405020304" pitchFamily="18" charset="0"/>
                <a:cs typeface="Times New Roman" panose="02020603050405020304" pitchFamily="18" charset="0"/>
              </a:rPr>
              <a:t>o enhance reliance on work done by SAIs; and</a:t>
            </a:r>
          </a:p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Helvetica Neue"/>
                <a:ea typeface="Times New Roman" panose="02020603050405020304" pitchFamily="18" charset="0"/>
                <a:cs typeface="Times New Roman" panose="02020603050405020304" pitchFamily="18" charset="0"/>
              </a:rPr>
              <a:t>… t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effectLst/>
                <a:latin typeface="Helvetica Neue"/>
                <a:ea typeface="Times New Roman" panose="02020603050405020304" pitchFamily="18" charset="0"/>
                <a:cs typeface="Times New Roman" panose="02020603050405020304" pitchFamily="18" charset="0"/>
              </a:rPr>
              <a:t>o contribute to overall audit impact.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626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298" y="1710835"/>
            <a:ext cx="2707089" cy="8254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1155DAE-50B8-427F-96D2-3B090B2E78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911" y="567559"/>
            <a:ext cx="1530342" cy="91262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5C39E1C-4C17-4198-8A6B-C6F6C3FB7AA5}"/>
              </a:ext>
            </a:extLst>
          </p:cNvPr>
          <p:cNvSpPr txBox="1"/>
          <p:nvPr/>
        </p:nvSpPr>
        <p:spPr>
          <a:xfrm>
            <a:off x="3468412" y="1480185"/>
            <a:ext cx="7945822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To design, implement and operate a system of quality management that is appropriate to its mandate and circumstances, and provides it with reasonable assurance that:</a:t>
            </a:r>
          </a:p>
          <a:p>
            <a:pPr>
              <a:spcAft>
                <a:spcPts val="600"/>
              </a:spcAft>
            </a:pPr>
            <a:endParaRPr lang="en-GB" sz="2400" b="1" dirty="0">
              <a:solidFill>
                <a:schemeClr val="accent1">
                  <a:lumMod val="75000"/>
                </a:schemeClr>
              </a:solidFill>
              <a:latin typeface="Helvetica Neue"/>
              <a:cs typeface="Times New Roman" panose="02020603050405020304" pitchFamily="18" charset="0"/>
            </a:endParaRPr>
          </a:p>
          <a:p>
            <a:pPr lvl="0" indent="-342900">
              <a:spcAft>
                <a:spcPts val="600"/>
              </a:spcAft>
              <a:buFont typeface="+mj-lt"/>
              <a:buAutoNum type="alphaLcPeriod"/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It will achieve its strategic objectives through high quality work; and</a:t>
            </a:r>
          </a:p>
          <a:p>
            <a:pPr lvl="0">
              <a:spcAft>
                <a:spcPts val="600"/>
              </a:spcAft>
            </a:pPr>
            <a:endParaRPr lang="en-GB" sz="2400" b="1" dirty="0">
              <a:solidFill>
                <a:schemeClr val="accent1">
                  <a:lumMod val="75000"/>
                </a:schemeClr>
              </a:solidFill>
              <a:latin typeface="Helvetica Neue"/>
              <a:cs typeface="Times New Roman" panose="02020603050405020304" pitchFamily="18" charset="0"/>
            </a:endParaRPr>
          </a:p>
          <a:p>
            <a:pPr lvl="0">
              <a:spcAft>
                <a:spcPts val="600"/>
              </a:spcAft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b. the SAI and its personnel conduct engagements and fulfil their responsibilities in accordance with professional standards and applicable legal and regulatory requirements.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BD7879-DA6F-4FB4-8A10-A7CB40B7BCE7}"/>
              </a:ext>
            </a:extLst>
          </p:cNvPr>
          <p:cNvSpPr txBox="1"/>
          <p:nvPr/>
        </p:nvSpPr>
        <p:spPr>
          <a:xfrm>
            <a:off x="4908331" y="19822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The objective of any SAI… </a:t>
            </a:r>
            <a:endParaRPr lang="en-GB" dirty="0"/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86B45A07-677B-4305-81EB-6CBD28EDBF3C}"/>
              </a:ext>
            </a:extLst>
          </p:cNvPr>
          <p:cNvSpPr/>
          <p:nvPr/>
        </p:nvSpPr>
        <p:spPr>
          <a:xfrm>
            <a:off x="777766" y="4155233"/>
            <a:ext cx="1841026" cy="120053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New ISSAI 140</a:t>
            </a:r>
            <a:endParaRPr lang="en-GB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A3857E4-5D4A-494B-A3FE-FB967B96C605}"/>
                  </a:ext>
                </a:extLst>
              </p14:cNvPr>
              <p14:cNvContentPartPr/>
              <p14:nvPr/>
            </p14:nvContentPartPr>
            <p14:xfrm>
              <a:off x="3784773" y="5030013"/>
              <a:ext cx="60480" cy="284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A3857E4-5D4A-494B-A3FE-FB967B96C60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780453" y="5025693"/>
                <a:ext cx="69120" cy="3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33813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298" y="1710835"/>
            <a:ext cx="2707089" cy="8254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1155DAE-50B8-427F-96D2-3B090B2E78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911" y="567559"/>
            <a:ext cx="1530342" cy="91262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32BFCE2-65E1-40FD-BD37-4FA10994C658}"/>
              </a:ext>
            </a:extLst>
          </p:cNvPr>
          <p:cNvSpPr txBox="1"/>
          <p:nvPr/>
        </p:nvSpPr>
        <p:spPr>
          <a:xfrm>
            <a:off x="5108028" y="19822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Implementing ISSAI 140 (in </a:t>
            </a:r>
            <a:r>
              <a:rPr lang="fr-BE" b="1" dirty="0" err="1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three</a:t>
            </a:r>
            <a:r>
              <a:rPr lang="fr-BE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 </a:t>
            </a:r>
            <a:r>
              <a:rPr lang="fr-BE" b="1" dirty="0" err="1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easy</a:t>
            </a:r>
            <a:r>
              <a:rPr lang="fr-BE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 </a:t>
            </a:r>
            <a:r>
              <a:rPr lang="fr-BE" b="1" dirty="0" err="1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steps</a:t>
            </a:r>
            <a:r>
              <a:rPr lang="fr-BE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 …)</a:t>
            </a:r>
            <a:endParaRPr lang="en-GB" b="1" dirty="0">
              <a:solidFill>
                <a:schemeClr val="accent1">
                  <a:lumMod val="75000"/>
                </a:schemeClr>
              </a:solidFill>
              <a:latin typeface="Helvetica Neue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46637B-81B2-4BD8-B7CD-C428C8D01BC5}"/>
              </a:ext>
            </a:extLst>
          </p:cNvPr>
          <p:cNvSpPr txBox="1"/>
          <p:nvPr/>
        </p:nvSpPr>
        <p:spPr>
          <a:xfrm>
            <a:off x="2112580" y="2641536"/>
            <a:ext cx="979627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Determine the (four) Organisational Requirements of ISSAI 140 </a:t>
            </a:r>
          </a:p>
          <a:p>
            <a:pPr marL="342900" indent="-342900">
              <a:buFont typeface="+mj-lt"/>
              <a:buAutoNum type="arabicPeriod"/>
            </a:pPr>
            <a:endParaRPr lang="en-GB" sz="2400" b="1" dirty="0">
              <a:solidFill>
                <a:schemeClr val="accent1">
                  <a:lumMod val="75000"/>
                </a:schemeClr>
              </a:solidFill>
              <a:latin typeface="Helvetica Neue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Assess the current SAI situation</a:t>
            </a:r>
          </a:p>
          <a:p>
            <a:pPr marL="342900" indent="-342900">
              <a:buFont typeface="+mj-lt"/>
              <a:buAutoNum type="arabicPeriod"/>
            </a:pPr>
            <a:endParaRPr lang="en-GB" sz="2400" b="1" dirty="0">
              <a:solidFill>
                <a:schemeClr val="accent1">
                  <a:lumMod val="75000"/>
                </a:schemeClr>
              </a:solidFill>
              <a:latin typeface="Helvetica Neue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Identify the actions available to the SAI. </a:t>
            </a:r>
          </a:p>
        </p:txBody>
      </p:sp>
    </p:spTree>
    <p:extLst>
      <p:ext uri="{BB962C8B-B14F-4D97-AF65-F5344CB8AC3E}">
        <p14:creationId xmlns:p14="http://schemas.microsoft.com/office/powerpoint/2010/main" val="383277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298" y="1710835"/>
            <a:ext cx="2707089" cy="8254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1155DAE-50B8-427F-96D2-3B090B2E78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911" y="567559"/>
            <a:ext cx="1530342" cy="91262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F9F9A4-DCA0-44DB-BD04-077D57CF05C4}"/>
              </a:ext>
            </a:extLst>
          </p:cNvPr>
          <p:cNvSpPr txBox="1"/>
          <p:nvPr/>
        </p:nvSpPr>
        <p:spPr>
          <a:xfrm>
            <a:off x="3142593" y="1853321"/>
            <a:ext cx="8586951" cy="34317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How confident is your organisation about implementing the new ISSAI 140?</a:t>
            </a:r>
          </a:p>
          <a:p>
            <a:pPr algn="ctr">
              <a:spcAft>
                <a:spcPts val="600"/>
              </a:spcAft>
            </a:pPr>
            <a:endParaRPr lang="en-GB" sz="2400" b="1" dirty="0">
              <a:solidFill>
                <a:schemeClr val="accent1">
                  <a:lumMod val="75000"/>
                </a:schemeClr>
              </a:solidFill>
              <a:latin typeface="Helvetica Neue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lphaUcPeriod"/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Fairly confident we will manage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lphaUcPeriod"/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Wait to see the final text of ISSAI 140 before making that decision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lphaUcPeriod"/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Sounds like a lot of extra work</a:t>
            </a:r>
          </a:p>
          <a:p>
            <a:pPr marL="457200" indent="-457200">
              <a:spcAft>
                <a:spcPts val="600"/>
              </a:spcAft>
              <a:buFont typeface="+mj-lt"/>
              <a:buAutoNum type="alphaUcPeriod"/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What is ISSAI 140 anyway?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2F1813-C502-4684-A73D-17BB48BEDFC6}"/>
              </a:ext>
            </a:extLst>
          </p:cNvPr>
          <p:cNvSpPr txBox="1"/>
          <p:nvPr/>
        </p:nvSpPr>
        <p:spPr>
          <a:xfrm>
            <a:off x="4487917" y="198227"/>
            <a:ext cx="73631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How do </a:t>
            </a:r>
            <a:r>
              <a:rPr lang="fr-BE" b="1" dirty="0" err="1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you</a:t>
            </a:r>
            <a:r>
              <a:rPr lang="fr-BE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 </a:t>
            </a:r>
            <a:r>
              <a:rPr lang="fr-BE" b="1" dirty="0" err="1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feel</a:t>
            </a:r>
            <a:r>
              <a:rPr lang="fr-BE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 about the new </a:t>
            </a:r>
            <a:r>
              <a:rPr lang="fr-BE" b="1" dirty="0" err="1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quality</a:t>
            </a:r>
            <a:r>
              <a:rPr lang="fr-BE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 management standard?</a:t>
            </a:r>
            <a:endParaRPr lang="en-GB" b="1" dirty="0">
              <a:solidFill>
                <a:schemeClr val="accent1">
                  <a:lumMod val="75000"/>
                </a:schemeClr>
              </a:solidFill>
              <a:latin typeface="Helvetica Neue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191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298" y="1710835"/>
            <a:ext cx="2707089" cy="8254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1155DAE-50B8-427F-96D2-3B090B2E78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911" y="567559"/>
            <a:ext cx="1530342" cy="912626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041A8340-A0F6-4EA8-84AE-C3005C50AD80}"/>
              </a:ext>
            </a:extLst>
          </p:cNvPr>
          <p:cNvGrpSpPr/>
          <p:nvPr/>
        </p:nvGrpSpPr>
        <p:grpSpPr>
          <a:xfrm>
            <a:off x="3074352" y="1972770"/>
            <a:ext cx="6043295" cy="3206749"/>
            <a:chOff x="0" y="0"/>
            <a:chExt cx="6043994" cy="3206788"/>
          </a:xfrm>
        </p:grpSpPr>
        <p:sp>
          <p:nvSpPr>
            <p:cNvPr id="7" name="Freeform 476">
              <a:extLst>
                <a:ext uri="{FF2B5EF4-FFF2-40B4-BE49-F238E27FC236}">
                  <a16:creationId xmlns:a16="http://schemas.microsoft.com/office/drawing/2014/main" id="{C95641CC-024F-43A6-99FB-4020146829FE}"/>
                </a:ext>
              </a:extLst>
            </p:cNvPr>
            <p:cNvSpPr/>
            <p:nvPr/>
          </p:nvSpPr>
          <p:spPr>
            <a:xfrm>
              <a:off x="0" y="425885"/>
              <a:ext cx="2576195" cy="338328"/>
            </a:xfrm>
            <a:custGeom>
              <a:avLst/>
              <a:gdLst>
                <a:gd name="connsiteX0" fmla="*/ 0 w 2576766"/>
                <a:gd name="connsiteY0" fmla="*/ 68881 h 413279"/>
                <a:gd name="connsiteX1" fmla="*/ 68881 w 2576766"/>
                <a:gd name="connsiteY1" fmla="*/ 0 h 413279"/>
                <a:gd name="connsiteX2" fmla="*/ 2507885 w 2576766"/>
                <a:gd name="connsiteY2" fmla="*/ 0 h 413279"/>
                <a:gd name="connsiteX3" fmla="*/ 2576766 w 2576766"/>
                <a:gd name="connsiteY3" fmla="*/ 68881 h 413279"/>
                <a:gd name="connsiteX4" fmla="*/ 2576766 w 2576766"/>
                <a:gd name="connsiteY4" fmla="*/ 344398 h 413279"/>
                <a:gd name="connsiteX5" fmla="*/ 2507885 w 2576766"/>
                <a:gd name="connsiteY5" fmla="*/ 413279 h 413279"/>
                <a:gd name="connsiteX6" fmla="*/ 68881 w 2576766"/>
                <a:gd name="connsiteY6" fmla="*/ 413279 h 413279"/>
                <a:gd name="connsiteX7" fmla="*/ 0 w 2576766"/>
                <a:gd name="connsiteY7" fmla="*/ 344398 h 413279"/>
                <a:gd name="connsiteX8" fmla="*/ 0 w 2576766"/>
                <a:gd name="connsiteY8" fmla="*/ 68881 h 413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6766" h="413279">
                  <a:moveTo>
                    <a:pt x="0" y="68881"/>
                  </a:moveTo>
                  <a:cubicBezTo>
                    <a:pt x="0" y="30839"/>
                    <a:pt x="30839" y="0"/>
                    <a:pt x="68881" y="0"/>
                  </a:cubicBezTo>
                  <a:lnTo>
                    <a:pt x="2507885" y="0"/>
                  </a:lnTo>
                  <a:cubicBezTo>
                    <a:pt x="2545927" y="0"/>
                    <a:pt x="2576766" y="30839"/>
                    <a:pt x="2576766" y="68881"/>
                  </a:cubicBezTo>
                  <a:lnTo>
                    <a:pt x="2576766" y="344398"/>
                  </a:lnTo>
                  <a:cubicBezTo>
                    <a:pt x="2576766" y="382440"/>
                    <a:pt x="2545927" y="413279"/>
                    <a:pt x="2507885" y="413279"/>
                  </a:cubicBezTo>
                  <a:lnTo>
                    <a:pt x="68881" y="413279"/>
                  </a:lnTo>
                  <a:cubicBezTo>
                    <a:pt x="30839" y="413279"/>
                    <a:pt x="0" y="382440"/>
                    <a:pt x="0" y="344398"/>
                  </a:cubicBezTo>
                  <a:lnTo>
                    <a:pt x="0" y="68881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7571" tIns="20175" rIns="117571" bIns="20175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60"/>
                </a:spcAft>
              </a:pPr>
              <a:r>
                <a:rPr lang="en-US" sz="900" kern="1200">
                  <a:solidFill>
                    <a:srgbClr val="833C0B"/>
                  </a:solidFill>
                  <a:effectLst/>
                  <a:latin typeface="Helvetica Neue Thin" panose="020B0403020202020204"/>
                  <a:ea typeface="Helvetica Neue Thin" panose="020B0403020202020204"/>
                  <a:cs typeface="Times New Roman" panose="02020603050405020304" pitchFamily="18" charset="0"/>
                </a:rPr>
                <a:t>Leadership responsibilities</a:t>
              </a:r>
              <a:endParaRPr lang="en-GB" sz="120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Freeform 477">
              <a:extLst>
                <a:ext uri="{FF2B5EF4-FFF2-40B4-BE49-F238E27FC236}">
                  <a16:creationId xmlns:a16="http://schemas.microsoft.com/office/drawing/2014/main" id="{81772F59-10A2-41D1-868A-2254B8D014FA}"/>
                </a:ext>
              </a:extLst>
            </p:cNvPr>
            <p:cNvSpPr/>
            <p:nvPr/>
          </p:nvSpPr>
          <p:spPr>
            <a:xfrm>
              <a:off x="0" y="851769"/>
              <a:ext cx="2576195" cy="338328"/>
            </a:xfrm>
            <a:custGeom>
              <a:avLst/>
              <a:gdLst>
                <a:gd name="connsiteX0" fmla="*/ 0 w 2576766"/>
                <a:gd name="connsiteY0" fmla="*/ 68881 h 413279"/>
                <a:gd name="connsiteX1" fmla="*/ 68881 w 2576766"/>
                <a:gd name="connsiteY1" fmla="*/ 0 h 413279"/>
                <a:gd name="connsiteX2" fmla="*/ 2507885 w 2576766"/>
                <a:gd name="connsiteY2" fmla="*/ 0 h 413279"/>
                <a:gd name="connsiteX3" fmla="*/ 2576766 w 2576766"/>
                <a:gd name="connsiteY3" fmla="*/ 68881 h 413279"/>
                <a:gd name="connsiteX4" fmla="*/ 2576766 w 2576766"/>
                <a:gd name="connsiteY4" fmla="*/ 344398 h 413279"/>
                <a:gd name="connsiteX5" fmla="*/ 2507885 w 2576766"/>
                <a:gd name="connsiteY5" fmla="*/ 413279 h 413279"/>
                <a:gd name="connsiteX6" fmla="*/ 68881 w 2576766"/>
                <a:gd name="connsiteY6" fmla="*/ 413279 h 413279"/>
                <a:gd name="connsiteX7" fmla="*/ 0 w 2576766"/>
                <a:gd name="connsiteY7" fmla="*/ 344398 h 413279"/>
                <a:gd name="connsiteX8" fmla="*/ 0 w 2576766"/>
                <a:gd name="connsiteY8" fmla="*/ 68881 h 413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6766" h="413279">
                  <a:moveTo>
                    <a:pt x="0" y="68881"/>
                  </a:moveTo>
                  <a:cubicBezTo>
                    <a:pt x="0" y="30839"/>
                    <a:pt x="30839" y="0"/>
                    <a:pt x="68881" y="0"/>
                  </a:cubicBezTo>
                  <a:lnTo>
                    <a:pt x="2507885" y="0"/>
                  </a:lnTo>
                  <a:cubicBezTo>
                    <a:pt x="2545927" y="0"/>
                    <a:pt x="2576766" y="30839"/>
                    <a:pt x="2576766" y="68881"/>
                  </a:cubicBezTo>
                  <a:lnTo>
                    <a:pt x="2576766" y="344398"/>
                  </a:lnTo>
                  <a:cubicBezTo>
                    <a:pt x="2576766" y="382440"/>
                    <a:pt x="2545927" y="413279"/>
                    <a:pt x="2507885" y="413279"/>
                  </a:cubicBezTo>
                  <a:lnTo>
                    <a:pt x="68881" y="413279"/>
                  </a:lnTo>
                  <a:cubicBezTo>
                    <a:pt x="30839" y="413279"/>
                    <a:pt x="0" y="382440"/>
                    <a:pt x="0" y="344398"/>
                  </a:cubicBezTo>
                  <a:lnTo>
                    <a:pt x="0" y="68881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7571" tIns="20175" rIns="117571" bIns="20175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60"/>
                </a:spcAft>
              </a:pPr>
              <a:r>
                <a:rPr lang="en-US" sz="900" kern="1200">
                  <a:solidFill>
                    <a:srgbClr val="833C0B"/>
                  </a:solidFill>
                  <a:effectLst/>
                  <a:latin typeface="Helvetica Neue Thin" panose="020B0403020202020204"/>
                  <a:ea typeface="Helvetica Neue Thin" panose="020B0403020202020204"/>
                  <a:cs typeface="Times New Roman" panose="02020603050405020304" pitchFamily="18" charset="0"/>
                </a:rPr>
                <a:t>Relevant ethical requirements</a:t>
              </a:r>
              <a:endParaRPr lang="en-GB" sz="120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Freeform 478">
              <a:extLst>
                <a:ext uri="{FF2B5EF4-FFF2-40B4-BE49-F238E27FC236}">
                  <a16:creationId xmlns:a16="http://schemas.microsoft.com/office/drawing/2014/main" id="{1EC1321B-4FC5-478F-AD07-66956C05FA61}"/>
                </a:ext>
              </a:extLst>
            </p:cNvPr>
            <p:cNvSpPr/>
            <p:nvPr/>
          </p:nvSpPr>
          <p:spPr>
            <a:xfrm>
              <a:off x="0" y="1252602"/>
              <a:ext cx="2576195" cy="337820"/>
            </a:xfrm>
            <a:custGeom>
              <a:avLst/>
              <a:gdLst>
                <a:gd name="connsiteX0" fmla="*/ 0 w 2576766"/>
                <a:gd name="connsiteY0" fmla="*/ 68881 h 413279"/>
                <a:gd name="connsiteX1" fmla="*/ 68881 w 2576766"/>
                <a:gd name="connsiteY1" fmla="*/ 0 h 413279"/>
                <a:gd name="connsiteX2" fmla="*/ 2507885 w 2576766"/>
                <a:gd name="connsiteY2" fmla="*/ 0 h 413279"/>
                <a:gd name="connsiteX3" fmla="*/ 2576766 w 2576766"/>
                <a:gd name="connsiteY3" fmla="*/ 68881 h 413279"/>
                <a:gd name="connsiteX4" fmla="*/ 2576766 w 2576766"/>
                <a:gd name="connsiteY4" fmla="*/ 344398 h 413279"/>
                <a:gd name="connsiteX5" fmla="*/ 2507885 w 2576766"/>
                <a:gd name="connsiteY5" fmla="*/ 413279 h 413279"/>
                <a:gd name="connsiteX6" fmla="*/ 68881 w 2576766"/>
                <a:gd name="connsiteY6" fmla="*/ 413279 h 413279"/>
                <a:gd name="connsiteX7" fmla="*/ 0 w 2576766"/>
                <a:gd name="connsiteY7" fmla="*/ 344398 h 413279"/>
                <a:gd name="connsiteX8" fmla="*/ 0 w 2576766"/>
                <a:gd name="connsiteY8" fmla="*/ 68881 h 413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6766" h="413279">
                  <a:moveTo>
                    <a:pt x="0" y="68881"/>
                  </a:moveTo>
                  <a:cubicBezTo>
                    <a:pt x="0" y="30839"/>
                    <a:pt x="30839" y="0"/>
                    <a:pt x="68881" y="0"/>
                  </a:cubicBezTo>
                  <a:lnTo>
                    <a:pt x="2507885" y="0"/>
                  </a:lnTo>
                  <a:cubicBezTo>
                    <a:pt x="2545927" y="0"/>
                    <a:pt x="2576766" y="30839"/>
                    <a:pt x="2576766" y="68881"/>
                  </a:cubicBezTo>
                  <a:lnTo>
                    <a:pt x="2576766" y="344398"/>
                  </a:lnTo>
                  <a:cubicBezTo>
                    <a:pt x="2576766" y="382440"/>
                    <a:pt x="2545927" y="413279"/>
                    <a:pt x="2507885" y="413279"/>
                  </a:cubicBezTo>
                  <a:lnTo>
                    <a:pt x="68881" y="413279"/>
                  </a:lnTo>
                  <a:cubicBezTo>
                    <a:pt x="30839" y="413279"/>
                    <a:pt x="0" y="382440"/>
                    <a:pt x="0" y="344398"/>
                  </a:cubicBezTo>
                  <a:lnTo>
                    <a:pt x="0" y="68881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7571" tIns="20175" rIns="117571" bIns="20175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60"/>
                </a:spcAft>
              </a:pPr>
              <a:r>
                <a:rPr lang="en-US" sz="900" kern="1200">
                  <a:solidFill>
                    <a:srgbClr val="833C0B"/>
                  </a:solidFill>
                  <a:effectLst/>
                  <a:latin typeface="Helvetica Neue Thin" panose="020B0403020202020204"/>
                  <a:ea typeface="Helvetica Neue Thin" panose="020B0403020202020204"/>
                  <a:cs typeface="Times New Roman" panose="02020603050405020304" pitchFamily="18" charset="0"/>
                </a:rPr>
                <a:t>Acceptance and continuance</a:t>
              </a:r>
              <a:endParaRPr lang="en-GB" sz="120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Freeform 479">
              <a:extLst>
                <a:ext uri="{FF2B5EF4-FFF2-40B4-BE49-F238E27FC236}">
                  <a16:creationId xmlns:a16="http://schemas.microsoft.com/office/drawing/2014/main" id="{343D1D3E-B31C-405B-838F-853130EFB53A}"/>
                </a:ext>
              </a:extLst>
            </p:cNvPr>
            <p:cNvSpPr/>
            <p:nvPr/>
          </p:nvSpPr>
          <p:spPr>
            <a:xfrm>
              <a:off x="0" y="2066794"/>
              <a:ext cx="2576195" cy="337820"/>
            </a:xfrm>
            <a:custGeom>
              <a:avLst/>
              <a:gdLst>
                <a:gd name="connsiteX0" fmla="*/ 0 w 2576766"/>
                <a:gd name="connsiteY0" fmla="*/ 68881 h 413279"/>
                <a:gd name="connsiteX1" fmla="*/ 68881 w 2576766"/>
                <a:gd name="connsiteY1" fmla="*/ 0 h 413279"/>
                <a:gd name="connsiteX2" fmla="*/ 2507885 w 2576766"/>
                <a:gd name="connsiteY2" fmla="*/ 0 h 413279"/>
                <a:gd name="connsiteX3" fmla="*/ 2576766 w 2576766"/>
                <a:gd name="connsiteY3" fmla="*/ 68881 h 413279"/>
                <a:gd name="connsiteX4" fmla="*/ 2576766 w 2576766"/>
                <a:gd name="connsiteY4" fmla="*/ 344398 h 413279"/>
                <a:gd name="connsiteX5" fmla="*/ 2507885 w 2576766"/>
                <a:gd name="connsiteY5" fmla="*/ 413279 h 413279"/>
                <a:gd name="connsiteX6" fmla="*/ 68881 w 2576766"/>
                <a:gd name="connsiteY6" fmla="*/ 413279 h 413279"/>
                <a:gd name="connsiteX7" fmla="*/ 0 w 2576766"/>
                <a:gd name="connsiteY7" fmla="*/ 344398 h 413279"/>
                <a:gd name="connsiteX8" fmla="*/ 0 w 2576766"/>
                <a:gd name="connsiteY8" fmla="*/ 68881 h 413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6766" h="413279">
                  <a:moveTo>
                    <a:pt x="0" y="68881"/>
                  </a:moveTo>
                  <a:cubicBezTo>
                    <a:pt x="0" y="30839"/>
                    <a:pt x="30839" y="0"/>
                    <a:pt x="68881" y="0"/>
                  </a:cubicBezTo>
                  <a:lnTo>
                    <a:pt x="2507885" y="0"/>
                  </a:lnTo>
                  <a:cubicBezTo>
                    <a:pt x="2545927" y="0"/>
                    <a:pt x="2576766" y="30839"/>
                    <a:pt x="2576766" y="68881"/>
                  </a:cubicBezTo>
                  <a:lnTo>
                    <a:pt x="2576766" y="344398"/>
                  </a:lnTo>
                  <a:cubicBezTo>
                    <a:pt x="2576766" y="382440"/>
                    <a:pt x="2545927" y="413279"/>
                    <a:pt x="2507885" y="413279"/>
                  </a:cubicBezTo>
                  <a:lnTo>
                    <a:pt x="68881" y="413279"/>
                  </a:lnTo>
                  <a:cubicBezTo>
                    <a:pt x="30839" y="413279"/>
                    <a:pt x="0" y="382440"/>
                    <a:pt x="0" y="344398"/>
                  </a:cubicBezTo>
                  <a:lnTo>
                    <a:pt x="0" y="68881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7571" tIns="20175" rIns="117571" bIns="20175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60"/>
                </a:spcAft>
              </a:pPr>
              <a:r>
                <a:rPr lang="en-US" sz="900" kern="1200">
                  <a:solidFill>
                    <a:srgbClr val="833C0B"/>
                  </a:solidFill>
                  <a:effectLst/>
                  <a:latin typeface="Helvetica Neue Thin" panose="020B0403020202020204"/>
                  <a:ea typeface="Helvetica Neue Thin" panose="020B0403020202020204"/>
                  <a:cs typeface="Times New Roman" panose="02020603050405020304" pitchFamily="18" charset="0"/>
                </a:rPr>
                <a:t>Human resources</a:t>
              </a:r>
              <a:endParaRPr lang="en-GB" sz="120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Freeform 488">
              <a:extLst>
                <a:ext uri="{FF2B5EF4-FFF2-40B4-BE49-F238E27FC236}">
                  <a16:creationId xmlns:a16="http://schemas.microsoft.com/office/drawing/2014/main" id="{C4983609-E7F2-4A04-B70F-ED813EA210BC}"/>
                </a:ext>
              </a:extLst>
            </p:cNvPr>
            <p:cNvSpPr/>
            <p:nvPr/>
          </p:nvSpPr>
          <p:spPr>
            <a:xfrm>
              <a:off x="0" y="1653435"/>
              <a:ext cx="2576195" cy="338328"/>
            </a:xfrm>
            <a:custGeom>
              <a:avLst/>
              <a:gdLst>
                <a:gd name="connsiteX0" fmla="*/ 0 w 2576766"/>
                <a:gd name="connsiteY0" fmla="*/ 68881 h 413279"/>
                <a:gd name="connsiteX1" fmla="*/ 68881 w 2576766"/>
                <a:gd name="connsiteY1" fmla="*/ 0 h 413279"/>
                <a:gd name="connsiteX2" fmla="*/ 2507885 w 2576766"/>
                <a:gd name="connsiteY2" fmla="*/ 0 h 413279"/>
                <a:gd name="connsiteX3" fmla="*/ 2576766 w 2576766"/>
                <a:gd name="connsiteY3" fmla="*/ 68881 h 413279"/>
                <a:gd name="connsiteX4" fmla="*/ 2576766 w 2576766"/>
                <a:gd name="connsiteY4" fmla="*/ 344398 h 413279"/>
                <a:gd name="connsiteX5" fmla="*/ 2507885 w 2576766"/>
                <a:gd name="connsiteY5" fmla="*/ 413279 h 413279"/>
                <a:gd name="connsiteX6" fmla="*/ 68881 w 2576766"/>
                <a:gd name="connsiteY6" fmla="*/ 413279 h 413279"/>
                <a:gd name="connsiteX7" fmla="*/ 0 w 2576766"/>
                <a:gd name="connsiteY7" fmla="*/ 344398 h 413279"/>
                <a:gd name="connsiteX8" fmla="*/ 0 w 2576766"/>
                <a:gd name="connsiteY8" fmla="*/ 68881 h 413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6766" h="413279">
                  <a:moveTo>
                    <a:pt x="0" y="68881"/>
                  </a:moveTo>
                  <a:cubicBezTo>
                    <a:pt x="0" y="30839"/>
                    <a:pt x="30839" y="0"/>
                    <a:pt x="68881" y="0"/>
                  </a:cubicBezTo>
                  <a:lnTo>
                    <a:pt x="2507885" y="0"/>
                  </a:lnTo>
                  <a:cubicBezTo>
                    <a:pt x="2545927" y="0"/>
                    <a:pt x="2576766" y="30839"/>
                    <a:pt x="2576766" y="68881"/>
                  </a:cubicBezTo>
                  <a:lnTo>
                    <a:pt x="2576766" y="344398"/>
                  </a:lnTo>
                  <a:cubicBezTo>
                    <a:pt x="2576766" y="382440"/>
                    <a:pt x="2545927" y="413279"/>
                    <a:pt x="2507885" y="413279"/>
                  </a:cubicBezTo>
                  <a:lnTo>
                    <a:pt x="68881" y="413279"/>
                  </a:lnTo>
                  <a:cubicBezTo>
                    <a:pt x="30839" y="413279"/>
                    <a:pt x="0" y="382440"/>
                    <a:pt x="0" y="344398"/>
                  </a:cubicBezTo>
                  <a:lnTo>
                    <a:pt x="0" y="68881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7571" tIns="20175" rIns="117571" bIns="20175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60"/>
                </a:spcAft>
              </a:pPr>
              <a:r>
                <a:rPr lang="en-US" sz="900" kern="1200">
                  <a:solidFill>
                    <a:srgbClr val="833C0B"/>
                  </a:solidFill>
                  <a:effectLst/>
                  <a:latin typeface="Helvetica Neue Thin" panose="020B0403020202020204"/>
                  <a:ea typeface="Helvetica Neue Thin" panose="020B0403020202020204"/>
                  <a:cs typeface="Times New Roman" panose="02020603050405020304" pitchFamily="18" charset="0"/>
                </a:rPr>
                <a:t>Engagement performance</a:t>
              </a:r>
              <a:endParaRPr lang="en-GB" sz="120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Freeform 490">
              <a:extLst>
                <a:ext uri="{FF2B5EF4-FFF2-40B4-BE49-F238E27FC236}">
                  <a16:creationId xmlns:a16="http://schemas.microsoft.com/office/drawing/2014/main" id="{4A6F8A00-110C-4AA1-B885-2EA01FA38146}"/>
                </a:ext>
              </a:extLst>
            </p:cNvPr>
            <p:cNvSpPr/>
            <p:nvPr/>
          </p:nvSpPr>
          <p:spPr>
            <a:xfrm>
              <a:off x="0" y="2868460"/>
              <a:ext cx="2576195" cy="338328"/>
            </a:xfrm>
            <a:custGeom>
              <a:avLst/>
              <a:gdLst>
                <a:gd name="connsiteX0" fmla="*/ 0 w 2576766"/>
                <a:gd name="connsiteY0" fmla="*/ 68881 h 413279"/>
                <a:gd name="connsiteX1" fmla="*/ 68881 w 2576766"/>
                <a:gd name="connsiteY1" fmla="*/ 0 h 413279"/>
                <a:gd name="connsiteX2" fmla="*/ 2507885 w 2576766"/>
                <a:gd name="connsiteY2" fmla="*/ 0 h 413279"/>
                <a:gd name="connsiteX3" fmla="*/ 2576766 w 2576766"/>
                <a:gd name="connsiteY3" fmla="*/ 68881 h 413279"/>
                <a:gd name="connsiteX4" fmla="*/ 2576766 w 2576766"/>
                <a:gd name="connsiteY4" fmla="*/ 344398 h 413279"/>
                <a:gd name="connsiteX5" fmla="*/ 2507885 w 2576766"/>
                <a:gd name="connsiteY5" fmla="*/ 413279 h 413279"/>
                <a:gd name="connsiteX6" fmla="*/ 68881 w 2576766"/>
                <a:gd name="connsiteY6" fmla="*/ 413279 h 413279"/>
                <a:gd name="connsiteX7" fmla="*/ 0 w 2576766"/>
                <a:gd name="connsiteY7" fmla="*/ 344398 h 413279"/>
                <a:gd name="connsiteX8" fmla="*/ 0 w 2576766"/>
                <a:gd name="connsiteY8" fmla="*/ 68881 h 413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6766" h="413279">
                  <a:moveTo>
                    <a:pt x="0" y="68881"/>
                  </a:moveTo>
                  <a:cubicBezTo>
                    <a:pt x="0" y="30839"/>
                    <a:pt x="30839" y="0"/>
                    <a:pt x="68881" y="0"/>
                  </a:cubicBezTo>
                  <a:lnTo>
                    <a:pt x="2507885" y="0"/>
                  </a:lnTo>
                  <a:cubicBezTo>
                    <a:pt x="2545927" y="0"/>
                    <a:pt x="2576766" y="30839"/>
                    <a:pt x="2576766" y="68881"/>
                  </a:cubicBezTo>
                  <a:lnTo>
                    <a:pt x="2576766" y="344398"/>
                  </a:lnTo>
                  <a:cubicBezTo>
                    <a:pt x="2576766" y="382440"/>
                    <a:pt x="2545927" y="413279"/>
                    <a:pt x="2507885" y="413279"/>
                  </a:cubicBezTo>
                  <a:lnTo>
                    <a:pt x="68881" y="413279"/>
                  </a:lnTo>
                  <a:cubicBezTo>
                    <a:pt x="30839" y="413279"/>
                    <a:pt x="0" y="382440"/>
                    <a:pt x="0" y="344398"/>
                  </a:cubicBezTo>
                  <a:lnTo>
                    <a:pt x="0" y="68881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7571" tIns="20175" rIns="117571" bIns="20175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60"/>
                </a:spcAft>
              </a:pPr>
              <a:r>
                <a:rPr lang="en-US" sz="900" kern="1200">
                  <a:solidFill>
                    <a:srgbClr val="833C0B"/>
                  </a:solidFill>
                  <a:effectLst/>
                  <a:latin typeface="Helvetica Neue Thin" panose="020B0403020202020204"/>
                  <a:ea typeface="Helvetica Neue Thin" panose="020B0403020202020204"/>
                  <a:cs typeface="Times New Roman" panose="02020603050405020304" pitchFamily="18" charset="0"/>
                </a:rPr>
                <a:t>Monitoring</a:t>
              </a:r>
              <a:endParaRPr lang="en-GB" sz="120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Freeform 507">
              <a:extLst>
                <a:ext uri="{FF2B5EF4-FFF2-40B4-BE49-F238E27FC236}">
                  <a16:creationId xmlns:a16="http://schemas.microsoft.com/office/drawing/2014/main" id="{194E7BA9-450D-4D4F-A887-84B96A000536}"/>
                </a:ext>
              </a:extLst>
            </p:cNvPr>
            <p:cNvSpPr/>
            <p:nvPr/>
          </p:nvSpPr>
          <p:spPr>
            <a:xfrm>
              <a:off x="3757808" y="0"/>
              <a:ext cx="2286186" cy="338328"/>
            </a:xfrm>
            <a:custGeom>
              <a:avLst/>
              <a:gdLst>
                <a:gd name="connsiteX0" fmla="*/ 0 w 2576766"/>
                <a:gd name="connsiteY0" fmla="*/ 63961 h 383760"/>
                <a:gd name="connsiteX1" fmla="*/ 63961 w 2576766"/>
                <a:gd name="connsiteY1" fmla="*/ 0 h 383760"/>
                <a:gd name="connsiteX2" fmla="*/ 2512805 w 2576766"/>
                <a:gd name="connsiteY2" fmla="*/ 0 h 383760"/>
                <a:gd name="connsiteX3" fmla="*/ 2576766 w 2576766"/>
                <a:gd name="connsiteY3" fmla="*/ 63961 h 383760"/>
                <a:gd name="connsiteX4" fmla="*/ 2576766 w 2576766"/>
                <a:gd name="connsiteY4" fmla="*/ 319799 h 383760"/>
                <a:gd name="connsiteX5" fmla="*/ 2512805 w 2576766"/>
                <a:gd name="connsiteY5" fmla="*/ 383760 h 383760"/>
                <a:gd name="connsiteX6" fmla="*/ 63961 w 2576766"/>
                <a:gd name="connsiteY6" fmla="*/ 383760 h 383760"/>
                <a:gd name="connsiteX7" fmla="*/ 0 w 2576766"/>
                <a:gd name="connsiteY7" fmla="*/ 319799 h 383760"/>
                <a:gd name="connsiteX8" fmla="*/ 0 w 2576766"/>
                <a:gd name="connsiteY8" fmla="*/ 63961 h 383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6766" h="383760">
                  <a:moveTo>
                    <a:pt x="0" y="63961"/>
                  </a:moveTo>
                  <a:cubicBezTo>
                    <a:pt x="0" y="28636"/>
                    <a:pt x="28636" y="0"/>
                    <a:pt x="63961" y="0"/>
                  </a:cubicBezTo>
                  <a:lnTo>
                    <a:pt x="2512805" y="0"/>
                  </a:lnTo>
                  <a:cubicBezTo>
                    <a:pt x="2548130" y="0"/>
                    <a:pt x="2576766" y="28636"/>
                    <a:pt x="2576766" y="63961"/>
                  </a:cubicBezTo>
                  <a:lnTo>
                    <a:pt x="2576766" y="319799"/>
                  </a:lnTo>
                  <a:cubicBezTo>
                    <a:pt x="2576766" y="355124"/>
                    <a:pt x="2548130" y="383760"/>
                    <a:pt x="2512805" y="383760"/>
                  </a:cubicBezTo>
                  <a:lnTo>
                    <a:pt x="63961" y="383760"/>
                  </a:lnTo>
                  <a:cubicBezTo>
                    <a:pt x="28636" y="383760"/>
                    <a:pt x="0" y="355124"/>
                    <a:pt x="0" y="319799"/>
                  </a:cubicBezTo>
                  <a:lnTo>
                    <a:pt x="0" y="63961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rgbClr val="015158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130" tIns="18734" rIns="116130" bIns="18734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60"/>
                </a:spcAft>
              </a:pPr>
              <a:r>
                <a:rPr lang="en-US" sz="900" kern="1200">
                  <a:solidFill>
                    <a:srgbClr val="015158"/>
                  </a:solidFill>
                  <a:effectLst/>
                  <a:latin typeface="Helvetica Neue Thin" panose="020B0403020202020204"/>
                  <a:ea typeface="Helvetica Neue Thin" panose="020B0403020202020204"/>
                  <a:cs typeface="Helvetica Neue Medium"/>
                </a:rPr>
                <a:t>Risk assessment process</a:t>
              </a:r>
              <a:endParaRPr lang="en-GB" sz="120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Freeform 508">
              <a:extLst>
                <a:ext uri="{FF2B5EF4-FFF2-40B4-BE49-F238E27FC236}">
                  <a16:creationId xmlns:a16="http://schemas.microsoft.com/office/drawing/2014/main" id="{D750BB66-BEE9-4402-A108-24136FCF88C3}"/>
                </a:ext>
              </a:extLst>
            </p:cNvPr>
            <p:cNvSpPr/>
            <p:nvPr/>
          </p:nvSpPr>
          <p:spPr>
            <a:xfrm>
              <a:off x="3757808" y="413359"/>
              <a:ext cx="2286186" cy="338328"/>
            </a:xfrm>
            <a:custGeom>
              <a:avLst/>
              <a:gdLst>
                <a:gd name="connsiteX0" fmla="*/ 0 w 2576766"/>
                <a:gd name="connsiteY0" fmla="*/ 63961 h 383760"/>
                <a:gd name="connsiteX1" fmla="*/ 63961 w 2576766"/>
                <a:gd name="connsiteY1" fmla="*/ 0 h 383760"/>
                <a:gd name="connsiteX2" fmla="*/ 2512805 w 2576766"/>
                <a:gd name="connsiteY2" fmla="*/ 0 h 383760"/>
                <a:gd name="connsiteX3" fmla="*/ 2576766 w 2576766"/>
                <a:gd name="connsiteY3" fmla="*/ 63961 h 383760"/>
                <a:gd name="connsiteX4" fmla="*/ 2576766 w 2576766"/>
                <a:gd name="connsiteY4" fmla="*/ 319799 h 383760"/>
                <a:gd name="connsiteX5" fmla="*/ 2512805 w 2576766"/>
                <a:gd name="connsiteY5" fmla="*/ 383760 h 383760"/>
                <a:gd name="connsiteX6" fmla="*/ 63961 w 2576766"/>
                <a:gd name="connsiteY6" fmla="*/ 383760 h 383760"/>
                <a:gd name="connsiteX7" fmla="*/ 0 w 2576766"/>
                <a:gd name="connsiteY7" fmla="*/ 319799 h 383760"/>
                <a:gd name="connsiteX8" fmla="*/ 0 w 2576766"/>
                <a:gd name="connsiteY8" fmla="*/ 63961 h 383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6766" h="383760">
                  <a:moveTo>
                    <a:pt x="0" y="63961"/>
                  </a:moveTo>
                  <a:cubicBezTo>
                    <a:pt x="0" y="28636"/>
                    <a:pt x="28636" y="0"/>
                    <a:pt x="63961" y="0"/>
                  </a:cubicBezTo>
                  <a:lnTo>
                    <a:pt x="2512805" y="0"/>
                  </a:lnTo>
                  <a:cubicBezTo>
                    <a:pt x="2548130" y="0"/>
                    <a:pt x="2576766" y="28636"/>
                    <a:pt x="2576766" y="63961"/>
                  </a:cubicBezTo>
                  <a:lnTo>
                    <a:pt x="2576766" y="319799"/>
                  </a:lnTo>
                  <a:cubicBezTo>
                    <a:pt x="2576766" y="355124"/>
                    <a:pt x="2548130" y="383760"/>
                    <a:pt x="2512805" y="383760"/>
                  </a:cubicBezTo>
                  <a:lnTo>
                    <a:pt x="63961" y="383760"/>
                  </a:lnTo>
                  <a:cubicBezTo>
                    <a:pt x="28636" y="383760"/>
                    <a:pt x="0" y="355124"/>
                    <a:pt x="0" y="319799"/>
                  </a:cubicBezTo>
                  <a:lnTo>
                    <a:pt x="0" y="63961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rgbClr val="015158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130" tIns="18734" rIns="116130" bIns="18734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60"/>
                </a:spcAft>
              </a:pPr>
              <a:r>
                <a:rPr lang="en-US" sz="900" kern="1200">
                  <a:solidFill>
                    <a:srgbClr val="015158"/>
                  </a:solidFill>
                  <a:effectLst/>
                  <a:latin typeface="Helvetica Neue Thin" panose="020B0403020202020204"/>
                  <a:ea typeface="Helvetica Neue Thin" panose="020B0403020202020204"/>
                  <a:cs typeface="Helvetica Neue Medium"/>
                </a:rPr>
                <a:t>Governance and leadership</a:t>
              </a:r>
              <a:endParaRPr lang="en-GB" sz="120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Freeform 509">
              <a:extLst>
                <a:ext uri="{FF2B5EF4-FFF2-40B4-BE49-F238E27FC236}">
                  <a16:creationId xmlns:a16="http://schemas.microsoft.com/office/drawing/2014/main" id="{8E58832B-3310-481A-BC77-E218AC217451}"/>
                </a:ext>
              </a:extLst>
            </p:cNvPr>
            <p:cNvSpPr/>
            <p:nvPr/>
          </p:nvSpPr>
          <p:spPr>
            <a:xfrm>
              <a:off x="3757808" y="826717"/>
              <a:ext cx="2286186" cy="338328"/>
            </a:xfrm>
            <a:custGeom>
              <a:avLst/>
              <a:gdLst>
                <a:gd name="connsiteX0" fmla="*/ 0 w 2576766"/>
                <a:gd name="connsiteY0" fmla="*/ 63961 h 383760"/>
                <a:gd name="connsiteX1" fmla="*/ 63961 w 2576766"/>
                <a:gd name="connsiteY1" fmla="*/ 0 h 383760"/>
                <a:gd name="connsiteX2" fmla="*/ 2512805 w 2576766"/>
                <a:gd name="connsiteY2" fmla="*/ 0 h 383760"/>
                <a:gd name="connsiteX3" fmla="*/ 2576766 w 2576766"/>
                <a:gd name="connsiteY3" fmla="*/ 63961 h 383760"/>
                <a:gd name="connsiteX4" fmla="*/ 2576766 w 2576766"/>
                <a:gd name="connsiteY4" fmla="*/ 319799 h 383760"/>
                <a:gd name="connsiteX5" fmla="*/ 2512805 w 2576766"/>
                <a:gd name="connsiteY5" fmla="*/ 383760 h 383760"/>
                <a:gd name="connsiteX6" fmla="*/ 63961 w 2576766"/>
                <a:gd name="connsiteY6" fmla="*/ 383760 h 383760"/>
                <a:gd name="connsiteX7" fmla="*/ 0 w 2576766"/>
                <a:gd name="connsiteY7" fmla="*/ 319799 h 383760"/>
                <a:gd name="connsiteX8" fmla="*/ 0 w 2576766"/>
                <a:gd name="connsiteY8" fmla="*/ 63961 h 383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6766" h="383760">
                  <a:moveTo>
                    <a:pt x="0" y="63961"/>
                  </a:moveTo>
                  <a:cubicBezTo>
                    <a:pt x="0" y="28636"/>
                    <a:pt x="28636" y="0"/>
                    <a:pt x="63961" y="0"/>
                  </a:cubicBezTo>
                  <a:lnTo>
                    <a:pt x="2512805" y="0"/>
                  </a:lnTo>
                  <a:cubicBezTo>
                    <a:pt x="2548130" y="0"/>
                    <a:pt x="2576766" y="28636"/>
                    <a:pt x="2576766" y="63961"/>
                  </a:cubicBezTo>
                  <a:lnTo>
                    <a:pt x="2576766" y="319799"/>
                  </a:lnTo>
                  <a:cubicBezTo>
                    <a:pt x="2576766" y="355124"/>
                    <a:pt x="2548130" y="383760"/>
                    <a:pt x="2512805" y="383760"/>
                  </a:cubicBezTo>
                  <a:lnTo>
                    <a:pt x="63961" y="383760"/>
                  </a:lnTo>
                  <a:cubicBezTo>
                    <a:pt x="28636" y="383760"/>
                    <a:pt x="0" y="355124"/>
                    <a:pt x="0" y="319799"/>
                  </a:cubicBezTo>
                  <a:lnTo>
                    <a:pt x="0" y="63961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rgbClr val="015158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130" tIns="18734" rIns="116130" bIns="18734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60"/>
                </a:spcAft>
              </a:pPr>
              <a:r>
                <a:rPr lang="en-US" sz="900" kern="1200">
                  <a:solidFill>
                    <a:srgbClr val="015158"/>
                  </a:solidFill>
                  <a:effectLst/>
                  <a:latin typeface="Helvetica Neue Thin" panose="020B0403020202020204"/>
                  <a:ea typeface="Helvetica Neue Thin" panose="020B0403020202020204"/>
                  <a:cs typeface="Helvetica Neue Medium"/>
                </a:rPr>
                <a:t>Relevant ethical requirements</a:t>
              </a:r>
              <a:endParaRPr lang="en-GB" sz="120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Freeform 514">
              <a:extLst>
                <a:ext uri="{FF2B5EF4-FFF2-40B4-BE49-F238E27FC236}">
                  <a16:creationId xmlns:a16="http://schemas.microsoft.com/office/drawing/2014/main" id="{CEE00A37-04B1-49A5-92E0-927E75607EEB}"/>
                </a:ext>
              </a:extLst>
            </p:cNvPr>
            <p:cNvSpPr/>
            <p:nvPr/>
          </p:nvSpPr>
          <p:spPr>
            <a:xfrm>
              <a:off x="3757808" y="1240076"/>
              <a:ext cx="2286186" cy="338328"/>
            </a:xfrm>
            <a:custGeom>
              <a:avLst/>
              <a:gdLst>
                <a:gd name="connsiteX0" fmla="*/ 0 w 2576766"/>
                <a:gd name="connsiteY0" fmla="*/ 63961 h 383760"/>
                <a:gd name="connsiteX1" fmla="*/ 63961 w 2576766"/>
                <a:gd name="connsiteY1" fmla="*/ 0 h 383760"/>
                <a:gd name="connsiteX2" fmla="*/ 2512805 w 2576766"/>
                <a:gd name="connsiteY2" fmla="*/ 0 h 383760"/>
                <a:gd name="connsiteX3" fmla="*/ 2576766 w 2576766"/>
                <a:gd name="connsiteY3" fmla="*/ 63961 h 383760"/>
                <a:gd name="connsiteX4" fmla="*/ 2576766 w 2576766"/>
                <a:gd name="connsiteY4" fmla="*/ 319799 h 383760"/>
                <a:gd name="connsiteX5" fmla="*/ 2512805 w 2576766"/>
                <a:gd name="connsiteY5" fmla="*/ 383760 h 383760"/>
                <a:gd name="connsiteX6" fmla="*/ 63961 w 2576766"/>
                <a:gd name="connsiteY6" fmla="*/ 383760 h 383760"/>
                <a:gd name="connsiteX7" fmla="*/ 0 w 2576766"/>
                <a:gd name="connsiteY7" fmla="*/ 319799 h 383760"/>
                <a:gd name="connsiteX8" fmla="*/ 0 w 2576766"/>
                <a:gd name="connsiteY8" fmla="*/ 63961 h 383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6766" h="383760">
                  <a:moveTo>
                    <a:pt x="0" y="63961"/>
                  </a:moveTo>
                  <a:cubicBezTo>
                    <a:pt x="0" y="28636"/>
                    <a:pt x="28636" y="0"/>
                    <a:pt x="63961" y="0"/>
                  </a:cubicBezTo>
                  <a:lnTo>
                    <a:pt x="2512805" y="0"/>
                  </a:lnTo>
                  <a:cubicBezTo>
                    <a:pt x="2548130" y="0"/>
                    <a:pt x="2576766" y="28636"/>
                    <a:pt x="2576766" y="63961"/>
                  </a:cubicBezTo>
                  <a:lnTo>
                    <a:pt x="2576766" y="319799"/>
                  </a:lnTo>
                  <a:cubicBezTo>
                    <a:pt x="2576766" y="355124"/>
                    <a:pt x="2548130" y="383760"/>
                    <a:pt x="2512805" y="383760"/>
                  </a:cubicBezTo>
                  <a:lnTo>
                    <a:pt x="63961" y="383760"/>
                  </a:lnTo>
                  <a:cubicBezTo>
                    <a:pt x="28636" y="383760"/>
                    <a:pt x="0" y="355124"/>
                    <a:pt x="0" y="319799"/>
                  </a:cubicBezTo>
                  <a:lnTo>
                    <a:pt x="0" y="63961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rgbClr val="015158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130" tIns="18734" rIns="116130" bIns="18734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60"/>
                </a:spcAft>
              </a:pPr>
              <a:r>
                <a:rPr lang="en-US" sz="900" kern="1200">
                  <a:solidFill>
                    <a:srgbClr val="015158"/>
                  </a:solidFill>
                  <a:effectLst/>
                  <a:latin typeface="Helvetica Neue Thin" panose="020B0403020202020204"/>
                  <a:ea typeface="Helvetica Neue Thin" panose="020B0403020202020204"/>
                  <a:cs typeface="Helvetica Neue Medium"/>
                </a:rPr>
                <a:t>Acceptance, initiation, and continuance</a:t>
              </a:r>
              <a:endParaRPr lang="en-GB" sz="120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Freeform 517">
              <a:extLst>
                <a:ext uri="{FF2B5EF4-FFF2-40B4-BE49-F238E27FC236}">
                  <a16:creationId xmlns:a16="http://schemas.microsoft.com/office/drawing/2014/main" id="{6CF54C56-D7CF-4568-A1E3-757414198D17}"/>
                </a:ext>
              </a:extLst>
            </p:cNvPr>
            <p:cNvSpPr/>
            <p:nvPr/>
          </p:nvSpPr>
          <p:spPr>
            <a:xfrm>
              <a:off x="3757808" y="1640909"/>
              <a:ext cx="2286186" cy="338328"/>
            </a:xfrm>
            <a:custGeom>
              <a:avLst/>
              <a:gdLst>
                <a:gd name="connsiteX0" fmla="*/ 0 w 2576766"/>
                <a:gd name="connsiteY0" fmla="*/ 63961 h 383760"/>
                <a:gd name="connsiteX1" fmla="*/ 63961 w 2576766"/>
                <a:gd name="connsiteY1" fmla="*/ 0 h 383760"/>
                <a:gd name="connsiteX2" fmla="*/ 2512805 w 2576766"/>
                <a:gd name="connsiteY2" fmla="*/ 0 h 383760"/>
                <a:gd name="connsiteX3" fmla="*/ 2576766 w 2576766"/>
                <a:gd name="connsiteY3" fmla="*/ 63961 h 383760"/>
                <a:gd name="connsiteX4" fmla="*/ 2576766 w 2576766"/>
                <a:gd name="connsiteY4" fmla="*/ 319799 h 383760"/>
                <a:gd name="connsiteX5" fmla="*/ 2512805 w 2576766"/>
                <a:gd name="connsiteY5" fmla="*/ 383760 h 383760"/>
                <a:gd name="connsiteX6" fmla="*/ 63961 w 2576766"/>
                <a:gd name="connsiteY6" fmla="*/ 383760 h 383760"/>
                <a:gd name="connsiteX7" fmla="*/ 0 w 2576766"/>
                <a:gd name="connsiteY7" fmla="*/ 319799 h 383760"/>
                <a:gd name="connsiteX8" fmla="*/ 0 w 2576766"/>
                <a:gd name="connsiteY8" fmla="*/ 63961 h 383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6766" h="383760">
                  <a:moveTo>
                    <a:pt x="0" y="63961"/>
                  </a:moveTo>
                  <a:cubicBezTo>
                    <a:pt x="0" y="28636"/>
                    <a:pt x="28636" y="0"/>
                    <a:pt x="63961" y="0"/>
                  </a:cubicBezTo>
                  <a:lnTo>
                    <a:pt x="2512805" y="0"/>
                  </a:lnTo>
                  <a:cubicBezTo>
                    <a:pt x="2548130" y="0"/>
                    <a:pt x="2576766" y="28636"/>
                    <a:pt x="2576766" y="63961"/>
                  </a:cubicBezTo>
                  <a:lnTo>
                    <a:pt x="2576766" y="319799"/>
                  </a:lnTo>
                  <a:cubicBezTo>
                    <a:pt x="2576766" y="355124"/>
                    <a:pt x="2548130" y="383760"/>
                    <a:pt x="2512805" y="383760"/>
                  </a:cubicBezTo>
                  <a:lnTo>
                    <a:pt x="63961" y="383760"/>
                  </a:lnTo>
                  <a:cubicBezTo>
                    <a:pt x="28636" y="383760"/>
                    <a:pt x="0" y="355124"/>
                    <a:pt x="0" y="319799"/>
                  </a:cubicBezTo>
                  <a:lnTo>
                    <a:pt x="0" y="63961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rgbClr val="015158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130" tIns="18734" rIns="116130" bIns="18734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60"/>
                </a:spcAft>
              </a:pPr>
              <a:r>
                <a:rPr lang="en-US" sz="900" kern="1200">
                  <a:solidFill>
                    <a:srgbClr val="015158"/>
                  </a:solidFill>
                  <a:effectLst/>
                  <a:latin typeface="Helvetica Neue Thin" panose="020B0403020202020204"/>
                  <a:ea typeface="Helvetica Neue Thin" panose="020B0403020202020204"/>
                  <a:cs typeface="Helvetica Neue Medium"/>
                </a:rPr>
                <a:t>Performing audit engagements</a:t>
              </a:r>
              <a:endParaRPr lang="en-GB" sz="120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Freeform 526">
              <a:extLst>
                <a:ext uri="{FF2B5EF4-FFF2-40B4-BE49-F238E27FC236}">
                  <a16:creationId xmlns:a16="http://schemas.microsoft.com/office/drawing/2014/main" id="{20C3B417-FC87-4479-8F6B-F1E0A40D08DE}"/>
                </a:ext>
              </a:extLst>
            </p:cNvPr>
            <p:cNvSpPr/>
            <p:nvPr/>
          </p:nvSpPr>
          <p:spPr>
            <a:xfrm>
              <a:off x="3757808" y="2041742"/>
              <a:ext cx="2286186" cy="338328"/>
            </a:xfrm>
            <a:custGeom>
              <a:avLst/>
              <a:gdLst>
                <a:gd name="connsiteX0" fmla="*/ 0 w 2576766"/>
                <a:gd name="connsiteY0" fmla="*/ 63961 h 383760"/>
                <a:gd name="connsiteX1" fmla="*/ 63961 w 2576766"/>
                <a:gd name="connsiteY1" fmla="*/ 0 h 383760"/>
                <a:gd name="connsiteX2" fmla="*/ 2512805 w 2576766"/>
                <a:gd name="connsiteY2" fmla="*/ 0 h 383760"/>
                <a:gd name="connsiteX3" fmla="*/ 2576766 w 2576766"/>
                <a:gd name="connsiteY3" fmla="*/ 63961 h 383760"/>
                <a:gd name="connsiteX4" fmla="*/ 2576766 w 2576766"/>
                <a:gd name="connsiteY4" fmla="*/ 319799 h 383760"/>
                <a:gd name="connsiteX5" fmla="*/ 2512805 w 2576766"/>
                <a:gd name="connsiteY5" fmla="*/ 383760 h 383760"/>
                <a:gd name="connsiteX6" fmla="*/ 63961 w 2576766"/>
                <a:gd name="connsiteY6" fmla="*/ 383760 h 383760"/>
                <a:gd name="connsiteX7" fmla="*/ 0 w 2576766"/>
                <a:gd name="connsiteY7" fmla="*/ 319799 h 383760"/>
                <a:gd name="connsiteX8" fmla="*/ 0 w 2576766"/>
                <a:gd name="connsiteY8" fmla="*/ 63961 h 383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6766" h="383760">
                  <a:moveTo>
                    <a:pt x="0" y="63961"/>
                  </a:moveTo>
                  <a:cubicBezTo>
                    <a:pt x="0" y="28636"/>
                    <a:pt x="28636" y="0"/>
                    <a:pt x="63961" y="0"/>
                  </a:cubicBezTo>
                  <a:lnTo>
                    <a:pt x="2512805" y="0"/>
                  </a:lnTo>
                  <a:cubicBezTo>
                    <a:pt x="2548130" y="0"/>
                    <a:pt x="2576766" y="28636"/>
                    <a:pt x="2576766" y="63961"/>
                  </a:cubicBezTo>
                  <a:lnTo>
                    <a:pt x="2576766" y="319799"/>
                  </a:lnTo>
                  <a:cubicBezTo>
                    <a:pt x="2576766" y="355124"/>
                    <a:pt x="2548130" y="383760"/>
                    <a:pt x="2512805" y="383760"/>
                  </a:cubicBezTo>
                  <a:lnTo>
                    <a:pt x="63961" y="383760"/>
                  </a:lnTo>
                  <a:cubicBezTo>
                    <a:pt x="28636" y="383760"/>
                    <a:pt x="0" y="355124"/>
                    <a:pt x="0" y="319799"/>
                  </a:cubicBezTo>
                  <a:lnTo>
                    <a:pt x="0" y="63961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rgbClr val="015158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130" tIns="18734" rIns="116130" bIns="18734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545"/>
                </a:spcAft>
              </a:pPr>
              <a:r>
                <a:rPr lang="en-US" sz="900" kern="1200">
                  <a:solidFill>
                    <a:srgbClr val="015158"/>
                  </a:solidFill>
                  <a:effectLst/>
                  <a:latin typeface="Helvetica Neue Thin" panose="020B0403020202020204"/>
                  <a:ea typeface="Helvetica Neue Thin" panose="020B0403020202020204"/>
                  <a:cs typeface="Helvetica Neue Medium"/>
                </a:rPr>
                <a:t>Resources</a:t>
              </a:r>
              <a:endParaRPr lang="en-GB" sz="120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Freeform 552">
              <a:extLst>
                <a:ext uri="{FF2B5EF4-FFF2-40B4-BE49-F238E27FC236}">
                  <a16:creationId xmlns:a16="http://schemas.microsoft.com/office/drawing/2014/main" id="{27E8AC6A-B5CE-41B6-9F21-2BF8B4605C68}"/>
                </a:ext>
              </a:extLst>
            </p:cNvPr>
            <p:cNvSpPr/>
            <p:nvPr/>
          </p:nvSpPr>
          <p:spPr>
            <a:xfrm>
              <a:off x="3757808" y="2455101"/>
              <a:ext cx="2286186" cy="338328"/>
            </a:xfrm>
            <a:custGeom>
              <a:avLst/>
              <a:gdLst>
                <a:gd name="connsiteX0" fmla="*/ 0 w 2576766"/>
                <a:gd name="connsiteY0" fmla="*/ 63961 h 383760"/>
                <a:gd name="connsiteX1" fmla="*/ 63961 w 2576766"/>
                <a:gd name="connsiteY1" fmla="*/ 0 h 383760"/>
                <a:gd name="connsiteX2" fmla="*/ 2512805 w 2576766"/>
                <a:gd name="connsiteY2" fmla="*/ 0 h 383760"/>
                <a:gd name="connsiteX3" fmla="*/ 2576766 w 2576766"/>
                <a:gd name="connsiteY3" fmla="*/ 63961 h 383760"/>
                <a:gd name="connsiteX4" fmla="*/ 2576766 w 2576766"/>
                <a:gd name="connsiteY4" fmla="*/ 319799 h 383760"/>
                <a:gd name="connsiteX5" fmla="*/ 2512805 w 2576766"/>
                <a:gd name="connsiteY5" fmla="*/ 383760 h 383760"/>
                <a:gd name="connsiteX6" fmla="*/ 63961 w 2576766"/>
                <a:gd name="connsiteY6" fmla="*/ 383760 h 383760"/>
                <a:gd name="connsiteX7" fmla="*/ 0 w 2576766"/>
                <a:gd name="connsiteY7" fmla="*/ 319799 h 383760"/>
                <a:gd name="connsiteX8" fmla="*/ 0 w 2576766"/>
                <a:gd name="connsiteY8" fmla="*/ 63961 h 383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6766" h="383760">
                  <a:moveTo>
                    <a:pt x="0" y="63961"/>
                  </a:moveTo>
                  <a:cubicBezTo>
                    <a:pt x="0" y="28636"/>
                    <a:pt x="28636" y="0"/>
                    <a:pt x="63961" y="0"/>
                  </a:cubicBezTo>
                  <a:lnTo>
                    <a:pt x="2512805" y="0"/>
                  </a:lnTo>
                  <a:cubicBezTo>
                    <a:pt x="2548130" y="0"/>
                    <a:pt x="2576766" y="28636"/>
                    <a:pt x="2576766" y="63961"/>
                  </a:cubicBezTo>
                  <a:lnTo>
                    <a:pt x="2576766" y="319799"/>
                  </a:lnTo>
                  <a:cubicBezTo>
                    <a:pt x="2576766" y="355124"/>
                    <a:pt x="2548130" y="383760"/>
                    <a:pt x="2512805" y="383760"/>
                  </a:cubicBezTo>
                  <a:lnTo>
                    <a:pt x="63961" y="383760"/>
                  </a:lnTo>
                  <a:cubicBezTo>
                    <a:pt x="28636" y="383760"/>
                    <a:pt x="0" y="355124"/>
                    <a:pt x="0" y="319799"/>
                  </a:cubicBezTo>
                  <a:lnTo>
                    <a:pt x="0" y="63961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rgbClr val="015158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130" tIns="18734" rIns="116130" bIns="18734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545"/>
                </a:spcAft>
              </a:pPr>
              <a:r>
                <a:rPr lang="en-US" sz="900" kern="1200">
                  <a:solidFill>
                    <a:srgbClr val="015158"/>
                  </a:solidFill>
                  <a:effectLst/>
                  <a:latin typeface="Helvetica Neue Thin" panose="020B0403020202020204"/>
                  <a:ea typeface="Helvetica Neue Thin" panose="020B0403020202020204"/>
                  <a:cs typeface="Helvetica Neue Medium"/>
                </a:rPr>
                <a:t>Information and communication</a:t>
              </a:r>
              <a:endParaRPr lang="en-GB" sz="120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Freeform 553">
              <a:extLst>
                <a:ext uri="{FF2B5EF4-FFF2-40B4-BE49-F238E27FC236}">
                  <a16:creationId xmlns:a16="http://schemas.microsoft.com/office/drawing/2014/main" id="{DB38BCE5-31CA-441C-A084-C7B347DF9B04}"/>
                </a:ext>
              </a:extLst>
            </p:cNvPr>
            <p:cNvSpPr/>
            <p:nvPr/>
          </p:nvSpPr>
          <p:spPr>
            <a:xfrm>
              <a:off x="3757808" y="2868460"/>
              <a:ext cx="2286186" cy="338328"/>
            </a:xfrm>
            <a:custGeom>
              <a:avLst/>
              <a:gdLst>
                <a:gd name="connsiteX0" fmla="*/ 0 w 2576766"/>
                <a:gd name="connsiteY0" fmla="*/ 63961 h 383760"/>
                <a:gd name="connsiteX1" fmla="*/ 63961 w 2576766"/>
                <a:gd name="connsiteY1" fmla="*/ 0 h 383760"/>
                <a:gd name="connsiteX2" fmla="*/ 2512805 w 2576766"/>
                <a:gd name="connsiteY2" fmla="*/ 0 h 383760"/>
                <a:gd name="connsiteX3" fmla="*/ 2576766 w 2576766"/>
                <a:gd name="connsiteY3" fmla="*/ 63961 h 383760"/>
                <a:gd name="connsiteX4" fmla="*/ 2576766 w 2576766"/>
                <a:gd name="connsiteY4" fmla="*/ 319799 h 383760"/>
                <a:gd name="connsiteX5" fmla="*/ 2512805 w 2576766"/>
                <a:gd name="connsiteY5" fmla="*/ 383760 h 383760"/>
                <a:gd name="connsiteX6" fmla="*/ 63961 w 2576766"/>
                <a:gd name="connsiteY6" fmla="*/ 383760 h 383760"/>
                <a:gd name="connsiteX7" fmla="*/ 0 w 2576766"/>
                <a:gd name="connsiteY7" fmla="*/ 319799 h 383760"/>
                <a:gd name="connsiteX8" fmla="*/ 0 w 2576766"/>
                <a:gd name="connsiteY8" fmla="*/ 63961 h 383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6766" h="383760">
                  <a:moveTo>
                    <a:pt x="0" y="63961"/>
                  </a:moveTo>
                  <a:cubicBezTo>
                    <a:pt x="0" y="28636"/>
                    <a:pt x="28636" y="0"/>
                    <a:pt x="63961" y="0"/>
                  </a:cubicBezTo>
                  <a:lnTo>
                    <a:pt x="2512805" y="0"/>
                  </a:lnTo>
                  <a:cubicBezTo>
                    <a:pt x="2548130" y="0"/>
                    <a:pt x="2576766" y="28636"/>
                    <a:pt x="2576766" y="63961"/>
                  </a:cubicBezTo>
                  <a:lnTo>
                    <a:pt x="2576766" y="319799"/>
                  </a:lnTo>
                  <a:cubicBezTo>
                    <a:pt x="2576766" y="355124"/>
                    <a:pt x="2548130" y="383760"/>
                    <a:pt x="2512805" y="383760"/>
                  </a:cubicBezTo>
                  <a:lnTo>
                    <a:pt x="63961" y="383760"/>
                  </a:lnTo>
                  <a:cubicBezTo>
                    <a:pt x="28636" y="383760"/>
                    <a:pt x="0" y="355124"/>
                    <a:pt x="0" y="319799"/>
                  </a:cubicBezTo>
                  <a:lnTo>
                    <a:pt x="0" y="63961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175">
              <a:solidFill>
                <a:srgbClr val="015158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130" tIns="18734" rIns="116130" bIns="18734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60"/>
                </a:spcAft>
              </a:pPr>
              <a:r>
                <a:rPr lang="en-US" sz="900" kern="1200">
                  <a:solidFill>
                    <a:srgbClr val="015158"/>
                  </a:solidFill>
                  <a:effectLst/>
                  <a:latin typeface="Helvetica Neue Thin" panose="020B0403020202020204"/>
                  <a:ea typeface="Helvetica Neue Thin" panose="020B0403020202020204"/>
                  <a:cs typeface="Helvetica Neue Medium"/>
                </a:rPr>
                <a:t>Monitoring process</a:t>
              </a:r>
              <a:endParaRPr lang="en-GB" sz="120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FB677F38-0B56-4A22-AA7C-FF8B091DF06A}"/>
                </a:ext>
              </a:extLst>
            </p:cNvPr>
            <p:cNvCxnSpPr/>
            <p:nvPr/>
          </p:nvCxnSpPr>
          <p:spPr>
            <a:xfrm>
              <a:off x="2580362" y="602119"/>
              <a:ext cx="1161415" cy="0"/>
            </a:xfrm>
            <a:prstGeom prst="straightConnector1">
              <a:avLst/>
            </a:prstGeom>
            <a:ln w="3175">
              <a:solidFill>
                <a:srgbClr val="01515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E155B1DE-FB36-4DFA-A00E-C1D31E22CD92}"/>
                </a:ext>
              </a:extLst>
            </p:cNvPr>
            <p:cNvCxnSpPr/>
            <p:nvPr/>
          </p:nvCxnSpPr>
          <p:spPr>
            <a:xfrm>
              <a:off x="2592888" y="1015478"/>
              <a:ext cx="1161415" cy="0"/>
            </a:xfrm>
            <a:prstGeom prst="straightConnector1">
              <a:avLst/>
            </a:prstGeom>
            <a:ln w="3175">
              <a:solidFill>
                <a:srgbClr val="01515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58DE54D0-C2AA-4C71-8C59-AB08EB45C448}"/>
                </a:ext>
              </a:extLst>
            </p:cNvPr>
            <p:cNvCxnSpPr/>
            <p:nvPr/>
          </p:nvCxnSpPr>
          <p:spPr>
            <a:xfrm>
              <a:off x="2592888" y="1416311"/>
              <a:ext cx="1161415" cy="0"/>
            </a:xfrm>
            <a:prstGeom prst="straightConnector1">
              <a:avLst/>
            </a:prstGeom>
            <a:ln w="3175">
              <a:solidFill>
                <a:srgbClr val="01515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ABF369A5-2BD2-481E-9532-BDFF45ED5D9E}"/>
                </a:ext>
              </a:extLst>
            </p:cNvPr>
            <p:cNvCxnSpPr/>
            <p:nvPr/>
          </p:nvCxnSpPr>
          <p:spPr>
            <a:xfrm>
              <a:off x="2580362" y="1817143"/>
              <a:ext cx="1161415" cy="0"/>
            </a:xfrm>
            <a:prstGeom prst="straightConnector1">
              <a:avLst/>
            </a:prstGeom>
            <a:ln w="3175">
              <a:solidFill>
                <a:srgbClr val="01515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34A63D67-3099-4A22-AD60-B3997F5E5A32}"/>
                </a:ext>
              </a:extLst>
            </p:cNvPr>
            <p:cNvCxnSpPr/>
            <p:nvPr/>
          </p:nvCxnSpPr>
          <p:spPr>
            <a:xfrm>
              <a:off x="2580362" y="2217976"/>
              <a:ext cx="1161415" cy="0"/>
            </a:xfrm>
            <a:prstGeom prst="straightConnector1">
              <a:avLst/>
            </a:prstGeom>
            <a:ln w="3175">
              <a:solidFill>
                <a:srgbClr val="015158"/>
              </a:solidFill>
              <a:prstDash val="lgDash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27346353-124A-45B7-A1BE-E3AB9AE8180F}"/>
                </a:ext>
              </a:extLst>
            </p:cNvPr>
            <p:cNvCxnSpPr/>
            <p:nvPr/>
          </p:nvCxnSpPr>
          <p:spPr>
            <a:xfrm>
              <a:off x="2580362" y="3032168"/>
              <a:ext cx="1161415" cy="0"/>
            </a:xfrm>
            <a:prstGeom prst="straightConnector1">
              <a:avLst/>
            </a:prstGeom>
            <a:ln w="3175">
              <a:solidFill>
                <a:srgbClr val="01515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7-Point Star 614">
            <a:extLst>
              <a:ext uri="{FF2B5EF4-FFF2-40B4-BE49-F238E27FC236}">
                <a16:creationId xmlns:a16="http://schemas.microsoft.com/office/drawing/2014/main" id="{11A34CC9-72E9-4001-AF27-B05132193587}"/>
              </a:ext>
            </a:extLst>
          </p:cNvPr>
          <p:cNvSpPr/>
          <p:nvPr/>
        </p:nvSpPr>
        <p:spPr>
          <a:xfrm rot="20674443">
            <a:off x="6412951" y="1955876"/>
            <a:ext cx="640715" cy="309880"/>
          </a:xfrm>
          <a:prstGeom prst="star7">
            <a:avLst>
              <a:gd name="adj" fmla="val 27250"/>
              <a:gd name="hf" fmla="val 102572"/>
              <a:gd name="vf" fmla="val 105210"/>
            </a:avLst>
          </a:prstGeom>
          <a:solidFill>
            <a:schemeClr val="accent4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PH" sz="800" b="1">
                <a:solidFill>
                  <a:srgbClr val="323E4F"/>
                </a:solidFill>
                <a:effectLst/>
                <a:latin typeface="HELVETICA NEUE CONDENSED" panose="02000503000000020004"/>
                <a:ea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endParaRPr lang="en-GB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7-Point Star 614">
            <a:extLst>
              <a:ext uri="{FF2B5EF4-FFF2-40B4-BE49-F238E27FC236}">
                <a16:creationId xmlns:a16="http://schemas.microsoft.com/office/drawing/2014/main" id="{26C1E379-9479-4A83-8296-6874465C6B0B}"/>
              </a:ext>
            </a:extLst>
          </p:cNvPr>
          <p:cNvSpPr/>
          <p:nvPr/>
        </p:nvSpPr>
        <p:spPr>
          <a:xfrm rot="871959">
            <a:off x="6411908" y="4418370"/>
            <a:ext cx="640715" cy="309880"/>
          </a:xfrm>
          <a:prstGeom prst="star7">
            <a:avLst>
              <a:gd name="adj" fmla="val 27250"/>
              <a:gd name="hf" fmla="val 102572"/>
              <a:gd name="vf" fmla="val 105210"/>
            </a:avLst>
          </a:prstGeom>
          <a:solidFill>
            <a:schemeClr val="accent4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PH" sz="800" b="1">
                <a:solidFill>
                  <a:srgbClr val="323E4F"/>
                </a:solidFill>
                <a:effectLst/>
                <a:latin typeface="HELVETICA NEUE CONDENSED" panose="02000503000000020004"/>
                <a:ea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endParaRPr lang="en-GB" sz="120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ounded Rectangle 649">
            <a:extLst>
              <a:ext uri="{FF2B5EF4-FFF2-40B4-BE49-F238E27FC236}">
                <a16:creationId xmlns:a16="http://schemas.microsoft.com/office/drawing/2014/main" id="{BAC7ACBE-19BF-41F7-86F2-117F792B2FF2}"/>
              </a:ext>
            </a:extLst>
          </p:cNvPr>
          <p:cNvSpPr/>
          <p:nvPr/>
        </p:nvSpPr>
        <p:spPr>
          <a:xfrm>
            <a:off x="9913302" y="2208547"/>
            <a:ext cx="290195" cy="283527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rgbClr val="015158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440" tIns="18734" rIns="91440" bIns="18734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460"/>
              </a:spcAft>
            </a:pPr>
            <a:r>
              <a:rPr lang="en-US" sz="900" b="1" kern="1200">
                <a:solidFill>
                  <a:srgbClr val="015158"/>
                </a:solidFill>
                <a:effectLst/>
                <a:latin typeface="Helvetica Neue Thin" panose="020B0403020202020204"/>
                <a:ea typeface="Helvetica Neue Thin" panose="020B0403020202020204"/>
                <a:cs typeface="Helvetica Neue Medium"/>
              </a:rPr>
              <a:t>EVALUATION</a:t>
            </a:r>
            <a:endParaRPr lang="en-GB" sz="120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7-Point Star 614">
            <a:extLst>
              <a:ext uri="{FF2B5EF4-FFF2-40B4-BE49-F238E27FC236}">
                <a16:creationId xmlns:a16="http://schemas.microsoft.com/office/drawing/2014/main" id="{DAB66967-3431-44DC-8F0E-EC5680B26865}"/>
              </a:ext>
            </a:extLst>
          </p:cNvPr>
          <p:cNvSpPr/>
          <p:nvPr/>
        </p:nvSpPr>
        <p:spPr>
          <a:xfrm rot="20674443">
            <a:off x="9690936" y="2009139"/>
            <a:ext cx="640715" cy="309880"/>
          </a:xfrm>
          <a:prstGeom prst="star7">
            <a:avLst>
              <a:gd name="adj" fmla="val 27250"/>
              <a:gd name="hf" fmla="val 102572"/>
              <a:gd name="vf" fmla="val 105210"/>
            </a:avLst>
          </a:prstGeom>
          <a:solidFill>
            <a:schemeClr val="accent4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PH" sz="800" b="1">
                <a:solidFill>
                  <a:srgbClr val="323E4F"/>
                </a:solidFill>
                <a:effectLst/>
                <a:latin typeface="HELVETICA NEUE CONDENSED" panose="02000503000000020004"/>
                <a:ea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endParaRPr lang="en-GB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ight Brace 30">
            <a:extLst>
              <a:ext uri="{FF2B5EF4-FFF2-40B4-BE49-F238E27FC236}">
                <a16:creationId xmlns:a16="http://schemas.microsoft.com/office/drawing/2014/main" id="{7E30529D-1B3F-4BC0-B633-72A8F48161B0}"/>
              </a:ext>
            </a:extLst>
          </p:cNvPr>
          <p:cNvSpPr/>
          <p:nvPr/>
        </p:nvSpPr>
        <p:spPr>
          <a:xfrm>
            <a:off x="9406145" y="2114490"/>
            <a:ext cx="349330" cy="2890411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181C232-7087-4E5F-A5BD-5428F67E5062}"/>
              </a:ext>
            </a:extLst>
          </p:cNvPr>
          <p:cNvSpPr txBox="1"/>
          <p:nvPr/>
        </p:nvSpPr>
        <p:spPr>
          <a:xfrm>
            <a:off x="4926686" y="68167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Overview of the </a:t>
            </a:r>
            <a:r>
              <a:rPr lang="fr-BE" b="1" dirty="0" err="1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requirements</a:t>
            </a:r>
            <a:r>
              <a:rPr lang="fr-BE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 </a:t>
            </a:r>
            <a:r>
              <a:rPr lang="fr-BE" b="1" dirty="0" err="1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between</a:t>
            </a:r>
            <a:r>
              <a:rPr lang="fr-BE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 the </a:t>
            </a:r>
            <a:r>
              <a:rPr lang="fr-BE" b="1" dirty="0" err="1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quality</a:t>
            </a:r>
            <a:r>
              <a:rPr lang="fr-BE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 control and </a:t>
            </a:r>
            <a:r>
              <a:rPr lang="fr-BE" b="1" dirty="0" err="1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quality</a:t>
            </a:r>
            <a:r>
              <a:rPr lang="fr-BE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 management </a:t>
            </a:r>
            <a:r>
              <a:rPr lang="fr-BE" b="1" dirty="0" err="1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systems</a:t>
            </a:r>
            <a:r>
              <a:rPr lang="fr-BE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 </a:t>
            </a:r>
            <a:endParaRPr lang="en-GB" b="1" dirty="0">
              <a:solidFill>
                <a:schemeClr val="accent1">
                  <a:lumMod val="75000"/>
                </a:schemeClr>
              </a:solidFill>
              <a:latin typeface="Helvetica Neue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516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298" y="1710835"/>
            <a:ext cx="2707089" cy="8254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1155DAE-50B8-427F-96D2-3B090B2E78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911" y="567559"/>
            <a:ext cx="1530342" cy="91262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3A9CE33-93F2-406A-86D4-C584F36148A6}"/>
              </a:ext>
            </a:extLst>
          </p:cNvPr>
          <p:cNvSpPr txBox="1"/>
          <p:nvPr/>
        </p:nvSpPr>
        <p:spPr>
          <a:xfrm>
            <a:off x="4656082" y="198227"/>
            <a:ext cx="69473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Determine the organisational requirements of ISSAI 140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FDEC00-EDCB-4236-949C-0353AA2337CB}"/>
              </a:ext>
            </a:extLst>
          </p:cNvPr>
          <p:cNvSpPr txBox="1"/>
          <p:nvPr/>
        </p:nvSpPr>
        <p:spPr>
          <a:xfrm>
            <a:off x="3121573" y="1166842"/>
            <a:ext cx="826285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The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SAI shall …</a:t>
            </a:r>
          </a:p>
          <a:p>
            <a:endParaRPr lang="en-GB" sz="2400" b="1" dirty="0">
              <a:solidFill>
                <a:schemeClr val="accent1">
                  <a:lumMod val="75000"/>
                </a:schemeClr>
              </a:solidFill>
              <a:latin typeface="Helvetica Neue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design, implement, and operate a system of quality management covering all of its professional output;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>
              <a:solidFill>
                <a:schemeClr val="accent1">
                  <a:lumMod val="75000"/>
                </a:schemeClr>
              </a:solidFill>
              <a:latin typeface="Helvetica Neue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design and implement a risk assessment process to establish quality objectives;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>
              <a:solidFill>
                <a:schemeClr val="accent1">
                  <a:lumMod val="75000"/>
                </a:schemeClr>
              </a:solidFill>
              <a:latin typeface="Helvetica Neue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establish a monitoring and remediation process; 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>
              <a:solidFill>
                <a:schemeClr val="accent1">
                  <a:lumMod val="75000"/>
                </a:schemeClr>
              </a:solidFill>
              <a:latin typeface="Helvetica Neue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evaluate and report on the operation of the system of quality management</a:t>
            </a:r>
          </a:p>
        </p:txBody>
      </p:sp>
    </p:spTree>
    <p:extLst>
      <p:ext uri="{BB962C8B-B14F-4D97-AF65-F5344CB8AC3E}">
        <p14:creationId xmlns:p14="http://schemas.microsoft.com/office/powerpoint/2010/main" val="3236479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298" y="1710835"/>
            <a:ext cx="2707089" cy="8254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1155DAE-50B8-427F-96D2-3B090B2E78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911" y="567559"/>
            <a:ext cx="1530342" cy="91262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EC5C411-4F5E-4138-9E3D-6E03CF552297}"/>
              </a:ext>
            </a:extLst>
          </p:cNvPr>
          <p:cNvSpPr txBox="1"/>
          <p:nvPr/>
        </p:nvSpPr>
        <p:spPr>
          <a:xfrm>
            <a:off x="4792718" y="19822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Assess the current situation in the SAI – part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0804F2-F4F9-4423-9D46-56389676AF62}"/>
              </a:ext>
            </a:extLst>
          </p:cNvPr>
          <p:cNvSpPr txBox="1"/>
          <p:nvPr/>
        </p:nvSpPr>
        <p:spPr>
          <a:xfrm>
            <a:off x="3551351" y="1480185"/>
            <a:ext cx="733736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The SAI shall …</a:t>
            </a:r>
          </a:p>
          <a:p>
            <a:endParaRPr lang="en-GB" sz="2400" b="1" dirty="0">
              <a:solidFill>
                <a:schemeClr val="accent1">
                  <a:lumMod val="75000"/>
                </a:schemeClr>
              </a:solidFill>
              <a:latin typeface="Helvetica Neue"/>
              <a:cs typeface="Times New Roman" panose="02020603050405020304" pitchFamily="18" charset="0"/>
            </a:endParaRPr>
          </a:p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… design, implement, and operate a system of quality management that covers all its professional output.</a:t>
            </a:r>
          </a:p>
        </p:txBody>
      </p:sp>
      <p:sp>
        <p:nvSpPr>
          <p:cNvPr id="9" name="Star: 6 Points 8">
            <a:extLst>
              <a:ext uri="{FF2B5EF4-FFF2-40B4-BE49-F238E27FC236}">
                <a16:creationId xmlns:a16="http://schemas.microsoft.com/office/drawing/2014/main" id="{EEC590B4-895B-447E-BC3B-486C9EE12C58}"/>
              </a:ext>
            </a:extLst>
          </p:cNvPr>
          <p:cNvSpPr/>
          <p:nvPr/>
        </p:nvSpPr>
        <p:spPr>
          <a:xfrm>
            <a:off x="651641" y="3005959"/>
            <a:ext cx="4708635" cy="3447393"/>
          </a:xfrm>
          <a:prstGeom prst="star6">
            <a:avLst/>
          </a:prstGeom>
          <a:solidFill>
            <a:srgbClr val="FCA1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72D328-63A5-4C09-B178-B49CE4C38EA6}"/>
              </a:ext>
            </a:extLst>
          </p:cNvPr>
          <p:cNvSpPr txBox="1"/>
          <p:nvPr/>
        </p:nvSpPr>
        <p:spPr>
          <a:xfrm>
            <a:off x="1738792" y="4177486"/>
            <a:ext cx="253433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4D4D4D"/>
                </a:solidFill>
                <a:latin typeface="Helvetica Neue"/>
                <a:ea typeface="Times New Roman" panose="02020603050405020304" pitchFamily="18" charset="0"/>
                <a:cs typeface="Tahoma" panose="020B0604030504040204" pitchFamily="34" charset="0"/>
              </a:rPr>
              <a:t>Between 59% - 86% of SAIs already have </a:t>
            </a:r>
            <a:r>
              <a:rPr lang="en-GB" sz="1800" b="1" dirty="0">
                <a:solidFill>
                  <a:srgbClr val="4D4D4D"/>
                </a:solidFill>
                <a:effectLst/>
                <a:latin typeface="Helvetica Neue"/>
                <a:ea typeface="Times New Roman" panose="02020603050405020304" pitchFamily="18" charset="0"/>
                <a:cs typeface="Tahoma" panose="020B0604030504040204" pitchFamily="34" charset="0"/>
              </a:rPr>
              <a:t>aspects of quality management in place</a:t>
            </a:r>
            <a:endParaRPr lang="en-GB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319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298" y="1710835"/>
            <a:ext cx="2707089" cy="8254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1155DAE-50B8-427F-96D2-3B090B2E78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911" y="567559"/>
            <a:ext cx="1530342" cy="91262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19A6145-490B-4409-BF93-EF729FD86A07}"/>
              </a:ext>
            </a:extLst>
          </p:cNvPr>
          <p:cNvSpPr txBox="1"/>
          <p:nvPr/>
        </p:nvSpPr>
        <p:spPr>
          <a:xfrm>
            <a:off x="4792718" y="19822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Assess the current situation in the SAI – part 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408827-499F-44D0-B3B0-10409574D8C7}"/>
              </a:ext>
            </a:extLst>
          </p:cNvPr>
          <p:cNvSpPr txBox="1"/>
          <p:nvPr/>
        </p:nvSpPr>
        <p:spPr>
          <a:xfrm>
            <a:off x="3382610" y="1710835"/>
            <a:ext cx="733736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The SAI shall …</a:t>
            </a:r>
          </a:p>
          <a:p>
            <a:endParaRPr lang="en-GB" sz="2400" b="1" dirty="0">
              <a:solidFill>
                <a:schemeClr val="accent1">
                  <a:lumMod val="75000"/>
                </a:schemeClr>
              </a:solidFill>
              <a:latin typeface="Helvetica Neue"/>
              <a:cs typeface="Times New Roman" panose="02020603050405020304" pitchFamily="18" charset="0"/>
            </a:endParaRPr>
          </a:p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Helvetica Neue"/>
                <a:cs typeface="Times New Roman" panose="02020603050405020304" pitchFamily="18" charset="0"/>
              </a:rPr>
              <a:t>… design and implement a risk assessment process to establish quality objectives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C3F5D6-95BE-4564-95CC-75E0B438FDE3}"/>
              </a:ext>
            </a:extLst>
          </p:cNvPr>
          <p:cNvSpPr txBox="1"/>
          <p:nvPr/>
        </p:nvSpPr>
        <p:spPr>
          <a:xfrm>
            <a:off x="951186" y="4190644"/>
            <a:ext cx="1028962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sz="2400" b="1" dirty="0">
                <a:solidFill>
                  <a:srgbClr val="00B050"/>
                </a:solidFill>
                <a:latin typeface="Helvetica Neue"/>
                <a:cs typeface="Times New Roman" panose="02020603050405020304" pitchFamily="18" charset="0"/>
              </a:rPr>
              <a:t>Does your SAI already define </a:t>
            </a:r>
            <a:r>
              <a:rPr lang="en-GB" sz="2400" b="1" dirty="0" err="1">
                <a:solidFill>
                  <a:srgbClr val="00B050"/>
                </a:solidFill>
                <a:latin typeface="Helvetica Neue"/>
                <a:cs typeface="Times New Roman" panose="02020603050405020304" pitchFamily="18" charset="0"/>
              </a:rPr>
              <a:t>i</a:t>
            </a:r>
            <a:r>
              <a:rPr lang="en-GB" sz="2400" b="1" dirty="0">
                <a:solidFill>
                  <a:srgbClr val="00B050"/>
                </a:solidFill>
                <a:latin typeface="Helvetica Neue"/>
                <a:cs typeface="Times New Roman" panose="02020603050405020304" pitchFamily="18" charset="0"/>
              </a:rPr>
              <a:t>) quality objectives, and quality risks? </a:t>
            </a:r>
          </a:p>
          <a:p>
            <a:pPr algn="just"/>
            <a:r>
              <a:rPr lang="en-GB" sz="2400" b="1" dirty="0">
                <a:solidFill>
                  <a:srgbClr val="00B050"/>
                </a:solidFill>
                <a:latin typeface="Helvetica Neue"/>
                <a:cs typeface="Times New Roman" panose="02020603050405020304" pitchFamily="18" charset="0"/>
              </a:rPr>
              <a:t>Does your SAI already identify and assess them?</a:t>
            </a:r>
          </a:p>
        </p:txBody>
      </p:sp>
    </p:spTree>
    <p:extLst>
      <p:ext uri="{BB962C8B-B14F-4D97-AF65-F5344CB8AC3E}">
        <p14:creationId xmlns:p14="http://schemas.microsoft.com/office/powerpoint/2010/main" val="13814986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4040</TotalTime>
  <Words>650</Words>
  <Application>Microsoft Office PowerPoint</Application>
  <PresentationFormat>Bredbild</PresentationFormat>
  <Paragraphs>106</Paragraphs>
  <Slides>12</Slides>
  <Notes>12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Helvetica Neue</vt:lpstr>
      <vt:lpstr>HELVETICA NEUE CONDENSED</vt:lpstr>
      <vt:lpstr>Helvetica Neue Thin</vt:lpstr>
      <vt:lpstr>Tema do Office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TCU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Carolina Barreto Ribeiro Alvarenga</dc:creator>
  <cp:lastModifiedBy>Anna Jannesson</cp:lastModifiedBy>
  <cp:revision>198</cp:revision>
  <cp:lastPrinted>2019-11-28T09:46:23Z</cp:lastPrinted>
  <dcterms:created xsi:type="dcterms:W3CDTF">2017-08-14T21:15:23Z</dcterms:created>
  <dcterms:modified xsi:type="dcterms:W3CDTF">2023-06-20T14:55:33Z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231403</vt:lpwstr>
  </property>
  <property fmtid="{D5CDD505-2E9C-101B-9397-08002B2CF9AE}" name="NXPowerLiteSettings" pid="3">
    <vt:lpwstr>E700052003A000</vt:lpwstr>
  </property>
  <property fmtid="{D5CDD505-2E9C-101B-9397-08002B2CF9AE}" name="NXPowerLiteVersion" pid="4">
    <vt:lpwstr>D9.1.7</vt:lpwstr>
  </property>
</Properties>
</file>