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9" r:id="rId6"/>
    <p:sldId id="303" r:id="rId7"/>
    <p:sldId id="305" r:id="rId8"/>
    <p:sldId id="304" r:id="rId9"/>
    <p:sldId id="287" r:id="rId10"/>
    <p:sldId id="1595" r:id="rId11"/>
    <p:sldId id="310" r:id="rId12"/>
    <p:sldId id="385" r:id="rId13"/>
    <p:sldId id="392" r:id="rId14"/>
    <p:sldId id="391" r:id="rId15"/>
    <p:sldId id="1593" r:id="rId16"/>
    <p:sldId id="1592" r:id="rId17"/>
  </p:sldIdLst>
  <p:sldSz cx="12192000" cy="6858000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, Benjamin" initials="PB" lastIdx="1" clrIdx="0">
    <p:extLst>
      <p:ext uri="{19B8F6BF-5375-455C-9EA6-DF929625EA0E}">
        <p15:presenceInfo xmlns:p15="http://schemas.microsoft.com/office/powerpoint/2012/main" userId="S::benjamin.peters@nao.org.uk::1cd9f01e-c0df-4b0d-b1c1-5abec1a91d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F1355"/>
    <a:srgbClr val="FFFFFF"/>
    <a:srgbClr val="000000"/>
    <a:srgbClr val="895513"/>
    <a:srgbClr val="9C213F"/>
    <a:srgbClr val="788FA5"/>
    <a:srgbClr val="57789D"/>
    <a:srgbClr val="597A9F"/>
    <a:srgbClr val="6F8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0107A-3C53-4D23-883F-4F7004717BDB}" v="16" dt="2023-06-07T10:43:43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575" autoAdjust="0"/>
  </p:normalViewPr>
  <p:slideViewPr>
    <p:cSldViewPr>
      <p:cViewPr varScale="1">
        <p:scale>
          <a:sx n="72" d="100"/>
          <a:sy n="72" d="100"/>
        </p:scale>
        <p:origin x="10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hyperlink" Target="https://www.maxpixel.net/Office-Business-Meeting-Team-Meeting-Business-5395567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hyperlink" Target="https://www.maxpixel.net/Office-Business-Meeting-Team-Meeting-Business-5395567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95F4B-238D-44C1-BB6B-CB52363F4C0E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208E33-15CB-4220-B9D0-EF311BAAE9A6}">
      <dgm:prSet phldrT="[Text]" custT="1"/>
      <dgm:spPr/>
      <dgm:t>
        <a:bodyPr/>
        <a:lstStyle/>
        <a:p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650 </a:t>
          </a:r>
          <a:r>
            <a:rPr lang="en-GB" sz="1200" kern="1200" dirty="0"/>
            <a:t> MPs received a copy of every NAO report with an offer of a briefing on report</a:t>
          </a:r>
          <a:endParaRPr lang="en-GB" sz="900" kern="1200" dirty="0"/>
        </a:p>
      </dgm:t>
    </dgm:pt>
    <dgm:pt modelId="{39358A2D-CA22-48E9-948C-A3CAF3A0A532}" type="sibTrans" cxnId="{8AD90183-AE2C-4A57-8DE6-D0B079F7EB08}">
      <dgm:prSet/>
      <dgm:spPr/>
      <dgm:t>
        <a:bodyPr/>
        <a:lstStyle/>
        <a:p>
          <a:endParaRPr lang="en-GB"/>
        </a:p>
      </dgm:t>
    </dgm:pt>
    <dgm:pt modelId="{DCF67A4B-3C9C-4F3F-9BDC-EF2E4D055048}" type="parTrans" cxnId="{8AD90183-AE2C-4A57-8DE6-D0B079F7EB08}">
      <dgm:prSet/>
      <dgm:spPr/>
      <dgm:t>
        <a:bodyPr/>
        <a:lstStyle/>
        <a:p>
          <a:endParaRPr lang="en-GB"/>
        </a:p>
      </dgm:t>
    </dgm:pt>
    <dgm:pt modelId="{DFAF3CB8-8333-46DD-9C48-E18BE30B6CB1}">
      <dgm:prSet phldrT="[Text]" custT="1"/>
      <dgm:spPr/>
      <dgm:t>
        <a:bodyPr/>
        <a:lstStyle/>
        <a:p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900 </a:t>
          </a:r>
          <a:r>
            <a:rPr lang="en-GB" sz="1200" kern="1200" dirty="0"/>
            <a:t>MPs and Peers received our fortnightly parliamentary newsletter with updates</a:t>
          </a:r>
        </a:p>
      </dgm:t>
    </dgm:pt>
    <dgm:pt modelId="{B6BB9BAB-2865-481A-8F12-131562E539E1}" type="parTrans" cxnId="{CF481D59-B5D9-4E36-B77F-3131CC135B09}">
      <dgm:prSet/>
      <dgm:spPr/>
      <dgm:t>
        <a:bodyPr/>
        <a:lstStyle/>
        <a:p>
          <a:endParaRPr lang="en-GB"/>
        </a:p>
      </dgm:t>
    </dgm:pt>
    <dgm:pt modelId="{3D957CC4-5E27-4836-A1C2-64DBF19064EF}" type="sibTrans" cxnId="{CF481D59-B5D9-4E36-B77F-3131CC135B09}">
      <dgm:prSet/>
      <dgm:spPr/>
      <dgm:t>
        <a:bodyPr/>
        <a:lstStyle/>
        <a:p>
          <a:endParaRPr lang="en-GB"/>
        </a:p>
      </dgm:t>
    </dgm:pt>
    <dgm:pt modelId="{05B2F9BD-BF03-4822-B2CE-14B3F4D6BE5D}">
      <dgm:prSet phldrT="[Text]" custT="1"/>
      <dgm:spPr/>
      <dgm:t>
        <a:bodyPr/>
        <a:lstStyle/>
        <a:p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58 </a:t>
          </a:r>
          <a:r>
            <a:rPr lang="en-GB" sz="1200" kern="1200" dirty="0"/>
            <a:t>briefings on our work and areas of expertise to MPs and Peers</a:t>
          </a:r>
        </a:p>
      </dgm:t>
    </dgm:pt>
    <dgm:pt modelId="{575FA955-6987-4A4B-8D77-6F287E9FF0CD}" type="parTrans" cxnId="{6F69FCF1-301E-4EDA-B744-3D47A06CCA8A}">
      <dgm:prSet/>
      <dgm:spPr/>
      <dgm:t>
        <a:bodyPr/>
        <a:lstStyle/>
        <a:p>
          <a:endParaRPr lang="en-GB"/>
        </a:p>
      </dgm:t>
    </dgm:pt>
    <dgm:pt modelId="{5F721DC3-BD62-426C-8835-FABAE2100072}" type="sibTrans" cxnId="{6F69FCF1-301E-4EDA-B744-3D47A06CCA8A}">
      <dgm:prSet/>
      <dgm:spPr/>
      <dgm:t>
        <a:bodyPr/>
        <a:lstStyle/>
        <a:p>
          <a:endParaRPr lang="en-GB"/>
        </a:p>
      </dgm:t>
    </dgm:pt>
    <dgm:pt modelId="{44E2AA82-882C-46C6-92A5-A3A43BA6B235}">
      <dgm:prSet custT="1"/>
      <dgm:spPr/>
      <dgm:t>
        <a:bodyPr/>
        <a:lstStyle/>
        <a:p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84</a:t>
          </a:r>
          <a:r>
            <a:rPr lang="en-GB" sz="1200" kern="1200" dirty="0"/>
            <a:t> responses to MPs’ correspondence raising concerns over misuse of public money or behaviour in public bodies</a:t>
          </a:r>
        </a:p>
      </dgm:t>
    </dgm:pt>
    <dgm:pt modelId="{D5F4D7F4-2A05-4A07-83CC-27DEA5A25C9A}" type="parTrans" cxnId="{B6CA31F6-C421-4CA7-BFB1-98588C5B38C3}">
      <dgm:prSet/>
      <dgm:spPr/>
      <dgm:t>
        <a:bodyPr/>
        <a:lstStyle/>
        <a:p>
          <a:endParaRPr lang="en-GB"/>
        </a:p>
      </dgm:t>
    </dgm:pt>
    <dgm:pt modelId="{1F35A46F-A651-4C17-A608-190BC5D0C320}" type="sibTrans" cxnId="{B6CA31F6-C421-4CA7-BFB1-98588C5B38C3}">
      <dgm:prSet/>
      <dgm:spPr/>
      <dgm:t>
        <a:bodyPr/>
        <a:lstStyle/>
        <a:p>
          <a:endParaRPr lang="en-GB"/>
        </a:p>
      </dgm:t>
    </dgm:pt>
    <dgm:pt modelId="{7BEF4B27-73E8-4073-A8D9-DD54C2D8D250}" type="pres">
      <dgm:prSet presAssocID="{5FC95F4B-238D-44C1-BB6B-CB52363F4C0E}" presName="Name0" presStyleCnt="0">
        <dgm:presLayoutVars>
          <dgm:dir/>
          <dgm:resizeHandles val="exact"/>
        </dgm:presLayoutVars>
      </dgm:prSet>
      <dgm:spPr/>
    </dgm:pt>
    <dgm:pt modelId="{CB663A32-63BD-4B6E-A92F-67854A509AD2}" type="pres">
      <dgm:prSet presAssocID="{73208E33-15CB-4220-B9D0-EF311BAAE9A6}" presName="compNode" presStyleCnt="0"/>
      <dgm:spPr/>
    </dgm:pt>
    <dgm:pt modelId="{6A0662C2-BCB6-4C2F-900D-98558686FDD0}" type="pres">
      <dgm:prSet presAssocID="{73208E33-15CB-4220-B9D0-EF311BAAE9A6}" presName="pict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5D46D936-A1E7-4401-A1CB-B8291093C103}" type="pres">
      <dgm:prSet presAssocID="{73208E33-15CB-4220-B9D0-EF311BAAE9A6}" presName="textRect" presStyleLbl="revTx" presStyleIdx="0" presStyleCnt="4">
        <dgm:presLayoutVars>
          <dgm:bulletEnabled val="1"/>
        </dgm:presLayoutVars>
      </dgm:prSet>
      <dgm:spPr/>
    </dgm:pt>
    <dgm:pt modelId="{26ED5DDD-7912-443B-A46F-8AA0F8908D52}" type="pres">
      <dgm:prSet presAssocID="{39358A2D-CA22-48E9-948C-A3CAF3A0A532}" presName="sibTrans" presStyleLbl="sibTrans2D1" presStyleIdx="0" presStyleCnt="0"/>
      <dgm:spPr/>
    </dgm:pt>
    <dgm:pt modelId="{BA04CD3E-F14D-4CE9-9CBD-5F232E7D9F4E}" type="pres">
      <dgm:prSet presAssocID="{DFAF3CB8-8333-46DD-9C48-E18BE30B6CB1}" presName="compNode" presStyleCnt="0"/>
      <dgm:spPr/>
    </dgm:pt>
    <dgm:pt modelId="{ECDA28FE-C149-424A-9CBD-13D09EEEAD9F}" type="pres">
      <dgm:prSet presAssocID="{DFAF3CB8-8333-46DD-9C48-E18BE30B6CB1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6A8FE3E8-B7ED-4943-94F1-3E392D901A7B}" type="pres">
      <dgm:prSet presAssocID="{DFAF3CB8-8333-46DD-9C48-E18BE30B6CB1}" presName="textRect" presStyleLbl="revTx" presStyleIdx="1" presStyleCnt="4">
        <dgm:presLayoutVars>
          <dgm:bulletEnabled val="1"/>
        </dgm:presLayoutVars>
      </dgm:prSet>
      <dgm:spPr/>
    </dgm:pt>
    <dgm:pt modelId="{A40D74A9-1F0F-4229-8227-F0CAF61846C9}" type="pres">
      <dgm:prSet presAssocID="{3D957CC4-5E27-4836-A1C2-64DBF19064EF}" presName="sibTrans" presStyleLbl="sibTrans2D1" presStyleIdx="0" presStyleCnt="0"/>
      <dgm:spPr/>
    </dgm:pt>
    <dgm:pt modelId="{67362D2E-A9B7-48B3-A242-58CE2BF67A0E}" type="pres">
      <dgm:prSet presAssocID="{05B2F9BD-BF03-4822-B2CE-14B3F4D6BE5D}" presName="compNode" presStyleCnt="0"/>
      <dgm:spPr/>
    </dgm:pt>
    <dgm:pt modelId="{88324383-6B3F-46A8-84A4-930D3BC5D8A7}" type="pres">
      <dgm:prSet presAssocID="{05B2F9BD-BF03-4822-B2CE-14B3F4D6BE5D}" presName="pictRect" presStyleLbl="node1" presStyleIdx="2" presStyleCnt="4"/>
      <dgm:spPr>
        <a:blipFill rotWithShape="1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</dgm:spPr>
    </dgm:pt>
    <dgm:pt modelId="{0662A032-D337-4B87-90B0-7DECB630FEA6}" type="pres">
      <dgm:prSet presAssocID="{05B2F9BD-BF03-4822-B2CE-14B3F4D6BE5D}" presName="textRect" presStyleLbl="revTx" presStyleIdx="2" presStyleCnt="4">
        <dgm:presLayoutVars>
          <dgm:bulletEnabled val="1"/>
        </dgm:presLayoutVars>
      </dgm:prSet>
      <dgm:spPr/>
    </dgm:pt>
    <dgm:pt modelId="{891244C9-2051-4B93-802A-82238901DAFE}" type="pres">
      <dgm:prSet presAssocID="{5F721DC3-BD62-426C-8835-FABAE2100072}" presName="sibTrans" presStyleLbl="sibTrans2D1" presStyleIdx="0" presStyleCnt="0"/>
      <dgm:spPr/>
    </dgm:pt>
    <dgm:pt modelId="{45B0A07B-2664-4793-B636-9777DE6ADD15}" type="pres">
      <dgm:prSet presAssocID="{44E2AA82-882C-46C6-92A5-A3A43BA6B235}" presName="compNode" presStyleCnt="0"/>
      <dgm:spPr/>
    </dgm:pt>
    <dgm:pt modelId="{92CCE939-140C-43FB-AF26-3AC9ECCB66B1}" type="pres">
      <dgm:prSet presAssocID="{44E2AA82-882C-46C6-92A5-A3A43BA6B235}" presName="pictRect" presStyleLbl="node1" presStyleIdx="3" presStyleCnt="4" custLinFactNeighborX="3940" custLinFactNeighborY="-7323"/>
      <dgm:spPr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  <a:ln>
          <a:solidFill>
            <a:schemeClr val="tx1"/>
          </a:solidFill>
        </a:ln>
      </dgm:spPr>
    </dgm:pt>
    <dgm:pt modelId="{9EB81266-4848-489E-A536-F00EAFBAF288}" type="pres">
      <dgm:prSet presAssocID="{44E2AA82-882C-46C6-92A5-A3A43BA6B235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78156C0D-54B3-4FB0-A50C-2F62EFB88D7C}" type="presOf" srcId="{5FC95F4B-238D-44C1-BB6B-CB52363F4C0E}" destId="{7BEF4B27-73E8-4073-A8D9-DD54C2D8D250}" srcOrd="0" destOrd="0" presId="urn:microsoft.com/office/officeart/2005/8/layout/pList1"/>
    <dgm:cxn modelId="{53930128-47D3-4211-8AB3-93287161CDA6}" type="presOf" srcId="{DFAF3CB8-8333-46DD-9C48-E18BE30B6CB1}" destId="{6A8FE3E8-B7ED-4943-94F1-3E392D901A7B}" srcOrd="0" destOrd="0" presId="urn:microsoft.com/office/officeart/2005/8/layout/pList1"/>
    <dgm:cxn modelId="{966C752B-580A-48FE-92B8-E7F57A4F8D09}" type="presOf" srcId="{05B2F9BD-BF03-4822-B2CE-14B3F4D6BE5D}" destId="{0662A032-D337-4B87-90B0-7DECB630FEA6}" srcOrd="0" destOrd="0" presId="urn:microsoft.com/office/officeart/2005/8/layout/pList1"/>
    <dgm:cxn modelId="{3615F839-3E51-4A2C-A2F0-446EEF937F88}" type="presOf" srcId="{44E2AA82-882C-46C6-92A5-A3A43BA6B235}" destId="{9EB81266-4848-489E-A536-F00EAFBAF288}" srcOrd="0" destOrd="0" presId="urn:microsoft.com/office/officeart/2005/8/layout/pList1"/>
    <dgm:cxn modelId="{C05BAA3A-CCBD-42E2-B12A-71E86558BDAE}" type="presOf" srcId="{39358A2D-CA22-48E9-948C-A3CAF3A0A532}" destId="{26ED5DDD-7912-443B-A46F-8AA0F8908D52}" srcOrd="0" destOrd="0" presId="urn:microsoft.com/office/officeart/2005/8/layout/pList1"/>
    <dgm:cxn modelId="{5A4BC56B-56B2-404A-B51F-1C07C221159C}" type="presOf" srcId="{5F721DC3-BD62-426C-8835-FABAE2100072}" destId="{891244C9-2051-4B93-802A-82238901DAFE}" srcOrd="0" destOrd="0" presId="urn:microsoft.com/office/officeart/2005/8/layout/pList1"/>
    <dgm:cxn modelId="{EAEC1154-AC84-4723-A707-738BAC8EE52A}" type="presOf" srcId="{3D957CC4-5E27-4836-A1C2-64DBF19064EF}" destId="{A40D74A9-1F0F-4229-8227-F0CAF61846C9}" srcOrd="0" destOrd="0" presId="urn:microsoft.com/office/officeart/2005/8/layout/pList1"/>
    <dgm:cxn modelId="{CF481D59-B5D9-4E36-B77F-3131CC135B09}" srcId="{5FC95F4B-238D-44C1-BB6B-CB52363F4C0E}" destId="{DFAF3CB8-8333-46DD-9C48-E18BE30B6CB1}" srcOrd="1" destOrd="0" parTransId="{B6BB9BAB-2865-481A-8F12-131562E539E1}" sibTransId="{3D957CC4-5E27-4836-A1C2-64DBF19064EF}"/>
    <dgm:cxn modelId="{DC90997B-4AC0-4526-864D-5A68E912334D}" type="presOf" srcId="{73208E33-15CB-4220-B9D0-EF311BAAE9A6}" destId="{5D46D936-A1E7-4401-A1CB-B8291093C103}" srcOrd="0" destOrd="0" presId="urn:microsoft.com/office/officeart/2005/8/layout/pList1"/>
    <dgm:cxn modelId="{8AD90183-AE2C-4A57-8DE6-D0B079F7EB08}" srcId="{5FC95F4B-238D-44C1-BB6B-CB52363F4C0E}" destId="{73208E33-15CB-4220-B9D0-EF311BAAE9A6}" srcOrd="0" destOrd="0" parTransId="{DCF67A4B-3C9C-4F3F-9BDC-EF2E4D055048}" sibTransId="{39358A2D-CA22-48E9-948C-A3CAF3A0A532}"/>
    <dgm:cxn modelId="{6F69FCF1-301E-4EDA-B744-3D47A06CCA8A}" srcId="{5FC95F4B-238D-44C1-BB6B-CB52363F4C0E}" destId="{05B2F9BD-BF03-4822-B2CE-14B3F4D6BE5D}" srcOrd="2" destOrd="0" parTransId="{575FA955-6987-4A4B-8D77-6F287E9FF0CD}" sibTransId="{5F721DC3-BD62-426C-8835-FABAE2100072}"/>
    <dgm:cxn modelId="{B6CA31F6-C421-4CA7-BFB1-98588C5B38C3}" srcId="{5FC95F4B-238D-44C1-BB6B-CB52363F4C0E}" destId="{44E2AA82-882C-46C6-92A5-A3A43BA6B235}" srcOrd="3" destOrd="0" parTransId="{D5F4D7F4-2A05-4A07-83CC-27DEA5A25C9A}" sibTransId="{1F35A46F-A651-4C17-A608-190BC5D0C320}"/>
    <dgm:cxn modelId="{46C05287-2E6B-4D86-A226-42190EEFEA54}" type="presParOf" srcId="{7BEF4B27-73E8-4073-A8D9-DD54C2D8D250}" destId="{CB663A32-63BD-4B6E-A92F-67854A509AD2}" srcOrd="0" destOrd="0" presId="urn:microsoft.com/office/officeart/2005/8/layout/pList1"/>
    <dgm:cxn modelId="{BC89FCD8-417E-468E-82BD-C67C947BD6F2}" type="presParOf" srcId="{CB663A32-63BD-4B6E-A92F-67854A509AD2}" destId="{6A0662C2-BCB6-4C2F-900D-98558686FDD0}" srcOrd="0" destOrd="0" presId="urn:microsoft.com/office/officeart/2005/8/layout/pList1"/>
    <dgm:cxn modelId="{16F169AF-8DA0-47E3-9556-20579638E5A1}" type="presParOf" srcId="{CB663A32-63BD-4B6E-A92F-67854A509AD2}" destId="{5D46D936-A1E7-4401-A1CB-B8291093C103}" srcOrd="1" destOrd="0" presId="urn:microsoft.com/office/officeart/2005/8/layout/pList1"/>
    <dgm:cxn modelId="{F0501024-7CDB-49B0-ACA7-4BDEB44B3CF1}" type="presParOf" srcId="{7BEF4B27-73E8-4073-A8D9-DD54C2D8D250}" destId="{26ED5DDD-7912-443B-A46F-8AA0F8908D52}" srcOrd="1" destOrd="0" presId="urn:microsoft.com/office/officeart/2005/8/layout/pList1"/>
    <dgm:cxn modelId="{62FF0ED9-5A7F-47D6-A854-C2EB4C766101}" type="presParOf" srcId="{7BEF4B27-73E8-4073-A8D9-DD54C2D8D250}" destId="{BA04CD3E-F14D-4CE9-9CBD-5F232E7D9F4E}" srcOrd="2" destOrd="0" presId="urn:microsoft.com/office/officeart/2005/8/layout/pList1"/>
    <dgm:cxn modelId="{CDD3D832-E8CD-4CEA-AD4D-E0CE4547E4B1}" type="presParOf" srcId="{BA04CD3E-F14D-4CE9-9CBD-5F232E7D9F4E}" destId="{ECDA28FE-C149-424A-9CBD-13D09EEEAD9F}" srcOrd="0" destOrd="0" presId="urn:microsoft.com/office/officeart/2005/8/layout/pList1"/>
    <dgm:cxn modelId="{6E6F5E0B-9093-4123-93A0-C315A947F85C}" type="presParOf" srcId="{BA04CD3E-F14D-4CE9-9CBD-5F232E7D9F4E}" destId="{6A8FE3E8-B7ED-4943-94F1-3E392D901A7B}" srcOrd="1" destOrd="0" presId="urn:microsoft.com/office/officeart/2005/8/layout/pList1"/>
    <dgm:cxn modelId="{0D66F3D8-BA95-4CD4-881F-074669CC6F18}" type="presParOf" srcId="{7BEF4B27-73E8-4073-A8D9-DD54C2D8D250}" destId="{A40D74A9-1F0F-4229-8227-F0CAF61846C9}" srcOrd="3" destOrd="0" presId="urn:microsoft.com/office/officeart/2005/8/layout/pList1"/>
    <dgm:cxn modelId="{539A26CB-61DC-41E4-8020-9F4F37FE8A0E}" type="presParOf" srcId="{7BEF4B27-73E8-4073-A8D9-DD54C2D8D250}" destId="{67362D2E-A9B7-48B3-A242-58CE2BF67A0E}" srcOrd="4" destOrd="0" presId="urn:microsoft.com/office/officeart/2005/8/layout/pList1"/>
    <dgm:cxn modelId="{19F7E3B2-2F9E-4C74-A9B6-8D49C46B019E}" type="presParOf" srcId="{67362D2E-A9B7-48B3-A242-58CE2BF67A0E}" destId="{88324383-6B3F-46A8-84A4-930D3BC5D8A7}" srcOrd="0" destOrd="0" presId="urn:microsoft.com/office/officeart/2005/8/layout/pList1"/>
    <dgm:cxn modelId="{928E402E-65D9-42D7-8B24-344D77F2EC07}" type="presParOf" srcId="{67362D2E-A9B7-48B3-A242-58CE2BF67A0E}" destId="{0662A032-D337-4B87-90B0-7DECB630FEA6}" srcOrd="1" destOrd="0" presId="urn:microsoft.com/office/officeart/2005/8/layout/pList1"/>
    <dgm:cxn modelId="{93F51DC6-63FF-4A18-A2DA-7429FA1A9D3F}" type="presParOf" srcId="{7BEF4B27-73E8-4073-A8D9-DD54C2D8D250}" destId="{891244C9-2051-4B93-802A-82238901DAFE}" srcOrd="5" destOrd="0" presId="urn:microsoft.com/office/officeart/2005/8/layout/pList1"/>
    <dgm:cxn modelId="{D549218F-D3FA-4A20-8B50-27F31FA64434}" type="presParOf" srcId="{7BEF4B27-73E8-4073-A8D9-DD54C2D8D250}" destId="{45B0A07B-2664-4793-B636-9777DE6ADD15}" srcOrd="6" destOrd="0" presId="urn:microsoft.com/office/officeart/2005/8/layout/pList1"/>
    <dgm:cxn modelId="{50F126F7-D424-4B98-9963-FC0145480041}" type="presParOf" srcId="{45B0A07B-2664-4793-B636-9777DE6ADD15}" destId="{92CCE939-140C-43FB-AF26-3AC9ECCB66B1}" srcOrd="0" destOrd="0" presId="urn:microsoft.com/office/officeart/2005/8/layout/pList1"/>
    <dgm:cxn modelId="{E0D1D3ED-CCB9-48AB-8511-5820AA10D495}" type="presParOf" srcId="{45B0A07B-2664-4793-B636-9777DE6ADD15}" destId="{9EB81266-4848-489E-A536-F00EAFBAF28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95F4B-238D-44C1-BB6B-CB52363F4C0E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208E33-15CB-4220-B9D0-EF311BAAE9A6}">
      <dgm:prSet phldrT="[Text]" custT="1"/>
      <dgm:spPr/>
      <dgm:t>
        <a:bodyPr/>
        <a:lstStyle/>
        <a:p>
          <a:r>
            <a:rPr lang="en-GB" sz="2000" b="1" dirty="0"/>
            <a:t>26</a:t>
          </a:r>
          <a:r>
            <a:rPr lang="en-GB" sz="1200" dirty="0"/>
            <a:t> occasions provided support to committees for sessions and inquiries e.g. - Business, Energy and Industrial strategy committee inquiry into Net Zero and Treasury Committee inquiry into the economic impact of COVID-19 </a:t>
          </a:r>
        </a:p>
      </dgm:t>
    </dgm:pt>
    <dgm:pt modelId="{DCF67A4B-3C9C-4F3F-9BDC-EF2E4D055048}" type="parTrans" cxnId="{8AD90183-AE2C-4A57-8DE6-D0B079F7EB08}">
      <dgm:prSet/>
      <dgm:spPr/>
      <dgm:t>
        <a:bodyPr/>
        <a:lstStyle/>
        <a:p>
          <a:endParaRPr lang="en-GB"/>
        </a:p>
      </dgm:t>
    </dgm:pt>
    <dgm:pt modelId="{39358A2D-CA22-48E9-948C-A3CAF3A0A532}" type="sibTrans" cxnId="{8AD90183-AE2C-4A57-8DE6-D0B079F7EB08}">
      <dgm:prSet/>
      <dgm:spPr/>
      <dgm:t>
        <a:bodyPr/>
        <a:lstStyle/>
        <a:p>
          <a:endParaRPr lang="en-GB"/>
        </a:p>
      </dgm:t>
    </dgm:pt>
    <dgm:pt modelId="{2DFF9AEB-D81C-461A-8B36-E7EE4F09B756}">
      <dgm:prSet phldrT="[Text]" custT="1"/>
      <dgm:spPr/>
      <dgm:t>
        <a:bodyPr/>
        <a:lstStyle/>
        <a:p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12 </a:t>
          </a:r>
          <a:r>
            <a:rPr lang="en-GB" sz="1200" kern="1200" dirty="0"/>
            <a:t>bespoke pieces of work for select committees and All-Party Parliamentary Groups, e.g. briefing to support APPG inquiry on Department for Transport’s Cycling and Walking Investment Strategy </a:t>
          </a:r>
        </a:p>
      </dgm:t>
    </dgm:pt>
    <dgm:pt modelId="{41C082D1-9800-42BF-84AC-CA093875968D}" type="parTrans" cxnId="{1EA67963-6A32-440C-9646-469978F7AE89}">
      <dgm:prSet/>
      <dgm:spPr/>
      <dgm:t>
        <a:bodyPr/>
        <a:lstStyle/>
        <a:p>
          <a:endParaRPr lang="en-GB"/>
        </a:p>
      </dgm:t>
    </dgm:pt>
    <dgm:pt modelId="{A9B6C3BE-2946-4C11-A86E-9F73766ECCA1}" type="sibTrans" cxnId="{1EA67963-6A32-440C-9646-469978F7AE89}">
      <dgm:prSet/>
      <dgm:spPr/>
      <dgm:t>
        <a:bodyPr/>
        <a:lstStyle/>
        <a:p>
          <a:endParaRPr lang="en-GB"/>
        </a:p>
      </dgm:t>
    </dgm:pt>
    <dgm:pt modelId="{6DB2F0F6-6A96-4603-A5B5-D70C0667D839}">
      <dgm:prSet phldrT="[Text]" custT="1"/>
      <dgm:spPr/>
      <dgm:t>
        <a:bodyPr/>
        <a:lstStyle/>
        <a:p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8 </a:t>
          </a:r>
          <a:r>
            <a:rPr lang="en-GB" sz="1200" kern="1200" dirty="0"/>
            <a:t>departmental overviews published on government departments’ accounts and performance, based on insight from both our VFM and financial audit work</a:t>
          </a:r>
        </a:p>
      </dgm:t>
    </dgm:pt>
    <dgm:pt modelId="{96117544-C0CE-49C9-9E22-06EDFBBC7EF3}" type="sibTrans" cxnId="{643B92A0-57B3-4B52-A0AB-4E6338E8F418}">
      <dgm:prSet/>
      <dgm:spPr/>
      <dgm:t>
        <a:bodyPr/>
        <a:lstStyle/>
        <a:p>
          <a:endParaRPr lang="en-GB"/>
        </a:p>
      </dgm:t>
    </dgm:pt>
    <dgm:pt modelId="{77F1F561-81B5-4385-AA1A-5479AACD3A08}" type="parTrans" cxnId="{643B92A0-57B3-4B52-A0AB-4E6338E8F418}">
      <dgm:prSet/>
      <dgm:spPr/>
      <dgm:t>
        <a:bodyPr/>
        <a:lstStyle/>
        <a:p>
          <a:endParaRPr lang="en-GB"/>
        </a:p>
      </dgm:t>
    </dgm:pt>
    <dgm:pt modelId="{087C6FF0-992F-4F89-B3B8-682D138976F4}">
      <dgm:prSet phldrT="[Text]" custT="1"/>
      <dgm:spPr/>
      <dgm:t>
        <a:bodyPr/>
        <a:lstStyle/>
        <a:p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10</a:t>
          </a:r>
          <a:r>
            <a:rPr lang="en-GB" sz="1200" kern="1200" dirty="0"/>
            <a:t> NAO colleagues seconded to Parliament</a:t>
          </a:r>
        </a:p>
      </dgm:t>
    </dgm:pt>
    <dgm:pt modelId="{29D54154-B3A3-4435-BC11-CC124082400F}" type="parTrans" cxnId="{12870DB3-6B61-4F56-A767-7CC93AA99AF0}">
      <dgm:prSet/>
      <dgm:spPr/>
      <dgm:t>
        <a:bodyPr/>
        <a:lstStyle/>
        <a:p>
          <a:endParaRPr lang="en-GB"/>
        </a:p>
      </dgm:t>
    </dgm:pt>
    <dgm:pt modelId="{15EA42CC-CEA1-4B10-A30C-93DE9FFCDE9E}" type="sibTrans" cxnId="{12870DB3-6B61-4F56-A767-7CC93AA99AF0}">
      <dgm:prSet/>
      <dgm:spPr/>
      <dgm:t>
        <a:bodyPr/>
        <a:lstStyle/>
        <a:p>
          <a:endParaRPr lang="en-GB"/>
        </a:p>
      </dgm:t>
    </dgm:pt>
    <dgm:pt modelId="{7BEF4B27-73E8-4073-A8D9-DD54C2D8D250}" type="pres">
      <dgm:prSet presAssocID="{5FC95F4B-238D-44C1-BB6B-CB52363F4C0E}" presName="Name0" presStyleCnt="0">
        <dgm:presLayoutVars>
          <dgm:dir/>
          <dgm:resizeHandles val="exact"/>
        </dgm:presLayoutVars>
      </dgm:prSet>
      <dgm:spPr/>
    </dgm:pt>
    <dgm:pt modelId="{CB663A32-63BD-4B6E-A92F-67854A509AD2}" type="pres">
      <dgm:prSet presAssocID="{73208E33-15CB-4220-B9D0-EF311BAAE9A6}" presName="compNode" presStyleCnt="0"/>
      <dgm:spPr/>
    </dgm:pt>
    <dgm:pt modelId="{6A0662C2-BCB6-4C2F-900D-98558686FDD0}" type="pres">
      <dgm:prSet presAssocID="{73208E33-15CB-4220-B9D0-EF311BAAE9A6}" presName="pict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5D46D936-A1E7-4401-A1CB-B8291093C103}" type="pres">
      <dgm:prSet presAssocID="{73208E33-15CB-4220-B9D0-EF311BAAE9A6}" presName="textRect" presStyleLbl="revTx" presStyleIdx="0" presStyleCnt="4">
        <dgm:presLayoutVars>
          <dgm:bulletEnabled val="1"/>
        </dgm:presLayoutVars>
      </dgm:prSet>
      <dgm:spPr/>
    </dgm:pt>
    <dgm:pt modelId="{463B655F-466B-4686-A266-B40FA032E62B}" type="pres">
      <dgm:prSet presAssocID="{39358A2D-CA22-48E9-948C-A3CAF3A0A532}" presName="sibTrans" presStyleLbl="sibTrans2D1" presStyleIdx="0" presStyleCnt="0"/>
      <dgm:spPr/>
    </dgm:pt>
    <dgm:pt modelId="{015D26CA-0952-4DAD-9E40-B784C3485DB4}" type="pres">
      <dgm:prSet presAssocID="{6DB2F0F6-6A96-4603-A5B5-D70C0667D839}" presName="compNode" presStyleCnt="0"/>
      <dgm:spPr/>
    </dgm:pt>
    <dgm:pt modelId="{CA0907FE-2898-475E-AF04-C01424BA0F61}" type="pres">
      <dgm:prSet presAssocID="{6DB2F0F6-6A96-4603-A5B5-D70C0667D839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0235B0FD-0EC1-4707-8488-F555C9D4CF94}" type="pres">
      <dgm:prSet presAssocID="{6DB2F0F6-6A96-4603-A5B5-D70C0667D839}" presName="textRect" presStyleLbl="revTx" presStyleIdx="1" presStyleCnt="4">
        <dgm:presLayoutVars>
          <dgm:bulletEnabled val="1"/>
        </dgm:presLayoutVars>
      </dgm:prSet>
      <dgm:spPr/>
    </dgm:pt>
    <dgm:pt modelId="{87519FC2-3151-4935-B4D3-485E54DC7C94}" type="pres">
      <dgm:prSet presAssocID="{96117544-C0CE-49C9-9E22-06EDFBBC7EF3}" presName="sibTrans" presStyleLbl="sibTrans2D1" presStyleIdx="0" presStyleCnt="0"/>
      <dgm:spPr/>
    </dgm:pt>
    <dgm:pt modelId="{6AF15DD9-AE15-48A4-B480-C6B2B05540C8}" type="pres">
      <dgm:prSet presAssocID="{2DFF9AEB-D81C-461A-8B36-E7EE4F09B756}" presName="compNode" presStyleCnt="0"/>
      <dgm:spPr/>
    </dgm:pt>
    <dgm:pt modelId="{0CD10A73-882E-48D8-94CA-A129209B703D}" type="pres">
      <dgm:prSet presAssocID="{2DFF9AEB-D81C-461A-8B36-E7EE4F09B756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3000" b="-53000"/>
          </a:stretch>
        </a:blipFill>
      </dgm:spPr>
    </dgm:pt>
    <dgm:pt modelId="{FFEBEB1A-4BFE-4985-A854-85B4FB17C078}" type="pres">
      <dgm:prSet presAssocID="{2DFF9AEB-D81C-461A-8B36-E7EE4F09B756}" presName="textRect" presStyleLbl="revTx" presStyleIdx="2" presStyleCnt="4">
        <dgm:presLayoutVars>
          <dgm:bulletEnabled val="1"/>
        </dgm:presLayoutVars>
      </dgm:prSet>
      <dgm:spPr/>
    </dgm:pt>
    <dgm:pt modelId="{154178D1-78C0-4102-B3CB-0156F8CD9EA5}" type="pres">
      <dgm:prSet presAssocID="{A9B6C3BE-2946-4C11-A86E-9F73766ECCA1}" presName="sibTrans" presStyleLbl="sibTrans2D1" presStyleIdx="0" presStyleCnt="0"/>
      <dgm:spPr/>
    </dgm:pt>
    <dgm:pt modelId="{EFA98EAB-E327-4E12-80E7-DD266B808CB9}" type="pres">
      <dgm:prSet presAssocID="{087C6FF0-992F-4F89-B3B8-682D138976F4}" presName="compNode" presStyleCnt="0"/>
      <dgm:spPr/>
    </dgm:pt>
    <dgm:pt modelId="{ABA36CC5-A11B-4CE4-B7C1-1F4487771176}" type="pres">
      <dgm:prSet presAssocID="{087C6FF0-992F-4F89-B3B8-682D138976F4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</dgm:spPr>
    </dgm:pt>
    <dgm:pt modelId="{873B3001-F3E4-406A-B87C-9D47E531477A}" type="pres">
      <dgm:prSet presAssocID="{087C6FF0-992F-4F89-B3B8-682D138976F4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78156C0D-54B3-4FB0-A50C-2F62EFB88D7C}" type="presOf" srcId="{5FC95F4B-238D-44C1-BB6B-CB52363F4C0E}" destId="{7BEF4B27-73E8-4073-A8D9-DD54C2D8D250}" srcOrd="0" destOrd="0" presId="urn:microsoft.com/office/officeart/2005/8/layout/pList1"/>
    <dgm:cxn modelId="{C4B5192E-DDAD-43D1-8F4E-543ADB3A71A5}" type="presOf" srcId="{087C6FF0-992F-4F89-B3B8-682D138976F4}" destId="{873B3001-F3E4-406A-B87C-9D47E531477A}" srcOrd="0" destOrd="0" presId="urn:microsoft.com/office/officeart/2005/8/layout/pList1"/>
    <dgm:cxn modelId="{1EA67963-6A32-440C-9646-469978F7AE89}" srcId="{5FC95F4B-238D-44C1-BB6B-CB52363F4C0E}" destId="{2DFF9AEB-D81C-461A-8B36-E7EE4F09B756}" srcOrd="2" destOrd="0" parTransId="{41C082D1-9800-42BF-84AC-CA093875968D}" sibTransId="{A9B6C3BE-2946-4C11-A86E-9F73766ECCA1}"/>
    <dgm:cxn modelId="{A94DB345-554A-4BD4-AB46-81B46CCA4114}" type="presOf" srcId="{6DB2F0F6-6A96-4603-A5B5-D70C0667D839}" destId="{0235B0FD-0EC1-4707-8488-F555C9D4CF94}" srcOrd="0" destOrd="0" presId="urn:microsoft.com/office/officeart/2005/8/layout/pList1"/>
    <dgm:cxn modelId="{DC90997B-4AC0-4526-864D-5A68E912334D}" type="presOf" srcId="{73208E33-15CB-4220-B9D0-EF311BAAE9A6}" destId="{5D46D936-A1E7-4401-A1CB-B8291093C103}" srcOrd="0" destOrd="0" presId="urn:microsoft.com/office/officeart/2005/8/layout/pList1"/>
    <dgm:cxn modelId="{BC1B3B7C-3286-4FC6-824F-7B3CC1DBD32C}" type="presOf" srcId="{96117544-C0CE-49C9-9E22-06EDFBBC7EF3}" destId="{87519FC2-3151-4935-B4D3-485E54DC7C94}" srcOrd="0" destOrd="0" presId="urn:microsoft.com/office/officeart/2005/8/layout/pList1"/>
    <dgm:cxn modelId="{6F3CC37E-7F31-4941-B029-262CEDB701A6}" type="presOf" srcId="{39358A2D-CA22-48E9-948C-A3CAF3A0A532}" destId="{463B655F-466B-4686-A266-B40FA032E62B}" srcOrd="0" destOrd="0" presId="urn:microsoft.com/office/officeart/2005/8/layout/pList1"/>
    <dgm:cxn modelId="{8AD90183-AE2C-4A57-8DE6-D0B079F7EB08}" srcId="{5FC95F4B-238D-44C1-BB6B-CB52363F4C0E}" destId="{73208E33-15CB-4220-B9D0-EF311BAAE9A6}" srcOrd="0" destOrd="0" parTransId="{DCF67A4B-3C9C-4F3F-9BDC-EF2E4D055048}" sibTransId="{39358A2D-CA22-48E9-948C-A3CAF3A0A532}"/>
    <dgm:cxn modelId="{643B92A0-57B3-4B52-A0AB-4E6338E8F418}" srcId="{5FC95F4B-238D-44C1-BB6B-CB52363F4C0E}" destId="{6DB2F0F6-6A96-4603-A5B5-D70C0667D839}" srcOrd="1" destOrd="0" parTransId="{77F1F561-81B5-4385-AA1A-5479AACD3A08}" sibTransId="{96117544-C0CE-49C9-9E22-06EDFBBC7EF3}"/>
    <dgm:cxn modelId="{12870DB3-6B61-4F56-A767-7CC93AA99AF0}" srcId="{5FC95F4B-238D-44C1-BB6B-CB52363F4C0E}" destId="{087C6FF0-992F-4F89-B3B8-682D138976F4}" srcOrd="3" destOrd="0" parTransId="{29D54154-B3A3-4435-BC11-CC124082400F}" sibTransId="{15EA42CC-CEA1-4B10-A30C-93DE9FFCDE9E}"/>
    <dgm:cxn modelId="{87C7BBE2-5A6B-45C2-8213-36ADD4D29E1F}" type="presOf" srcId="{A9B6C3BE-2946-4C11-A86E-9F73766ECCA1}" destId="{154178D1-78C0-4102-B3CB-0156F8CD9EA5}" srcOrd="0" destOrd="0" presId="urn:microsoft.com/office/officeart/2005/8/layout/pList1"/>
    <dgm:cxn modelId="{753067F0-9F98-4E56-A2F0-1372BA63A470}" type="presOf" srcId="{2DFF9AEB-D81C-461A-8B36-E7EE4F09B756}" destId="{FFEBEB1A-4BFE-4985-A854-85B4FB17C078}" srcOrd="0" destOrd="0" presId="urn:microsoft.com/office/officeart/2005/8/layout/pList1"/>
    <dgm:cxn modelId="{46C05287-2E6B-4D86-A226-42190EEFEA54}" type="presParOf" srcId="{7BEF4B27-73E8-4073-A8D9-DD54C2D8D250}" destId="{CB663A32-63BD-4B6E-A92F-67854A509AD2}" srcOrd="0" destOrd="0" presId="urn:microsoft.com/office/officeart/2005/8/layout/pList1"/>
    <dgm:cxn modelId="{BC89FCD8-417E-468E-82BD-C67C947BD6F2}" type="presParOf" srcId="{CB663A32-63BD-4B6E-A92F-67854A509AD2}" destId="{6A0662C2-BCB6-4C2F-900D-98558686FDD0}" srcOrd="0" destOrd="0" presId="urn:microsoft.com/office/officeart/2005/8/layout/pList1"/>
    <dgm:cxn modelId="{16F169AF-8DA0-47E3-9556-20579638E5A1}" type="presParOf" srcId="{CB663A32-63BD-4B6E-A92F-67854A509AD2}" destId="{5D46D936-A1E7-4401-A1CB-B8291093C103}" srcOrd="1" destOrd="0" presId="urn:microsoft.com/office/officeart/2005/8/layout/pList1"/>
    <dgm:cxn modelId="{8A1ACC48-1993-40D4-BE6D-B32ACE3FDAEB}" type="presParOf" srcId="{7BEF4B27-73E8-4073-A8D9-DD54C2D8D250}" destId="{463B655F-466B-4686-A266-B40FA032E62B}" srcOrd="1" destOrd="0" presId="urn:microsoft.com/office/officeart/2005/8/layout/pList1"/>
    <dgm:cxn modelId="{B32F85C0-F5C0-4BE1-B40B-00662E0C9E05}" type="presParOf" srcId="{7BEF4B27-73E8-4073-A8D9-DD54C2D8D250}" destId="{015D26CA-0952-4DAD-9E40-B784C3485DB4}" srcOrd="2" destOrd="0" presId="urn:microsoft.com/office/officeart/2005/8/layout/pList1"/>
    <dgm:cxn modelId="{5E064C94-6233-4FC9-BFCE-A85847F5D716}" type="presParOf" srcId="{015D26CA-0952-4DAD-9E40-B784C3485DB4}" destId="{CA0907FE-2898-475E-AF04-C01424BA0F61}" srcOrd="0" destOrd="0" presId="urn:microsoft.com/office/officeart/2005/8/layout/pList1"/>
    <dgm:cxn modelId="{A86A6E8E-BDBE-4F3F-9C36-69FF0F673D1D}" type="presParOf" srcId="{015D26CA-0952-4DAD-9E40-B784C3485DB4}" destId="{0235B0FD-0EC1-4707-8488-F555C9D4CF94}" srcOrd="1" destOrd="0" presId="urn:microsoft.com/office/officeart/2005/8/layout/pList1"/>
    <dgm:cxn modelId="{603CE0CB-850E-4CF9-812B-FA59FE006ABA}" type="presParOf" srcId="{7BEF4B27-73E8-4073-A8D9-DD54C2D8D250}" destId="{87519FC2-3151-4935-B4D3-485E54DC7C94}" srcOrd="3" destOrd="0" presId="urn:microsoft.com/office/officeart/2005/8/layout/pList1"/>
    <dgm:cxn modelId="{157AA803-3A38-4514-8478-05934453F584}" type="presParOf" srcId="{7BEF4B27-73E8-4073-A8D9-DD54C2D8D250}" destId="{6AF15DD9-AE15-48A4-B480-C6B2B05540C8}" srcOrd="4" destOrd="0" presId="urn:microsoft.com/office/officeart/2005/8/layout/pList1"/>
    <dgm:cxn modelId="{60EAD661-3BD3-4C3A-8505-793216E810D5}" type="presParOf" srcId="{6AF15DD9-AE15-48A4-B480-C6B2B05540C8}" destId="{0CD10A73-882E-48D8-94CA-A129209B703D}" srcOrd="0" destOrd="0" presId="urn:microsoft.com/office/officeart/2005/8/layout/pList1"/>
    <dgm:cxn modelId="{55B32ADE-3262-42DE-9E8F-CF9122D49839}" type="presParOf" srcId="{6AF15DD9-AE15-48A4-B480-C6B2B05540C8}" destId="{FFEBEB1A-4BFE-4985-A854-85B4FB17C078}" srcOrd="1" destOrd="0" presId="urn:microsoft.com/office/officeart/2005/8/layout/pList1"/>
    <dgm:cxn modelId="{B2A1B964-3197-47F3-B764-D26AD94D59F4}" type="presParOf" srcId="{7BEF4B27-73E8-4073-A8D9-DD54C2D8D250}" destId="{154178D1-78C0-4102-B3CB-0156F8CD9EA5}" srcOrd="5" destOrd="0" presId="urn:microsoft.com/office/officeart/2005/8/layout/pList1"/>
    <dgm:cxn modelId="{408ECE1D-7279-491D-ABCC-84706F26B9AF}" type="presParOf" srcId="{7BEF4B27-73E8-4073-A8D9-DD54C2D8D250}" destId="{EFA98EAB-E327-4E12-80E7-DD266B808CB9}" srcOrd="6" destOrd="0" presId="urn:microsoft.com/office/officeart/2005/8/layout/pList1"/>
    <dgm:cxn modelId="{383FB82B-F1F9-4D9D-B35A-CE083E9A0735}" type="presParOf" srcId="{EFA98EAB-E327-4E12-80E7-DD266B808CB9}" destId="{ABA36CC5-A11B-4CE4-B7C1-1F4487771176}" srcOrd="0" destOrd="0" presId="urn:microsoft.com/office/officeart/2005/8/layout/pList1"/>
    <dgm:cxn modelId="{2AA3F529-A2C5-4D86-854C-63FC5C6A9B54}" type="presParOf" srcId="{EFA98EAB-E327-4E12-80E7-DD266B808CB9}" destId="{873B3001-F3E4-406A-B87C-9D47E531477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662C2-BCB6-4C2F-900D-98558686FDD0}">
      <dsp:nvSpPr>
        <dsp:cNvPr id="0" name=""/>
        <dsp:cNvSpPr/>
      </dsp:nvSpPr>
      <dsp:spPr>
        <a:xfrm>
          <a:off x="5343" y="632823"/>
          <a:ext cx="2542608" cy="175185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6D936-A1E7-4401-A1CB-B8291093C103}">
      <dsp:nvSpPr>
        <dsp:cNvPr id="0" name=""/>
        <dsp:cNvSpPr/>
      </dsp:nvSpPr>
      <dsp:spPr>
        <a:xfrm>
          <a:off x="5343" y="2384680"/>
          <a:ext cx="2542608" cy="94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650 </a:t>
          </a:r>
          <a:r>
            <a:rPr lang="en-GB" sz="1200" kern="1200" dirty="0"/>
            <a:t> MPs received a copy of every NAO report with an offer of a briefing on report</a:t>
          </a:r>
          <a:endParaRPr lang="en-GB" sz="900" kern="1200" dirty="0"/>
        </a:p>
      </dsp:txBody>
      <dsp:txXfrm>
        <a:off x="5343" y="2384680"/>
        <a:ext cx="2542608" cy="943307"/>
      </dsp:txXfrm>
    </dsp:sp>
    <dsp:sp modelId="{ECDA28FE-C149-424A-9CBD-13D09EEEAD9F}">
      <dsp:nvSpPr>
        <dsp:cNvPr id="0" name=""/>
        <dsp:cNvSpPr/>
      </dsp:nvSpPr>
      <dsp:spPr>
        <a:xfrm>
          <a:off x="2802319" y="632823"/>
          <a:ext cx="2542608" cy="1751857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FE3E8-B7ED-4943-94F1-3E392D901A7B}">
      <dsp:nvSpPr>
        <dsp:cNvPr id="0" name=""/>
        <dsp:cNvSpPr/>
      </dsp:nvSpPr>
      <dsp:spPr>
        <a:xfrm>
          <a:off x="2802319" y="2384680"/>
          <a:ext cx="2542608" cy="94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900 </a:t>
          </a:r>
          <a:r>
            <a:rPr lang="en-GB" sz="1200" kern="1200" dirty="0"/>
            <a:t>MPs and Peers received our fortnightly parliamentary newsletter with updates</a:t>
          </a:r>
        </a:p>
      </dsp:txBody>
      <dsp:txXfrm>
        <a:off x="2802319" y="2384680"/>
        <a:ext cx="2542608" cy="943307"/>
      </dsp:txXfrm>
    </dsp:sp>
    <dsp:sp modelId="{88324383-6B3F-46A8-84A4-930D3BC5D8A7}">
      <dsp:nvSpPr>
        <dsp:cNvPr id="0" name=""/>
        <dsp:cNvSpPr/>
      </dsp:nvSpPr>
      <dsp:spPr>
        <a:xfrm>
          <a:off x="5599296" y="632823"/>
          <a:ext cx="2542608" cy="1751857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2A032-D337-4B87-90B0-7DECB630FEA6}">
      <dsp:nvSpPr>
        <dsp:cNvPr id="0" name=""/>
        <dsp:cNvSpPr/>
      </dsp:nvSpPr>
      <dsp:spPr>
        <a:xfrm>
          <a:off x="5599296" y="2384680"/>
          <a:ext cx="2542608" cy="94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58 </a:t>
          </a:r>
          <a:r>
            <a:rPr lang="en-GB" sz="1200" kern="1200" dirty="0"/>
            <a:t>briefings on our work and areas of expertise to MPs and Peers</a:t>
          </a:r>
        </a:p>
      </dsp:txBody>
      <dsp:txXfrm>
        <a:off x="5599296" y="2384680"/>
        <a:ext cx="2542608" cy="943307"/>
      </dsp:txXfrm>
    </dsp:sp>
    <dsp:sp modelId="{92CCE939-140C-43FB-AF26-3AC9ECCB66B1}">
      <dsp:nvSpPr>
        <dsp:cNvPr id="0" name=""/>
        <dsp:cNvSpPr/>
      </dsp:nvSpPr>
      <dsp:spPr>
        <a:xfrm>
          <a:off x="8401616" y="504534"/>
          <a:ext cx="2542608" cy="1751857"/>
        </a:xfrm>
        <a:prstGeom prst="roundRect">
          <a:avLst/>
        </a:prstGeom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1266-4848-489E-A536-F00EAFBAF288}">
      <dsp:nvSpPr>
        <dsp:cNvPr id="0" name=""/>
        <dsp:cNvSpPr/>
      </dsp:nvSpPr>
      <dsp:spPr>
        <a:xfrm>
          <a:off x="8396273" y="2384680"/>
          <a:ext cx="2542608" cy="94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84</a:t>
          </a:r>
          <a:r>
            <a:rPr lang="en-GB" sz="1200" kern="1200" dirty="0"/>
            <a:t> responses to MPs’ correspondence raising concerns over misuse of public money or behaviour in public bodies</a:t>
          </a:r>
        </a:p>
      </dsp:txBody>
      <dsp:txXfrm>
        <a:off x="8396273" y="2384680"/>
        <a:ext cx="2542608" cy="943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662C2-BCB6-4C2F-900D-98558686FDD0}">
      <dsp:nvSpPr>
        <dsp:cNvPr id="0" name=""/>
        <dsp:cNvSpPr/>
      </dsp:nvSpPr>
      <dsp:spPr>
        <a:xfrm>
          <a:off x="5343" y="632823"/>
          <a:ext cx="2542608" cy="175185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6D936-A1E7-4401-A1CB-B8291093C103}">
      <dsp:nvSpPr>
        <dsp:cNvPr id="0" name=""/>
        <dsp:cNvSpPr/>
      </dsp:nvSpPr>
      <dsp:spPr>
        <a:xfrm>
          <a:off x="5343" y="2384680"/>
          <a:ext cx="2542608" cy="94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26</a:t>
          </a:r>
          <a:r>
            <a:rPr lang="en-GB" sz="1200" kern="1200" dirty="0"/>
            <a:t> occasions provided support to committees for sessions and inquiries e.g. - Business, Energy and Industrial strategy committee inquiry into Net Zero and Treasury Committee inquiry into the economic impact of COVID-19 </a:t>
          </a:r>
        </a:p>
      </dsp:txBody>
      <dsp:txXfrm>
        <a:off x="5343" y="2384680"/>
        <a:ext cx="2542608" cy="943307"/>
      </dsp:txXfrm>
    </dsp:sp>
    <dsp:sp modelId="{CA0907FE-2898-475E-AF04-C01424BA0F61}">
      <dsp:nvSpPr>
        <dsp:cNvPr id="0" name=""/>
        <dsp:cNvSpPr/>
      </dsp:nvSpPr>
      <dsp:spPr>
        <a:xfrm>
          <a:off x="2802319" y="632823"/>
          <a:ext cx="2542608" cy="1751857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5B0FD-0EC1-4707-8488-F555C9D4CF94}">
      <dsp:nvSpPr>
        <dsp:cNvPr id="0" name=""/>
        <dsp:cNvSpPr/>
      </dsp:nvSpPr>
      <dsp:spPr>
        <a:xfrm>
          <a:off x="2802319" y="2384680"/>
          <a:ext cx="2542608" cy="94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8 </a:t>
          </a:r>
          <a:r>
            <a:rPr lang="en-GB" sz="1200" kern="1200" dirty="0"/>
            <a:t>departmental overviews published on government departments’ accounts and performance, based on insight from both our VFM and financial audit work</a:t>
          </a:r>
        </a:p>
      </dsp:txBody>
      <dsp:txXfrm>
        <a:off x="2802319" y="2384680"/>
        <a:ext cx="2542608" cy="943307"/>
      </dsp:txXfrm>
    </dsp:sp>
    <dsp:sp modelId="{0CD10A73-882E-48D8-94CA-A129209B703D}">
      <dsp:nvSpPr>
        <dsp:cNvPr id="0" name=""/>
        <dsp:cNvSpPr/>
      </dsp:nvSpPr>
      <dsp:spPr>
        <a:xfrm>
          <a:off x="5599296" y="632823"/>
          <a:ext cx="2542608" cy="1751857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BEB1A-4BFE-4985-A854-85B4FB17C078}">
      <dsp:nvSpPr>
        <dsp:cNvPr id="0" name=""/>
        <dsp:cNvSpPr/>
      </dsp:nvSpPr>
      <dsp:spPr>
        <a:xfrm>
          <a:off x="5599296" y="2384680"/>
          <a:ext cx="2542608" cy="94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12 </a:t>
          </a:r>
          <a:r>
            <a:rPr lang="en-GB" sz="1200" kern="1200" dirty="0"/>
            <a:t>bespoke pieces of work for select committees and All-Party Parliamentary Groups, e.g. briefing to support APPG inquiry on Department for Transport’s Cycling and Walking Investment Strategy </a:t>
          </a:r>
        </a:p>
      </dsp:txBody>
      <dsp:txXfrm>
        <a:off x="5599296" y="2384680"/>
        <a:ext cx="2542608" cy="943307"/>
      </dsp:txXfrm>
    </dsp:sp>
    <dsp:sp modelId="{ABA36CC5-A11B-4CE4-B7C1-1F4487771176}">
      <dsp:nvSpPr>
        <dsp:cNvPr id="0" name=""/>
        <dsp:cNvSpPr/>
      </dsp:nvSpPr>
      <dsp:spPr>
        <a:xfrm>
          <a:off x="8396273" y="632823"/>
          <a:ext cx="2542608" cy="1751857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B3001-F3E4-406A-B87C-9D47E531477A}">
      <dsp:nvSpPr>
        <dsp:cNvPr id="0" name=""/>
        <dsp:cNvSpPr/>
      </dsp:nvSpPr>
      <dsp:spPr>
        <a:xfrm>
          <a:off x="8396273" y="2384680"/>
          <a:ext cx="2542608" cy="94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10</a:t>
          </a:r>
          <a:r>
            <a:rPr lang="en-GB" sz="1200" kern="1200" dirty="0"/>
            <a:t> NAO colleagues seconded to Parliament</a:t>
          </a:r>
        </a:p>
      </dsp:txBody>
      <dsp:txXfrm>
        <a:off x="8396273" y="2384680"/>
        <a:ext cx="2542608" cy="94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14748" cy="48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6" y="5"/>
            <a:ext cx="2914748" cy="48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3088"/>
            <a:ext cx="2914748" cy="48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6" y="9283088"/>
            <a:ext cx="2914748" cy="48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2109AA-0BFD-49B3-8D68-67F4282B19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1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14748" cy="48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6" y="5"/>
            <a:ext cx="2914748" cy="48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33425"/>
            <a:ext cx="65151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2" y="4642333"/>
            <a:ext cx="5380348" cy="439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3088"/>
            <a:ext cx="2914748" cy="48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6" y="9283088"/>
            <a:ext cx="2914748" cy="48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49" rIns="90500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6137A0-9741-41D0-B6D7-0B247805CA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137A0-9741-41D0-B6D7-0B247805CA5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88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137A0-9741-41D0-B6D7-0B247805CA5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65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137A0-9741-41D0-B6D7-0B247805CA5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51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F2B770-8B55-FE0E-9E99-97341EA3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6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5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8619" y="274641"/>
            <a:ext cx="2738967" cy="5170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1"/>
            <a:ext cx="8015817" cy="5170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60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57984" cy="5170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70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9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88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41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9" y="1484313"/>
            <a:ext cx="536998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4313"/>
            <a:ext cx="5369984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80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45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5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16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39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1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3"/>
            <a:ext cx="12192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57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484313"/>
            <a:ext cx="109431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11352584" y="6495146"/>
            <a:ext cx="5751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tx1"/>
                </a:solidFill>
              </a:rPr>
              <a:t> | </a:t>
            </a:r>
            <a:fld id="{02D70CCC-8D96-40F3-97C6-981574FB34EC}" type="slidenum">
              <a:rPr lang="en-GB" sz="900" smtClean="0">
                <a:solidFill>
                  <a:schemeClr val="tx1"/>
                </a:solidFill>
              </a:rPr>
              <a:t>‹#›</a:t>
            </a:fld>
            <a:endParaRPr lang="en-GB" sz="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135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pn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3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ao.org.uk/recommendations-tracker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71DE1A9C-DFBE-417E-88A4-AA820B94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772816"/>
          </a:xfrm>
          <a:prstGeom prst="rect">
            <a:avLst/>
          </a:prstGeom>
          <a:solidFill>
            <a:srgbClr val="7F13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3B071-260A-413C-91C0-015A92C9C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191904"/>
            <a:ext cx="5544616" cy="56483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565CD2A9-A9A6-4514-B7F4-E68B920FA82A}"/>
              </a:ext>
            </a:extLst>
          </p:cNvPr>
          <p:cNvSpPr txBox="1">
            <a:spLocks noChangeArrowheads="1"/>
          </p:cNvSpPr>
          <p:nvPr/>
        </p:nvSpPr>
        <p:spPr>
          <a:xfrm>
            <a:off x="340700" y="385416"/>
            <a:ext cx="6800850" cy="117137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Impact – a UK view</a:t>
            </a:r>
            <a:endParaRPr lang="en-GB" sz="1600" b="1" i="1" dirty="0">
              <a:solidFill>
                <a:schemeClr val="accent5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46969367-17E3-42D7-A146-CABDE0D8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80591" y="401434"/>
            <a:ext cx="2016125" cy="78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34457B-4B83-8102-5931-8DBF60A04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6" y="2032776"/>
            <a:ext cx="5204149" cy="1513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CA19E-09EC-1BFD-F56D-6A52E41EC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795" y="3545916"/>
            <a:ext cx="4366241" cy="1700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C4C3D-3922-7BAE-5504-296A4502E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0" y="4869160"/>
            <a:ext cx="4499302" cy="13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8D14553-40AA-4673-BCD5-C55637BF93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8" y="1484313"/>
          <a:ext cx="10944225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DD75CC6-ECD8-421C-910C-64868E2ED3B9}"/>
              </a:ext>
            </a:extLst>
          </p:cNvPr>
          <p:cNvSpPr txBox="1">
            <a:spLocks/>
          </p:cNvSpPr>
          <p:nvPr/>
        </p:nvSpPr>
        <p:spPr>
          <a:xfrm>
            <a:off x="252310" y="260648"/>
            <a:ext cx="11315803" cy="9897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F135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9pPr>
          </a:lstStyle>
          <a:p>
            <a:r>
              <a:rPr lang="en-US" kern="0" dirty="0"/>
              <a:t>Wider support to Parliament (MPs and Peers)</a:t>
            </a:r>
          </a:p>
        </p:txBody>
      </p:sp>
    </p:spTree>
    <p:extLst>
      <p:ext uri="{BB962C8B-B14F-4D97-AF65-F5344CB8AC3E}">
        <p14:creationId xmlns:p14="http://schemas.microsoft.com/office/powerpoint/2010/main" val="98117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8D14553-40AA-4673-BCD5-C55637BF93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8" y="1484313"/>
          <a:ext cx="10944225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DD75CC6-ECD8-421C-910C-64868E2ED3B9}"/>
              </a:ext>
            </a:extLst>
          </p:cNvPr>
          <p:cNvSpPr txBox="1">
            <a:spLocks/>
          </p:cNvSpPr>
          <p:nvPr/>
        </p:nvSpPr>
        <p:spPr>
          <a:xfrm>
            <a:off x="252310" y="260648"/>
            <a:ext cx="11315803" cy="9897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F135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9pPr>
          </a:lstStyle>
          <a:p>
            <a:r>
              <a:rPr lang="en-US" kern="0" dirty="0"/>
              <a:t>Wider support to Parliament (Select Committees)</a:t>
            </a:r>
          </a:p>
        </p:txBody>
      </p:sp>
    </p:spTree>
    <p:extLst>
      <p:ext uri="{BB962C8B-B14F-4D97-AF65-F5344CB8AC3E}">
        <p14:creationId xmlns:p14="http://schemas.microsoft.com/office/powerpoint/2010/main" val="30077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27AC-5B45-95E4-CF85-88B82C6E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22A5-1FCD-A19C-435A-9FC72836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700808"/>
            <a:ext cx="10943167" cy="3960812"/>
          </a:xfrm>
        </p:spPr>
        <p:txBody>
          <a:bodyPr/>
          <a:lstStyle/>
          <a:p>
            <a:r>
              <a:rPr lang="en-GB" dirty="0"/>
              <a:t>Our strategic objectives shape how we measure impact </a:t>
            </a:r>
          </a:p>
          <a:p>
            <a:r>
              <a:rPr lang="en-GB" dirty="0"/>
              <a:t>A full basket of measures (balanced scorecard) </a:t>
            </a:r>
          </a:p>
          <a:p>
            <a:r>
              <a:rPr lang="en-GB" dirty="0"/>
              <a:t>High quality a foundation for impact </a:t>
            </a:r>
          </a:p>
          <a:p>
            <a:r>
              <a:rPr lang="en-GB" dirty="0"/>
              <a:t>Planning for </a:t>
            </a:r>
            <a:r>
              <a:rPr lang="en-GB"/>
              <a:t>impact upfront </a:t>
            </a:r>
          </a:p>
          <a:p>
            <a:r>
              <a:rPr lang="en-GB" dirty="0"/>
              <a:t>Use of website to engage public </a:t>
            </a:r>
          </a:p>
          <a:p>
            <a:r>
              <a:rPr lang="en-GB" dirty="0"/>
              <a:t>Focus on Parliament as a key stakeholder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98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9B173-E61B-470C-877C-5C2A60CE6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5520" y="6270702"/>
            <a:ext cx="2303534" cy="312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FB8798-8DB3-EF0B-C211-5A8FCFC65A37}"/>
              </a:ext>
            </a:extLst>
          </p:cNvPr>
          <p:cNvSpPr/>
          <p:nvPr/>
        </p:nvSpPr>
        <p:spPr>
          <a:xfrm>
            <a:off x="-15766" y="0"/>
            <a:ext cx="12207766" cy="1017037"/>
          </a:xfrm>
          <a:prstGeom prst="rect">
            <a:avLst/>
          </a:prstGeom>
          <a:solidFill>
            <a:srgbClr val="7F135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E4D13FE-D521-971F-2807-FAE03B0A9F18}"/>
              </a:ext>
            </a:extLst>
          </p:cNvPr>
          <p:cNvSpPr txBox="1">
            <a:spLocks noChangeArrowheads="1"/>
          </p:cNvSpPr>
          <p:nvPr/>
        </p:nvSpPr>
        <p:spPr>
          <a:xfrm>
            <a:off x="1011248" y="1916832"/>
            <a:ext cx="6135611" cy="43538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2400" kern="0" dirty="0"/>
          </a:p>
          <a:p>
            <a:pPr marL="0" indent="0" algn="ctr">
              <a:buNone/>
            </a:pPr>
            <a:r>
              <a:rPr lang="en-GB" sz="8000" dirty="0">
                <a:solidFill>
                  <a:srgbClr val="7F13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D5F5C-2F9E-3CF2-5ADB-89A0FDBB3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902" y="1610404"/>
            <a:ext cx="4448425" cy="422965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9E6D43B3-FA9A-1845-82DD-2708B10F8009}"/>
              </a:ext>
            </a:extLst>
          </p:cNvPr>
          <p:cNvSpPr txBox="1">
            <a:spLocks noChangeArrowheads="1"/>
          </p:cNvSpPr>
          <p:nvPr/>
        </p:nvSpPr>
        <p:spPr>
          <a:xfrm>
            <a:off x="407368" y="188640"/>
            <a:ext cx="8131564" cy="117137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Impact – a UK view </a:t>
            </a:r>
            <a:endParaRPr lang="en-GB" sz="1600" b="1" dirty="0">
              <a:solidFill>
                <a:schemeClr val="accent5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7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FB597E-F8FD-48CE-931B-8472F0D3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750694-57E1-4325-8505-CBD9ACB16A0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A96A1-7D45-453D-A6E7-6BFB22E0264A}"/>
              </a:ext>
            </a:extLst>
          </p:cNvPr>
          <p:cNvSpPr/>
          <p:nvPr/>
        </p:nvSpPr>
        <p:spPr>
          <a:xfrm>
            <a:off x="0" y="3901"/>
            <a:ext cx="6193973" cy="1017037"/>
          </a:xfrm>
          <a:prstGeom prst="rect">
            <a:avLst/>
          </a:prstGeom>
          <a:solidFill>
            <a:srgbClr val="7F135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DE3911-9219-4454-9CCB-45A6120C8D1C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272159"/>
            <a:ext cx="4248472" cy="455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Strategic Priorities: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27237-CEB3-4F7B-A86D-2E8C480B0B61}"/>
              </a:ext>
            </a:extLst>
          </p:cNvPr>
          <p:cNvSpPr/>
          <p:nvPr/>
        </p:nvSpPr>
        <p:spPr>
          <a:xfrm>
            <a:off x="6394580" y="9332"/>
            <a:ext cx="5797420" cy="1017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C42109-A4BF-44EA-9AF0-318DE250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342141"/>
            <a:ext cx="4968552" cy="29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b="1" kern="0" dirty="0">
                <a:solidFill>
                  <a:srgbClr val="7F1355"/>
                </a:solidFill>
              </a:rPr>
              <a:t>Our work: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CF6282-3960-44B4-9B95-5365D891B71A}"/>
              </a:ext>
            </a:extLst>
          </p:cNvPr>
          <p:cNvCxnSpPr>
            <a:cxnSpLocks/>
          </p:cNvCxnSpPr>
          <p:nvPr/>
        </p:nvCxnSpPr>
        <p:spPr>
          <a:xfrm>
            <a:off x="6672064" y="288850"/>
            <a:ext cx="49685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804BBA-D693-4355-AB0F-49DA5D9BD012}"/>
              </a:ext>
            </a:extLst>
          </p:cNvPr>
          <p:cNvSpPr/>
          <p:nvPr/>
        </p:nvSpPr>
        <p:spPr>
          <a:xfrm>
            <a:off x="6397694" y="1108288"/>
            <a:ext cx="5807612" cy="5254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57D3AC-878B-445C-A656-E39D9B46CAB6}"/>
              </a:ext>
            </a:extLst>
          </p:cNvPr>
          <p:cNvCxnSpPr>
            <a:cxnSpLocks/>
          </p:cNvCxnSpPr>
          <p:nvPr/>
        </p:nvCxnSpPr>
        <p:spPr>
          <a:xfrm>
            <a:off x="6744072" y="833930"/>
            <a:ext cx="492448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85DF860-F9E7-4426-95F5-2619EAAF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481822"/>
            <a:ext cx="5760640" cy="137111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7F1355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GB" sz="2800" dirty="0">
                <a:solidFill>
                  <a:srgbClr val="7F13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our support for effective accountability and scrutiny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9382F6E-6522-4B5E-9C58-2DC7C0BE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57" y="4893520"/>
            <a:ext cx="5775637" cy="127178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7F1355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GB" sz="2800" dirty="0">
                <a:solidFill>
                  <a:srgbClr val="7F13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our impact on outcomes and value for money </a:t>
            </a:r>
          </a:p>
          <a:p>
            <a:pPr marL="0" indent="0">
              <a:spcBef>
                <a:spcPts val="1000"/>
              </a:spcBef>
              <a:buNone/>
            </a:pPr>
            <a:endParaRPr lang="en-GB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5FED14C-4848-4EB4-A61E-4B1F0AC9B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77" y="3257485"/>
            <a:ext cx="5760640" cy="117962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7F1355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GB" sz="2800" dirty="0">
                <a:solidFill>
                  <a:srgbClr val="7F13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more accessible independent insight</a:t>
            </a:r>
          </a:p>
          <a:p>
            <a:pPr marL="0" indent="0">
              <a:spcBef>
                <a:spcPts val="1000"/>
              </a:spcBef>
              <a:buNone/>
            </a:pPr>
            <a:endParaRPr lang="en-GB" sz="2800" dirty="0">
              <a:solidFill>
                <a:srgbClr val="7F13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11C305-5DA6-49A1-A6A6-B68A6D883B44}"/>
              </a:ext>
            </a:extLst>
          </p:cNvPr>
          <p:cNvSpPr/>
          <p:nvPr/>
        </p:nvSpPr>
        <p:spPr>
          <a:xfrm>
            <a:off x="6600056" y="1362040"/>
            <a:ext cx="2272533" cy="2174179"/>
          </a:xfrm>
          <a:prstGeom prst="ellipse">
            <a:avLst/>
          </a:prstGeom>
          <a:solidFill>
            <a:srgbClr val="7F1355"/>
          </a:solidFill>
          <a:ln>
            <a:solidFill>
              <a:srgbClr val="7F1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B182A6-9C4D-4AB3-8667-E94661B31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141" y="1662175"/>
            <a:ext cx="1818362" cy="167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certified over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accounts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auditing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£1.8 trillion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public income</a:t>
            </a:r>
            <a:b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expenditure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6CBE49-AA08-4290-BE49-9801E18D016E}"/>
              </a:ext>
            </a:extLst>
          </p:cNvPr>
          <p:cNvSpPr/>
          <p:nvPr/>
        </p:nvSpPr>
        <p:spPr>
          <a:xfrm>
            <a:off x="6672064" y="3885135"/>
            <a:ext cx="2272533" cy="2174179"/>
          </a:xfrm>
          <a:prstGeom prst="ellipse">
            <a:avLst/>
          </a:prstGeom>
          <a:solidFill>
            <a:srgbClr val="7F1355"/>
          </a:solidFill>
          <a:ln>
            <a:solidFill>
              <a:srgbClr val="7F1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722C1FD-4345-4ED7-AD5A-AED8A507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557" y="4377428"/>
            <a:ext cx="2011546" cy="15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published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outputs and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pPr marL="0" indent="0" algn="ctr">
              <a:spcBef>
                <a:spcPts val="50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overviews of departments</a:t>
            </a:r>
          </a:p>
          <a:p>
            <a:pPr marL="0" indent="0" algn="ctr">
              <a:spcBef>
                <a:spcPts val="50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C38C7A-97A7-D2BB-6A97-7E6662D30655}"/>
              </a:ext>
            </a:extLst>
          </p:cNvPr>
          <p:cNvSpPr/>
          <p:nvPr/>
        </p:nvSpPr>
        <p:spPr>
          <a:xfrm>
            <a:off x="9396028" y="1362039"/>
            <a:ext cx="2272533" cy="2174179"/>
          </a:xfrm>
          <a:prstGeom prst="ellipse">
            <a:avLst/>
          </a:prstGeom>
          <a:solidFill>
            <a:srgbClr val="7F1355"/>
          </a:solidFill>
          <a:ln>
            <a:solidFill>
              <a:srgbClr val="7F1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50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 held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sessions based on our work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F1CE95-29C9-6147-D333-64C7DC4CBFA9}"/>
              </a:ext>
            </a:extLst>
          </p:cNvPr>
          <p:cNvSpPr/>
          <p:nvPr/>
        </p:nvSpPr>
        <p:spPr>
          <a:xfrm>
            <a:off x="9480376" y="3885134"/>
            <a:ext cx="2272533" cy="2174179"/>
          </a:xfrm>
          <a:prstGeom prst="ellipse">
            <a:avLst/>
          </a:prstGeom>
          <a:solidFill>
            <a:srgbClr val="7F1355"/>
          </a:solidFill>
          <a:ln>
            <a:solidFill>
              <a:srgbClr val="7F1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02A6EA0-3D62-4676-8C72-A1AF56483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462" y="4328368"/>
            <a:ext cx="1897673" cy="167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1,169</a:t>
            </a:r>
          </a:p>
          <a:p>
            <a:pPr marL="0" indent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letters from the public and MPs</a:t>
            </a:r>
          </a:p>
        </p:txBody>
      </p:sp>
    </p:spTree>
    <p:extLst>
      <p:ext uri="{BB962C8B-B14F-4D97-AF65-F5344CB8AC3E}">
        <p14:creationId xmlns:p14="http://schemas.microsoft.com/office/powerpoint/2010/main" val="48692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4015-0262-4A32-B280-F83414599200}"/>
              </a:ext>
            </a:extLst>
          </p:cNvPr>
          <p:cNvSpPr/>
          <p:nvPr/>
        </p:nvSpPr>
        <p:spPr>
          <a:xfrm>
            <a:off x="958413" y="1249969"/>
            <a:ext cx="1584176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Strategic priority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603429-C68D-4784-9E1E-298B758A0EDA}"/>
              </a:ext>
            </a:extLst>
          </p:cNvPr>
          <p:cNvSpPr/>
          <p:nvPr/>
        </p:nvSpPr>
        <p:spPr>
          <a:xfrm>
            <a:off x="2614597" y="1249969"/>
            <a:ext cx="1393171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What success looks like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09E8CC-7A8D-433F-B1CC-9CD460F60EDB}"/>
              </a:ext>
            </a:extLst>
          </p:cNvPr>
          <p:cNvSpPr/>
          <p:nvPr/>
        </p:nvSpPr>
        <p:spPr>
          <a:xfrm>
            <a:off x="4079776" y="1249969"/>
            <a:ext cx="2838497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How we measure this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C96954-5A7E-46D1-8EC3-6D9F0787B087}"/>
              </a:ext>
            </a:extLst>
          </p:cNvPr>
          <p:cNvSpPr/>
          <p:nvPr/>
        </p:nvSpPr>
        <p:spPr>
          <a:xfrm>
            <a:off x="6990281" y="1249969"/>
            <a:ext cx="1398921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Target for 23-24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4FF260-ED08-420D-BE5E-40A4BE25080E}"/>
              </a:ext>
            </a:extLst>
          </p:cNvPr>
          <p:cNvSpPr/>
          <p:nvPr/>
        </p:nvSpPr>
        <p:spPr>
          <a:xfrm>
            <a:off x="8452663" y="1249969"/>
            <a:ext cx="1407470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Target for 24-25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E864DD-DBB9-4B5C-98D3-5366E3F833EF}"/>
              </a:ext>
            </a:extLst>
          </p:cNvPr>
          <p:cNvSpPr/>
          <p:nvPr/>
        </p:nvSpPr>
        <p:spPr>
          <a:xfrm>
            <a:off x="958413" y="1826033"/>
            <a:ext cx="1584176" cy="145895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We support effective accountability and scrutiny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B49DFE-66F2-4FD4-8322-E19368BF5ECE}"/>
              </a:ext>
            </a:extLst>
          </p:cNvPr>
          <p:cNvSpPr/>
          <p:nvPr/>
        </p:nvSpPr>
        <p:spPr>
          <a:xfrm>
            <a:off x="2614597" y="1826033"/>
            <a:ext cx="1393171" cy="1458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Successful delivery of our programme of financial audit, value-for-money and wider work programme</a:t>
            </a: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958F41-49CD-41D7-8716-06FFB60C86F0}"/>
              </a:ext>
            </a:extLst>
          </p:cNvPr>
          <p:cNvSpPr/>
          <p:nvPr/>
        </p:nvSpPr>
        <p:spPr>
          <a:xfrm>
            <a:off x="4079776" y="1826033"/>
            <a:ext cx="2838497" cy="1458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Number of financial audits, value for-money (</a:t>
            </a:r>
            <a:r>
              <a:rPr lang="en-GB" sz="1100" dirty="0" err="1">
                <a:solidFill>
                  <a:schemeClr val="tx1"/>
                </a:solidFill>
              </a:rPr>
              <a:t>VfM</a:t>
            </a:r>
            <a:r>
              <a:rPr lang="en-GB" sz="1100" dirty="0">
                <a:solidFill>
                  <a:schemeClr val="tx1"/>
                </a:solidFill>
              </a:rPr>
              <a:t>) reports and wider assurance work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624D42-E5B6-44B7-B1A8-C06CC1994666}"/>
              </a:ext>
            </a:extLst>
          </p:cNvPr>
          <p:cNvSpPr/>
          <p:nvPr/>
        </p:nvSpPr>
        <p:spPr>
          <a:xfrm>
            <a:off x="2614597" y="3429000"/>
            <a:ext cx="1393171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The quality of our audits is in step with the best of the profession and meets external quality standards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653B59-A077-4319-BC3E-BB3A899893C1}"/>
              </a:ext>
            </a:extLst>
          </p:cNvPr>
          <p:cNvSpPr/>
          <p:nvPr/>
        </p:nvSpPr>
        <p:spPr>
          <a:xfrm>
            <a:off x="2614597" y="5517231"/>
            <a:ext cx="1393171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MPs consider that we support effective accountability and scrutiny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3233BF-CCF6-4948-AD21-6BDC815327DD}"/>
              </a:ext>
            </a:extLst>
          </p:cNvPr>
          <p:cNvSpPr/>
          <p:nvPr/>
        </p:nvSpPr>
        <p:spPr>
          <a:xfrm>
            <a:off x="4079776" y="3429000"/>
            <a:ext cx="2838497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All of our audits that have been reviewed by the Financial Reporting Council or subject to internal cold review are classified as needing no more than limited improvements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 err="1">
                <a:solidFill>
                  <a:schemeClr val="tx1"/>
                </a:solidFill>
              </a:rPr>
              <a:t>VfM</a:t>
            </a:r>
            <a:r>
              <a:rPr lang="en-GB" sz="1100" dirty="0">
                <a:solidFill>
                  <a:schemeClr val="tx1"/>
                </a:solidFill>
              </a:rPr>
              <a:t> reports subjected to an external cold review meet standards and </a:t>
            </a:r>
            <a:r>
              <a:rPr lang="en-GB" sz="1100" dirty="0" err="1">
                <a:solidFill>
                  <a:schemeClr val="tx1"/>
                </a:solidFill>
              </a:rPr>
              <a:t>VfM</a:t>
            </a:r>
            <a:r>
              <a:rPr lang="en-GB" sz="1100" dirty="0">
                <a:solidFill>
                  <a:schemeClr val="tx1"/>
                </a:solidFill>
              </a:rPr>
              <a:t> reports subjected to an internal cold review rated as ‘good with limited improvement needed’ or higher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B647AF-C5C3-46B5-8415-6B46121D2C3C}"/>
              </a:ext>
            </a:extLst>
          </p:cNvPr>
          <p:cNvSpPr/>
          <p:nvPr/>
        </p:nvSpPr>
        <p:spPr>
          <a:xfrm>
            <a:off x="4079776" y="5517232"/>
            <a:ext cx="2838497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MPs agree that the NAO is effective at supporting Parliament to hold government to account and scrutinise public services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E59622-00AA-49F5-9FBE-99EA8C8D34F7}"/>
              </a:ext>
            </a:extLst>
          </p:cNvPr>
          <p:cNvSpPr/>
          <p:nvPr/>
        </p:nvSpPr>
        <p:spPr>
          <a:xfrm>
            <a:off x="6981734" y="3429000"/>
            <a:ext cx="140746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100% of our financial audit work meets Financial Reporting Council and internal standards</a:t>
            </a: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100% of our </a:t>
            </a:r>
            <a:r>
              <a:rPr lang="en-GB" sz="1050" dirty="0" err="1">
                <a:solidFill>
                  <a:schemeClr val="tx1"/>
                </a:solidFill>
              </a:rPr>
              <a:t>VfM</a:t>
            </a:r>
            <a:r>
              <a:rPr lang="en-GB" sz="1050" dirty="0">
                <a:solidFill>
                  <a:schemeClr val="tx1"/>
                </a:solidFill>
              </a:rPr>
              <a:t> audit work meets internal standards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0E7E6C-73C4-46E3-901E-05464714BDE3}"/>
              </a:ext>
            </a:extLst>
          </p:cNvPr>
          <p:cNvSpPr/>
          <p:nvPr/>
        </p:nvSpPr>
        <p:spPr>
          <a:xfrm>
            <a:off x="8452664" y="3429000"/>
            <a:ext cx="140746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100% of our financial audit work meets Financial Reporting Council and internal standard</a:t>
            </a: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100% of our </a:t>
            </a:r>
            <a:r>
              <a:rPr lang="en-GB" sz="1050" dirty="0" err="1">
                <a:solidFill>
                  <a:schemeClr val="tx1"/>
                </a:solidFill>
              </a:rPr>
              <a:t>VfM</a:t>
            </a:r>
            <a:r>
              <a:rPr lang="en-GB" sz="1050" dirty="0">
                <a:solidFill>
                  <a:schemeClr val="tx1"/>
                </a:solidFill>
              </a:rPr>
              <a:t> audit work meets internal standards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62101E-DC10-49AE-9FF7-4CF3C0B6E3C4}"/>
              </a:ext>
            </a:extLst>
          </p:cNvPr>
          <p:cNvSpPr/>
          <p:nvPr/>
        </p:nvSpPr>
        <p:spPr>
          <a:xfrm>
            <a:off x="8461212" y="5517231"/>
            <a:ext cx="139892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90% of MPs agree</a:t>
            </a:r>
          </a:p>
          <a:p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6FCABA-8F96-42FE-8AAF-C573DB84A754}"/>
              </a:ext>
            </a:extLst>
          </p:cNvPr>
          <p:cNvSpPr/>
          <p:nvPr/>
        </p:nvSpPr>
        <p:spPr>
          <a:xfrm>
            <a:off x="6990282" y="5517231"/>
            <a:ext cx="139892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90% of MPs agree</a:t>
            </a: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D334B0C-7714-468A-BF0B-B885BF1C5D4A}"/>
              </a:ext>
            </a:extLst>
          </p:cNvPr>
          <p:cNvSpPr/>
          <p:nvPr/>
        </p:nvSpPr>
        <p:spPr>
          <a:xfrm>
            <a:off x="6981733" y="1826033"/>
            <a:ext cx="1407470" cy="1458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60 to 65 </a:t>
            </a:r>
            <a:r>
              <a:rPr lang="en-GB" sz="1100" dirty="0" err="1">
                <a:solidFill>
                  <a:schemeClr val="tx1"/>
                </a:solidFill>
              </a:rPr>
              <a:t>VfM</a:t>
            </a:r>
            <a:r>
              <a:rPr lang="en-GB" sz="1100" dirty="0">
                <a:solidFill>
                  <a:schemeClr val="tx1"/>
                </a:solidFill>
              </a:rPr>
              <a:t> reports and around 400 audit certifications each year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C64642A-6150-4F07-9E86-1D71641D16AF}"/>
              </a:ext>
            </a:extLst>
          </p:cNvPr>
          <p:cNvSpPr/>
          <p:nvPr/>
        </p:nvSpPr>
        <p:spPr>
          <a:xfrm>
            <a:off x="8452663" y="1826033"/>
            <a:ext cx="1407470" cy="1458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60 to 65 </a:t>
            </a:r>
            <a:r>
              <a:rPr lang="en-GB" sz="1100" dirty="0" err="1">
                <a:solidFill>
                  <a:schemeClr val="tx1"/>
                </a:solidFill>
              </a:rPr>
              <a:t>VfM</a:t>
            </a:r>
            <a:r>
              <a:rPr lang="en-GB" sz="1100" dirty="0">
                <a:solidFill>
                  <a:schemeClr val="tx1"/>
                </a:solidFill>
              </a:rPr>
              <a:t> reports and around 400 audit certifications each year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09D79A-F8B8-4F5F-A3E5-2223EFE28291}"/>
              </a:ext>
            </a:extLst>
          </p:cNvPr>
          <p:cNvSpPr/>
          <p:nvPr/>
        </p:nvSpPr>
        <p:spPr>
          <a:xfrm>
            <a:off x="9923593" y="1826033"/>
            <a:ext cx="1407470" cy="1458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The platform for supporting Parliament is the delivery of our core work (the VFM reports and Financial Audit certifications)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5D2ADAB-2DFA-46B9-8FCE-18E2AC0F598D}"/>
              </a:ext>
            </a:extLst>
          </p:cNvPr>
          <p:cNvSpPr/>
          <p:nvPr/>
        </p:nvSpPr>
        <p:spPr>
          <a:xfrm>
            <a:off x="9923593" y="1253764"/>
            <a:ext cx="1407470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Why we chose these measures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A582750-2B17-44D9-A472-C72BDAE85D53}"/>
              </a:ext>
            </a:extLst>
          </p:cNvPr>
          <p:cNvSpPr/>
          <p:nvPr/>
        </p:nvSpPr>
        <p:spPr>
          <a:xfrm>
            <a:off x="9923595" y="3425205"/>
            <a:ext cx="140746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We want to demonstrate that this work is of the highest quality standards (100% compliance)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83D81F1-243E-451E-9899-F6D7C0C10FE4}"/>
              </a:ext>
            </a:extLst>
          </p:cNvPr>
          <p:cNvSpPr/>
          <p:nvPr/>
        </p:nvSpPr>
        <p:spPr>
          <a:xfrm>
            <a:off x="9923593" y="5517231"/>
            <a:ext cx="139892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We want MPs to agree that we are effective against this strategic priority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D6F3115-EBBD-4869-8C2A-D6FA6126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504" y="277890"/>
            <a:ext cx="10636516" cy="8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F135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9pPr>
          </a:lstStyle>
          <a:p>
            <a:pPr algn="ctr"/>
            <a:r>
              <a:rPr lang="en-GB" sz="2800" kern="0" dirty="0"/>
              <a:t>Measuring progress against our 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427346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4015-0262-4A32-B280-F83414599200}"/>
              </a:ext>
            </a:extLst>
          </p:cNvPr>
          <p:cNvSpPr/>
          <p:nvPr/>
        </p:nvSpPr>
        <p:spPr>
          <a:xfrm>
            <a:off x="958413" y="1249969"/>
            <a:ext cx="1584176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Strategic priority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603429-C68D-4784-9E1E-298B758A0EDA}"/>
              </a:ext>
            </a:extLst>
          </p:cNvPr>
          <p:cNvSpPr/>
          <p:nvPr/>
        </p:nvSpPr>
        <p:spPr>
          <a:xfrm>
            <a:off x="2614597" y="1249969"/>
            <a:ext cx="1393171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What success looks like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09E8CC-7A8D-433F-B1CC-9CD460F60EDB}"/>
              </a:ext>
            </a:extLst>
          </p:cNvPr>
          <p:cNvSpPr/>
          <p:nvPr/>
        </p:nvSpPr>
        <p:spPr>
          <a:xfrm>
            <a:off x="4079776" y="1249969"/>
            <a:ext cx="2838497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How we measure this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C96954-5A7E-46D1-8EC3-6D9F0787B087}"/>
              </a:ext>
            </a:extLst>
          </p:cNvPr>
          <p:cNvSpPr/>
          <p:nvPr/>
        </p:nvSpPr>
        <p:spPr>
          <a:xfrm>
            <a:off x="6990281" y="1249969"/>
            <a:ext cx="1398921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Target for 23-24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4FF260-ED08-420D-BE5E-40A4BE25080E}"/>
              </a:ext>
            </a:extLst>
          </p:cNvPr>
          <p:cNvSpPr/>
          <p:nvPr/>
        </p:nvSpPr>
        <p:spPr>
          <a:xfrm>
            <a:off x="8452663" y="1249969"/>
            <a:ext cx="1407470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Target for 24-25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E864DD-DBB9-4B5C-98D3-5366E3F833EF}"/>
              </a:ext>
            </a:extLst>
          </p:cNvPr>
          <p:cNvSpPr/>
          <p:nvPr/>
        </p:nvSpPr>
        <p:spPr>
          <a:xfrm>
            <a:off x="958413" y="1826033"/>
            <a:ext cx="1584176" cy="138694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We provide accessible independent insight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B49DFE-66F2-4FD4-8322-E19368BF5ECE}"/>
              </a:ext>
            </a:extLst>
          </p:cNvPr>
          <p:cNvSpPr/>
          <p:nvPr/>
        </p:nvSpPr>
        <p:spPr>
          <a:xfrm>
            <a:off x="2614597" y="1826033"/>
            <a:ext cx="1393171" cy="1386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Our knowledge and insights are clear and accessible to key stakeholders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958F41-49CD-41D7-8716-06FFB60C86F0}"/>
              </a:ext>
            </a:extLst>
          </p:cNvPr>
          <p:cNvSpPr/>
          <p:nvPr/>
        </p:nvSpPr>
        <p:spPr>
          <a:xfrm>
            <a:off x="4079776" y="1826033"/>
            <a:ext cx="2838497" cy="1386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MPs agree that they can easily access our insights and knowledge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D334B0C-7714-468A-BF0B-B885BF1C5D4A}"/>
              </a:ext>
            </a:extLst>
          </p:cNvPr>
          <p:cNvSpPr/>
          <p:nvPr/>
        </p:nvSpPr>
        <p:spPr>
          <a:xfrm>
            <a:off x="6981733" y="1826033"/>
            <a:ext cx="1407470" cy="1386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62% of MPs agree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C64642A-6150-4F07-9E86-1D71641D16AF}"/>
              </a:ext>
            </a:extLst>
          </p:cNvPr>
          <p:cNvSpPr/>
          <p:nvPr/>
        </p:nvSpPr>
        <p:spPr>
          <a:xfrm>
            <a:off x="8452663" y="1826033"/>
            <a:ext cx="1407470" cy="1386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65% of MPs agree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09D79A-F8B8-4F5F-A3E5-2223EFE28291}"/>
              </a:ext>
            </a:extLst>
          </p:cNvPr>
          <p:cNvSpPr/>
          <p:nvPr/>
        </p:nvSpPr>
        <p:spPr>
          <a:xfrm>
            <a:off x="9923593" y="1826033"/>
            <a:ext cx="1407470" cy="41026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These are new measures to relate specifically to the key stakeholders we want to benefit from us making greater use of our insights, as well as a more generic media measure to understand our public impact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5D2ADAB-2DFA-46B9-8FCE-18E2AC0F598D}"/>
              </a:ext>
            </a:extLst>
          </p:cNvPr>
          <p:cNvSpPr/>
          <p:nvPr/>
        </p:nvSpPr>
        <p:spPr>
          <a:xfrm>
            <a:off x="9923593" y="1253764"/>
            <a:ext cx="1407470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Why we chose these measures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D6F3115-EBBD-4869-8C2A-D6FA6126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1" y="257783"/>
            <a:ext cx="10636516" cy="8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F135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9pPr>
          </a:lstStyle>
          <a:p>
            <a:pPr algn="ctr"/>
            <a:r>
              <a:rPr lang="en-GB" sz="2800" kern="0" dirty="0"/>
              <a:t>Measuring progress against our strategic priorities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D4AC5B-1A52-D15E-952F-0C1B8C8DF529}"/>
              </a:ext>
            </a:extLst>
          </p:cNvPr>
          <p:cNvSpPr/>
          <p:nvPr/>
        </p:nvSpPr>
        <p:spPr>
          <a:xfrm>
            <a:off x="4079775" y="3327906"/>
            <a:ext cx="2838497" cy="1242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Annually commissioned independent feedback from senior officials shows that they an easily access our insights and knowledge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E58CFE-48D4-CA3E-2631-9F889175BEED}"/>
              </a:ext>
            </a:extLst>
          </p:cNvPr>
          <p:cNvSpPr/>
          <p:nvPr/>
        </p:nvSpPr>
        <p:spPr>
          <a:xfrm>
            <a:off x="4079775" y="4685762"/>
            <a:ext cx="2838497" cy="1242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Average article rating – a composite score of media impact – based on profile, inclusion of spokespeople and balance of positive and negative references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45245C-C678-4D27-6C2E-6D6F20634BC4}"/>
              </a:ext>
            </a:extLst>
          </p:cNvPr>
          <p:cNvSpPr/>
          <p:nvPr/>
        </p:nvSpPr>
        <p:spPr>
          <a:xfrm>
            <a:off x="6990281" y="3327906"/>
            <a:ext cx="1407468" cy="1242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68% of senior officials agree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D51F8B-9992-43AC-1DC8-DB68EBDC294D}"/>
              </a:ext>
            </a:extLst>
          </p:cNvPr>
          <p:cNvSpPr/>
          <p:nvPr/>
        </p:nvSpPr>
        <p:spPr>
          <a:xfrm>
            <a:off x="8469758" y="3327906"/>
            <a:ext cx="1407468" cy="1242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70% of senior officials agree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9A7E15-20F9-4D61-DC74-02C07EBB4123}"/>
              </a:ext>
            </a:extLst>
          </p:cNvPr>
          <p:cNvSpPr/>
          <p:nvPr/>
        </p:nvSpPr>
        <p:spPr>
          <a:xfrm>
            <a:off x="6971921" y="4685761"/>
            <a:ext cx="1407468" cy="1242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62 out of 100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EE9D5A8-E659-1FCE-D2FD-E6D06E421D7F}"/>
              </a:ext>
            </a:extLst>
          </p:cNvPr>
          <p:cNvSpPr/>
          <p:nvPr/>
        </p:nvSpPr>
        <p:spPr>
          <a:xfrm>
            <a:off x="8452662" y="4685760"/>
            <a:ext cx="1407468" cy="1242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64 out of 100</a:t>
            </a:r>
          </a:p>
        </p:txBody>
      </p:sp>
    </p:spTree>
    <p:extLst>
      <p:ext uri="{BB962C8B-B14F-4D97-AF65-F5344CB8AC3E}">
        <p14:creationId xmlns:p14="http://schemas.microsoft.com/office/powerpoint/2010/main" val="194567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4015-0262-4A32-B280-F83414599200}"/>
              </a:ext>
            </a:extLst>
          </p:cNvPr>
          <p:cNvSpPr/>
          <p:nvPr/>
        </p:nvSpPr>
        <p:spPr>
          <a:xfrm>
            <a:off x="958413" y="1249969"/>
            <a:ext cx="1584176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Strategic priority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603429-C68D-4784-9E1E-298B758A0EDA}"/>
              </a:ext>
            </a:extLst>
          </p:cNvPr>
          <p:cNvSpPr/>
          <p:nvPr/>
        </p:nvSpPr>
        <p:spPr>
          <a:xfrm>
            <a:off x="2614597" y="1249969"/>
            <a:ext cx="1393171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What success looks like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09E8CC-7A8D-433F-B1CC-9CD460F60EDB}"/>
              </a:ext>
            </a:extLst>
          </p:cNvPr>
          <p:cNvSpPr/>
          <p:nvPr/>
        </p:nvSpPr>
        <p:spPr>
          <a:xfrm>
            <a:off x="4079776" y="1249969"/>
            <a:ext cx="2838497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How we measure this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C96954-5A7E-46D1-8EC3-6D9F0787B087}"/>
              </a:ext>
            </a:extLst>
          </p:cNvPr>
          <p:cNvSpPr/>
          <p:nvPr/>
        </p:nvSpPr>
        <p:spPr>
          <a:xfrm>
            <a:off x="6990281" y="1249969"/>
            <a:ext cx="1398921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Target for 23-24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4FF260-ED08-420D-BE5E-40A4BE25080E}"/>
              </a:ext>
            </a:extLst>
          </p:cNvPr>
          <p:cNvSpPr/>
          <p:nvPr/>
        </p:nvSpPr>
        <p:spPr>
          <a:xfrm>
            <a:off x="8452663" y="1249969"/>
            <a:ext cx="1407470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Target for 24-25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E864DD-DBB9-4B5C-98D3-5366E3F833EF}"/>
              </a:ext>
            </a:extLst>
          </p:cNvPr>
          <p:cNvSpPr/>
          <p:nvPr/>
        </p:nvSpPr>
        <p:spPr>
          <a:xfrm>
            <a:off x="958413" y="1826033"/>
            <a:ext cx="1584176" cy="19442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Our work leads to better outcomes and value for money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B49DFE-66F2-4FD4-8322-E19368BF5ECE}"/>
              </a:ext>
            </a:extLst>
          </p:cNvPr>
          <p:cNvSpPr/>
          <p:nvPr/>
        </p:nvSpPr>
        <p:spPr>
          <a:xfrm>
            <a:off x="2614597" y="1826033"/>
            <a:ext cx="1393171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Our work has a quantifiable positive financial impact on the public sector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958F41-49CD-41D7-8716-06FFB60C86F0}"/>
              </a:ext>
            </a:extLst>
          </p:cNvPr>
          <p:cNvSpPr/>
          <p:nvPr/>
        </p:nvSpPr>
        <p:spPr>
          <a:xfrm>
            <a:off x="4079776" y="1826033"/>
            <a:ext cx="2838497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Total value of financial impacts generated by our work, as agreed with the audited body, against our final net outturn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624D42-E5B6-44B7-B1A8-C06CC1994666}"/>
              </a:ext>
            </a:extLst>
          </p:cNvPr>
          <p:cNvSpPr/>
          <p:nvPr/>
        </p:nvSpPr>
        <p:spPr>
          <a:xfrm>
            <a:off x="2614597" y="3914264"/>
            <a:ext cx="1393171" cy="12429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Senior officials in the bodies we audit consider that our work leads to better outcomes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3233BF-CCF6-4948-AD21-6BDC815327DD}"/>
              </a:ext>
            </a:extLst>
          </p:cNvPr>
          <p:cNvSpPr/>
          <p:nvPr/>
        </p:nvSpPr>
        <p:spPr>
          <a:xfrm>
            <a:off x="4079776" y="3914265"/>
            <a:ext cx="2838497" cy="1242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Annually commissioned independent feedback from senior officials shows that they agree that our work leads to better outcomes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E59622-00AA-49F5-9FBE-99EA8C8D34F7}"/>
              </a:ext>
            </a:extLst>
          </p:cNvPr>
          <p:cNvSpPr/>
          <p:nvPr/>
        </p:nvSpPr>
        <p:spPr>
          <a:xfrm>
            <a:off x="6981734" y="3914264"/>
            <a:ext cx="1407468" cy="1242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68% of senior officials agree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0E7E6C-73C4-46E3-901E-05464714BDE3}"/>
              </a:ext>
            </a:extLst>
          </p:cNvPr>
          <p:cNvSpPr/>
          <p:nvPr/>
        </p:nvSpPr>
        <p:spPr>
          <a:xfrm>
            <a:off x="8452664" y="3914265"/>
            <a:ext cx="1407468" cy="1242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70% of senior officials agree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D334B0C-7714-468A-BF0B-B885BF1C5D4A}"/>
              </a:ext>
            </a:extLst>
          </p:cNvPr>
          <p:cNvSpPr/>
          <p:nvPr/>
        </p:nvSpPr>
        <p:spPr>
          <a:xfrm>
            <a:off x="6981733" y="1826033"/>
            <a:ext cx="140747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£10 financial impact for every £1 of net expenditure each year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C64642A-6150-4F07-9E86-1D71641D16AF}"/>
              </a:ext>
            </a:extLst>
          </p:cNvPr>
          <p:cNvSpPr/>
          <p:nvPr/>
        </p:nvSpPr>
        <p:spPr>
          <a:xfrm>
            <a:off x="8452663" y="1826033"/>
            <a:ext cx="140747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£10 financial impact for every £1 of net expenditure each year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09D79A-F8B8-4F5F-A3E5-2223EFE28291}"/>
              </a:ext>
            </a:extLst>
          </p:cNvPr>
          <p:cNvSpPr/>
          <p:nvPr/>
        </p:nvSpPr>
        <p:spPr>
          <a:xfrm>
            <a:off x="9923593" y="1826033"/>
            <a:ext cx="140747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The financial impacts measure is the best long-standing quantitative metric we have relating to the impact of our work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5D2ADAB-2DFA-46B9-8FCE-18E2AC0F598D}"/>
              </a:ext>
            </a:extLst>
          </p:cNvPr>
          <p:cNvSpPr/>
          <p:nvPr/>
        </p:nvSpPr>
        <p:spPr>
          <a:xfrm>
            <a:off x="9923593" y="1253764"/>
            <a:ext cx="1407470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Why we chose these measures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A582750-2B17-44D9-A472-C72BDAE85D53}"/>
              </a:ext>
            </a:extLst>
          </p:cNvPr>
          <p:cNvSpPr/>
          <p:nvPr/>
        </p:nvSpPr>
        <p:spPr>
          <a:xfrm>
            <a:off x="9923595" y="3918059"/>
            <a:ext cx="1407468" cy="12391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We want senior officials in audited bodies to agree that our work leads to better outcomes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D6F3115-EBBD-4869-8C2A-D6FA6126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688" y="188640"/>
            <a:ext cx="10636516" cy="8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F135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478"/>
                </a:solidFill>
                <a:latin typeface="Arial" charset="0"/>
              </a:defRPr>
            </a:lvl9pPr>
          </a:lstStyle>
          <a:p>
            <a:pPr algn="ctr"/>
            <a:r>
              <a:rPr lang="en-GB" sz="2800" kern="0" dirty="0"/>
              <a:t>Measuring progress against our 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218462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4685-1638-4427-B875-530C3E2B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88640"/>
            <a:ext cx="9073008" cy="1143000"/>
          </a:xfrm>
        </p:spPr>
        <p:txBody>
          <a:bodyPr/>
          <a:lstStyle/>
          <a:p>
            <a:r>
              <a:rPr lang="en-GB" dirty="0"/>
              <a:t>Financial impacts – a long standing measure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09D5A-E67A-4EF6-8132-D3A9CFF0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196752"/>
            <a:ext cx="8280920" cy="324036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2500" dirty="0"/>
              <a:t>What are the criteria for a financial impact?</a:t>
            </a:r>
            <a:endParaRPr lang="en-GB" dirty="0"/>
          </a:p>
          <a:p>
            <a:pPr marL="0" indent="0">
              <a:buNone/>
            </a:pPr>
            <a:r>
              <a:rPr lang="en-GB" sz="1600" dirty="0"/>
              <a:t>All financial impacts must meet </a:t>
            </a:r>
            <a:r>
              <a:rPr lang="en-GB" sz="1600" i="1" dirty="0"/>
              <a:t>one</a:t>
            </a:r>
            <a:r>
              <a:rPr lang="en-GB" sz="1600" dirty="0"/>
              <a:t> of the four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u="sng" dirty="0">
                <a:solidFill>
                  <a:srgbClr val="002060"/>
                </a:solidFill>
              </a:rPr>
              <a:t>categories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/>
              <a:t>and </a:t>
            </a:r>
            <a:r>
              <a:rPr lang="en-GB" sz="1600" i="1" dirty="0"/>
              <a:t>all five </a:t>
            </a:r>
            <a:r>
              <a:rPr lang="en-GB" sz="1600" u="sng" dirty="0">
                <a:solidFill>
                  <a:srgbClr val="002060"/>
                </a:solidFill>
              </a:rPr>
              <a:t>principles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71624-FE2C-43F8-9CB2-A851EACAA549}"/>
              </a:ext>
            </a:extLst>
          </p:cNvPr>
          <p:cNvSpPr/>
          <p:nvPr/>
        </p:nvSpPr>
        <p:spPr>
          <a:xfrm>
            <a:off x="4530874" y="2060848"/>
            <a:ext cx="379878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Principles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Causation: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must be a causal link between work conducted by the NAO and the benefit.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Realisation: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Impacts must have been realised within, or before, the calendar year in which they are reported.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Valuation: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Reliable evidence and/or data supports claims and implementation costs are acknowledged. For financial impacts, there is a robust methodology to value the impact, net of implementation costs.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Attribution: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proportion of impact claimed should reflect the NAO's degree of contribution to the benefit realised.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Validation: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impact claims need to be validated by the audited body concerned (at sufficiently senior level) and approved internally by Directors/Executive Leaders.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8A0A3-6CB7-475C-8B61-40CC0FB5B8D0}"/>
              </a:ext>
            </a:extLst>
          </p:cNvPr>
          <p:cNvSpPr/>
          <p:nvPr/>
        </p:nvSpPr>
        <p:spPr>
          <a:xfrm>
            <a:off x="839417" y="2132856"/>
            <a:ext cx="36724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Categories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</a:rPr>
              <a:t>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educed expenditure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where impacts release financial resources that can be diverted to other public sector services.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</a:rPr>
              <a:t>R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evenue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increases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the public sector arise when a department generates greater net income.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</a:rPr>
              <a:t>P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ublic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sector improvements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occur when productivity or output quality increases for the same or proportionately fewer resources.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 benefits to third parties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embrace consumers, taxpayers and industry more widely. These benefits can be cashable or non-cashable.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93375EB-E975-6C04-5CE2-D6AAE9A0988C}"/>
              </a:ext>
            </a:extLst>
          </p:cNvPr>
          <p:cNvSpPr/>
          <p:nvPr/>
        </p:nvSpPr>
        <p:spPr>
          <a:xfrm>
            <a:off x="8472970" y="2132856"/>
            <a:ext cx="576064" cy="3744416"/>
          </a:xfrm>
          <a:prstGeom prst="rightBrace">
            <a:avLst/>
          </a:prstGeom>
          <a:ln w="28575">
            <a:solidFill>
              <a:srgbClr val="7F1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59F78-1699-466B-1AF4-2E9CDB14643C}"/>
              </a:ext>
            </a:extLst>
          </p:cNvPr>
          <p:cNvSpPr/>
          <p:nvPr/>
        </p:nvSpPr>
        <p:spPr>
          <a:xfrm>
            <a:off x="9338754" y="2059503"/>
            <a:ext cx="206846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Validation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</a:rPr>
              <a:t>Statement of financial impacts </a:t>
            </a:r>
            <a:r>
              <a:rPr lang="en-GB" sz="1400" dirty="0">
                <a:solidFill>
                  <a:srgbClr val="000000"/>
                </a:solidFill>
              </a:rPr>
              <a:t>included in our Annual Report and Accounts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</a:rPr>
              <a:t>External auditors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specifically engaged to provide an opinion on this which is included in our Annual Report </a:t>
            </a:r>
            <a:endParaRPr lang="en-GB" sz="14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They provide assurance that impacts are prepared in line with agreed methodology </a:t>
            </a:r>
          </a:p>
        </p:txBody>
      </p:sp>
    </p:spTree>
    <p:extLst>
      <p:ext uri="{BB962C8B-B14F-4D97-AF65-F5344CB8AC3E}">
        <p14:creationId xmlns:p14="http://schemas.microsoft.com/office/powerpoint/2010/main" val="312384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B218-F9C3-529A-1545-D4172A3D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Wider impacts - case studies in our Annual Report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A815B-CC91-53CB-DE90-4186C1F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97426"/>
            <a:ext cx="6553200" cy="3095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27EE1-7C6F-DD11-1BA7-9F185FB3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3836586"/>
            <a:ext cx="5734050" cy="2847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A61B30-2A1E-104E-083A-62822386E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049" y="1340768"/>
            <a:ext cx="4898158" cy="22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9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4685-1638-4427-B875-530C3E2B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88640"/>
            <a:ext cx="9937104" cy="1143000"/>
          </a:xfrm>
        </p:spPr>
        <p:txBody>
          <a:bodyPr/>
          <a:lstStyle/>
          <a:p>
            <a:r>
              <a:rPr lang="en-GB" dirty="0"/>
              <a:t>Published recommendation tracker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09D5A-E67A-4EF6-8132-D3A9CFF0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196752"/>
            <a:ext cx="8280920" cy="324036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400" b="0" i="0" dirty="0">
                <a:solidFill>
                  <a:srgbClr val="2C3E50"/>
                </a:solidFill>
                <a:effectLst/>
              </a:rPr>
              <a:t>This tracker brings together NAO recommendations published in our reports since 1 April 2019. 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rgbClr val="2C3E50"/>
                </a:solidFill>
              </a:rPr>
              <a:t>Provides information on whether government has accepted the recommendations, and if so, the progress it has made with implementing the actions specified.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400" dirty="0"/>
              <a:t>Available on our website for any member of the public: </a:t>
            </a:r>
            <a:r>
              <a:rPr lang="en-GB" sz="1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Recommendations tracker - National Audit Office (NAO)</a:t>
            </a:r>
            <a:endParaRPr lang="en-GB" sz="1400" dirty="0">
              <a:solidFill>
                <a:srgbClr val="0000FF"/>
              </a:solidFill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400" dirty="0"/>
              <a:t>Can be filtered by report subject, date and department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0F149E-D4C9-4F4E-CDC6-FAA3119B1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365709"/>
            <a:ext cx="1114814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2497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Grp="1"/>
          </p:cNvSpPr>
          <p:nvPr>
            <p:ph idx="4294967295" type="title"/>
          </p:nvPr>
        </p:nvSpPr>
        <p:spPr>
          <a:xfrm>
            <a:off x="5087888" y="274638"/>
            <a:ext cx="6479696" cy="706090"/>
          </a:xfrm>
        </p:spPr>
        <p:txBody>
          <a:bodyPr/>
          <a:lstStyle/>
          <a:p>
            <a:r>
              <a:rPr dirty="0" lang="en-GB">
                <a:latin typeface="HelveticaNeueLTStd-Lt"/>
              </a:rPr>
              <a:t>Practical support for PAC</a:t>
            </a:r>
            <a:endParaRPr dirty="0" lang="en-US"/>
          </a:p>
        </p:txBody>
      </p:sp>
      <p:sp>
        <p:nvSpPr>
          <p:cNvPr id="6147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5015880" y="1196752"/>
            <a:ext cx="6912768" cy="4897016"/>
          </a:xfrm>
        </p:spPr>
        <p:txBody>
          <a:bodyPr/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GB" sz="2000"/>
              <a:t>PAC programme</a:t>
            </a:r>
          </a:p>
          <a:p>
            <a:pPr lvl="1" marL="685800">
              <a:buFont charset="0" panose="020B0604020202020204" pitchFamily="34" typeface="Arial"/>
              <a:buChar char="•"/>
            </a:pPr>
            <a:r>
              <a:rPr dirty="0" lang="en-GB" sz="1600"/>
              <a:t>NAO provides Committee with information on forthcoming NAO publications and PAC chooses which to take evidence on</a:t>
            </a:r>
          </a:p>
          <a:p>
            <a:pPr lvl="1" marL="685800">
              <a:buFont charset="0" panose="020B0604020202020204" pitchFamily="34" typeface="Arial"/>
              <a:buChar char="•"/>
            </a:pPr>
            <a:r>
              <a:rPr dirty="0" lang="en-GB" sz="1600"/>
              <a:t>NAO provides advice on witnesses for sessions but Committee’s decision who to call</a:t>
            </a:r>
          </a:p>
          <a:p>
            <a:pPr lvl="0"/>
            <a:r>
              <a:rPr dirty="0" lang="en-GB" sz="2000"/>
              <a:t>PAC sessions</a:t>
            </a:r>
          </a:p>
          <a:p>
            <a:pPr lvl="1"/>
            <a:r>
              <a:rPr dirty="0" lang="en-GB" sz="1600"/>
              <a:t>NAO briefs Members ahead of all sessions, but</a:t>
            </a:r>
            <a:r>
              <a:rPr dirty="0" lang="en-GB" sz="1600">
                <a:cs charset="0" panose="020B0604020202020204" pitchFamily="34" typeface="Arial"/>
              </a:rPr>
              <a:t> Members choose which themes and lines of inquiry they want to focus on. </a:t>
            </a:r>
          </a:p>
          <a:p>
            <a:pPr lvl="1" marL="685800">
              <a:buFont charset="0" panose="020B0604020202020204" pitchFamily="34" typeface="Arial"/>
              <a:buChar char="•"/>
            </a:pPr>
            <a:r>
              <a:rPr dirty="0" lang="en-GB" sz="1600">
                <a:cs charset="0" panose="020B0604020202020204" pitchFamily="34" typeface="Arial"/>
              </a:rPr>
              <a:t>C&amp;AG and NAO Parliamentary Relations Team attend all sessions and NAO team who prepared report</a:t>
            </a:r>
          </a:p>
          <a:p>
            <a:pPr lvl="0"/>
            <a:r>
              <a:rPr dirty="0" lang="en-GB" sz="2000"/>
              <a:t>PAC reports and follow-up</a:t>
            </a:r>
          </a:p>
          <a:p>
            <a:pPr lvl="1"/>
            <a:r>
              <a:rPr dirty="0" lang="en-GB" sz="1600"/>
              <a:t>NAO supports PAC on draft report</a:t>
            </a:r>
          </a:p>
          <a:p>
            <a:pPr lvl="1"/>
            <a:r>
              <a:rPr dirty="0" lang="en-GB" sz="1600"/>
              <a:t>Government is required to formally respond to the PAC recommendations (unlike </a:t>
            </a:r>
            <a:r>
              <a:rPr lang="en-GB" sz="1600"/>
              <a:t>NAO recommendations)</a:t>
            </a:r>
            <a:endParaRPr dirty="0" lang="en-GB" sz="1600"/>
          </a:p>
          <a:p>
            <a:pPr lvl="1"/>
            <a:r>
              <a:rPr dirty="0" lang="en-GB" sz="1600"/>
              <a:t>NAO provides advice on government’s response to PAC recommendations</a:t>
            </a:r>
          </a:p>
          <a:p>
            <a:pPr indent="0" lvl="0" marL="0">
              <a:buNone/>
            </a:pPr>
            <a:endParaRPr dirty="0" lang="en-GB" sz="2000"/>
          </a:p>
          <a:p>
            <a:pPr indent="-259232" marL="259232">
              <a:buFont charset="0" panose="020B0604020202020204" pitchFamily="34" typeface="Arial"/>
              <a:buChar char="•"/>
            </a:pPr>
            <a:endParaRPr dirty="0" lang="en-GB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B55A8-09F0-402D-919C-8DC872A6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" r="104"/>
          <a:stretch/>
        </p:blipFill>
        <p:spPr>
          <a:xfrm>
            <a:off x="0" y="10575"/>
            <a:ext cx="4799856" cy="68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94507"/>
      </p:ext>
    </p:extLst>
  </p:cSld>
  <p:clrMapOvr>
    <a:masterClrMapping/>
  </p:clrMapOvr>
</p:sld>
</file>

<file path=ppt/theme/theme1.xml><?xml version="1.0" encoding="utf-8"?>
<a:theme xmlns:a="http://schemas.openxmlformats.org/drawingml/2006/main" name="NAO Template 2013">
  <a:themeElements>
    <a:clrScheme name="NAO Core">
      <a:dk1>
        <a:srgbClr val="000000"/>
      </a:dk1>
      <a:lt1>
        <a:srgbClr val="FFFFFF"/>
      </a:lt1>
      <a:dk2>
        <a:srgbClr val="7F1355"/>
      </a:dk2>
      <a:lt2>
        <a:srgbClr val="C3C2C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BC2E5"/>
      </a:hlink>
      <a:folHlink>
        <a:srgbClr val="FF9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O_Design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O Presentation Template 2021 - Core_New draft" id="{543E1131-2341-4DFE-8624-63268048FC8E}" vid="{0D41DC28-B9F7-4BEA-8DB8-3E070AE4403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B0766A5D71A4D9741A6C21EEDD0F1" ma:contentTypeVersion="2" ma:contentTypeDescription="Create a new document." ma:contentTypeScope="" ma:versionID="b2b0fcc5b3a888b74b3a675d2222141a">
  <xsd:schema xmlns:xsd="http://www.w3.org/2001/XMLSchema" xmlns:xs="http://www.w3.org/2001/XMLSchema" xmlns:p="http://schemas.microsoft.com/office/2006/metadata/properties" xmlns:ns2="b7440414-60af-4c75-b796-3d2e0a430286" targetNamespace="http://schemas.microsoft.com/office/2006/metadata/properties" ma:root="true" ma:fieldsID="9cb67f41c24d5a953c0271f8c350a9e7" ns2:_="">
    <xsd:import namespace="b7440414-60af-4c75-b796-3d2e0a430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40414-60af-4c75-b796-3d2e0a430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3E568-A3AF-414A-B10B-F384A0760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B4FC14-1E91-4B7A-B39F-923F657695D8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b7440414-60af-4c75-b796-3d2e0a430286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CFE377-A13A-44CD-B297-AC49E1B9C7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40414-60af-4c75-b796-3d2e0a430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NAO Presentation template 21 - Core</Template>
  <TotalTime>2</TotalTime>
  <Words>1418</Words>
  <Application>Microsoft Office PowerPoint</Application>
  <PresentationFormat>Bredbild</PresentationFormat>
  <Paragraphs>169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HelveticaNeueLTStd-Lt</vt:lpstr>
      <vt:lpstr>NAO Template 2013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Financial impacts – a long standing measure </vt:lpstr>
      <vt:lpstr>Wider impacts - case studies in our Annual Report </vt:lpstr>
      <vt:lpstr>Published recommendation tracker </vt:lpstr>
      <vt:lpstr>Practical support for PAC</vt:lpstr>
      <vt:lpstr>PowerPoint-presentation</vt:lpstr>
      <vt:lpstr>PowerPoint-presentation</vt:lpstr>
      <vt:lpstr>In summary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TERRINGTON, Nigel</dc:creator>
  <cp:lastModifiedBy>Anna Jannesson</cp:lastModifiedBy>
  <cp:revision>5</cp:revision>
  <cp:lastPrinted>2023-05-22T12:48:50Z</cp:lastPrinted>
  <dcterms:created xsi:type="dcterms:W3CDTF">2023-04-27T07:11:22Z</dcterms:created>
  <dcterms:modified xsi:type="dcterms:W3CDTF">2023-06-15T08:56:32Z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0x010100C6AB0766A5D71A4D9741A6C21EEDD0F1</vt:lpwstr>
  </property>
  <property fmtid="{D5CDD505-2E9C-101B-9397-08002B2CF9AE}" name="NAOCluster" pid="3">
    <vt:lpwstr>1;#Core Strategic Services|a07fa229-3f87-4531-808b-42ad342dd26a</vt:lpwstr>
  </property>
  <property fmtid="{D5CDD505-2E9C-101B-9397-08002B2CF9AE}" name="NXPowerLiteLastOptimized" pid="4">
    <vt:lpwstr>2671884</vt:lpwstr>
  </property>
  <property fmtid="{D5CDD505-2E9C-101B-9397-08002B2CF9AE}" name="NXPowerLiteSettings" pid="5">
    <vt:lpwstr>E700052003A000</vt:lpwstr>
  </property>
  <property fmtid="{D5CDD505-2E9C-101B-9397-08002B2CF9AE}" name="NXPowerLiteVersion" pid="6">
    <vt:lpwstr>D9.1.7</vt:lpwstr>
  </property>
  <property fmtid="{D5CDD505-2E9C-101B-9397-08002B2CF9AE}" name="_dlc_DocIdItemGuid" pid="7">
    <vt:lpwstr>d99ad24b-fa54-4208-aa85-330ca3399b79</vt:lpwstr>
  </property>
</Properties>
</file>