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image/vnd.ms-photo" Extension="wd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officedocument.drawingml.diagramData+xml" PartName="/ppt/diagrams/data5.xml"/>
  <Override ContentType="application/vnd.openxmlformats-officedocument.drawingml.diagramLayout+xml" PartName="/ppt/diagrams/layout5.xml"/>
  <Override ContentType="application/vnd.openxmlformats-officedocument.drawingml.diagramStyle+xml" PartName="/ppt/diagrams/quickStyle5.xml"/>
  <Override ContentType="application/vnd.openxmlformats-officedocument.drawingml.diagramColors+xml" PartName="/ppt/diagrams/colors5.xml"/>
  <Override ContentType="application/vnd.ms-office.drawingml.diagramDrawing+xml" PartName="/ppt/diagrams/drawing5.xml"/>
  <Override ContentType="application/vnd.openxmlformats-officedocument.drawingml.diagramData+xml" PartName="/ppt/diagrams/data6.xml"/>
  <Override ContentType="application/vnd.openxmlformats-officedocument.drawingml.diagramLayout+xml" PartName="/ppt/diagrams/layout6.xml"/>
  <Override ContentType="application/vnd.openxmlformats-officedocument.drawingml.diagramStyle+xml" PartName="/ppt/diagrams/quickStyle6.xml"/>
  <Override ContentType="application/vnd.openxmlformats-officedocument.drawingml.diagramColors+xml" PartName="/ppt/diagrams/colors6.xml"/>
  <Override ContentType="application/vnd.ms-office.drawingml.diagramDrawing+xml" PartName="/ppt/diagrams/drawing6.xml"/>
  <Override ContentType="application/vnd.openxmlformats-officedocument.drawingml.diagramData+xml" PartName="/ppt/diagrams/data7.xml"/>
  <Override ContentType="application/vnd.openxmlformats-officedocument.drawingml.diagramLayout+xml" PartName="/ppt/diagrams/layout7.xml"/>
  <Override ContentType="application/vnd.openxmlformats-officedocument.drawingml.diagramStyle+xml" PartName="/ppt/diagrams/quickStyle7.xml"/>
  <Override ContentType="application/vnd.openxmlformats-officedocument.drawingml.diagramColors+xml" PartName="/ppt/diagrams/colors7.xml"/>
  <Override ContentType="application/vnd.ms-office.drawingml.diagramDrawing+xml" PartName="/ppt/diagrams/drawing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3"/>
  </p:notesMasterIdLst>
  <p:sldIdLst>
    <p:sldId id="256" r:id="rId2"/>
    <p:sldId id="260" r:id="rId3"/>
    <p:sldId id="258" r:id="rId4"/>
    <p:sldId id="259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DEF779-315B-4E17-881D-BFAF612D9A7A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369C81F0-E75F-4E03-B1A4-0300510DDA7B}">
      <dgm:prSet phldrT="[Text]" custT="1"/>
      <dgm:spPr/>
      <dgm:t>
        <a:bodyPr/>
        <a:lstStyle/>
        <a:p>
          <a:pPr algn="just"/>
          <a:r>
            <a:rPr lang="en-US" sz="2400" b="1" dirty="0"/>
            <a:t>1986</a:t>
          </a:r>
          <a:r>
            <a:rPr lang="en-US" sz="1500" dirty="0"/>
            <a:t> CAROSAI was conceptualized by heads of SAI Guyana, St. Lucia &amp; Trinidad &amp; Tobago with the assistance of AG-Canada.</a:t>
          </a:r>
          <a:endParaRPr lang="en-JM" sz="1500" dirty="0"/>
        </a:p>
      </dgm:t>
    </dgm:pt>
    <dgm:pt modelId="{A6FCA153-3963-4801-AF06-5BEE31F65DCE}" type="parTrans" cxnId="{92F1FE14-6B66-4448-9A8F-5A0985ACE374}">
      <dgm:prSet/>
      <dgm:spPr/>
      <dgm:t>
        <a:bodyPr/>
        <a:lstStyle/>
        <a:p>
          <a:endParaRPr lang="en-JM"/>
        </a:p>
      </dgm:t>
    </dgm:pt>
    <dgm:pt modelId="{28740884-D6A0-4CBD-A79D-D9CB48385AFD}" type="sibTrans" cxnId="{92F1FE14-6B66-4448-9A8F-5A0985ACE374}">
      <dgm:prSet/>
      <dgm:spPr/>
      <dgm:t>
        <a:bodyPr/>
        <a:lstStyle/>
        <a:p>
          <a:endParaRPr lang="en-JM"/>
        </a:p>
      </dgm:t>
    </dgm:pt>
    <dgm:pt modelId="{BF355207-C464-4A71-99D8-65977EB8C155}">
      <dgm:prSet phldrT="[Text]" custT="1"/>
      <dgm:spPr/>
      <dgm:t>
        <a:bodyPr/>
        <a:lstStyle/>
        <a:p>
          <a:pPr algn="just"/>
          <a:r>
            <a:rPr lang="en-US" sz="2400" b="1" dirty="0"/>
            <a:t>1988</a:t>
          </a:r>
          <a:r>
            <a:rPr lang="en-US" sz="1500" dirty="0"/>
            <a:t>-Charter to establish CAROSAI adopted &amp; signed by delegates of 9 independent Caribbean Countries.</a:t>
          </a:r>
        </a:p>
        <a:p>
          <a:pPr algn="just"/>
          <a:r>
            <a:rPr lang="en-US" sz="1500" b="1" dirty="0"/>
            <a:t>Inaugural Congress held in Port of Spain-August 8-10, 1988</a:t>
          </a:r>
          <a:endParaRPr lang="en-JM" sz="1500" b="1" dirty="0"/>
        </a:p>
      </dgm:t>
    </dgm:pt>
    <dgm:pt modelId="{0AA9BF3B-5803-4D59-B411-6D7E29AB3D7E}" type="parTrans" cxnId="{1652FA77-A7AB-4618-9760-C3541F999DDD}">
      <dgm:prSet/>
      <dgm:spPr/>
      <dgm:t>
        <a:bodyPr/>
        <a:lstStyle/>
        <a:p>
          <a:endParaRPr lang="en-JM"/>
        </a:p>
      </dgm:t>
    </dgm:pt>
    <dgm:pt modelId="{2F9C4FDE-DF70-4149-9CE6-5F8B1207ED19}" type="sibTrans" cxnId="{1652FA77-A7AB-4618-9760-C3541F999DDD}">
      <dgm:prSet/>
      <dgm:spPr/>
      <dgm:t>
        <a:bodyPr/>
        <a:lstStyle/>
        <a:p>
          <a:endParaRPr lang="en-JM"/>
        </a:p>
      </dgm:t>
    </dgm:pt>
    <dgm:pt modelId="{B22CD408-EB4A-41AC-8E22-9E9CDCBBA92E}">
      <dgm:prSet phldrT="[Text]" custT="1"/>
      <dgm:spPr/>
      <dgm:t>
        <a:bodyPr/>
        <a:lstStyle/>
        <a:p>
          <a:pPr algn="just"/>
          <a:r>
            <a:rPr lang="en-US" sz="2400" b="1" dirty="0"/>
            <a:t>1993</a:t>
          </a:r>
          <a:r>
            <a:rPr lang="en-US" sz="1500" dirty="0"/>
            <a:t>-CAROSAI incorporated as a legal entity in Trinidad &amp; Tobago by Act No. 15 of 1993</a:t>
          </a:r>
          <a:endParaRPr lang="en-JM" sz="1500" dirty="0"/>
        </a:p>
      </dgm:t>
    </dgm:pt>
    <dgm:pt modelId="{FA39DF2C-42FD-43F9-9AC6-D1A56C120F99}" type="parTrans" cxnId="{FCBB5C5F-8C41-44C0-BF10-8DA0CC52764E}">
      <dgm:prSet/>
      <dgm:spPr/>
      <dgm:t>
        <a:bodyPr/>
        <a:lstStyle/>
        <a:p>
          <a:endParaRPr lang="en-JM"/>
        </a:p>
      </dgm:t>
    </dgm:pt>
    <dgm:pt modelId="{1C2AAF20-DF5E-4075-91A8-E971151EFEA9}" type="sibTrans" cxnId="{FCBB5C5F-8C41-44C0-BF10-8DA0CC52764E}">
      <dgm:prSet/>
      <dgm:spPr/>
      <dgm:t>
        <a:bodyPr/>
        <a:lstStyle/>
        <a:p>
          <a:endParaRPr lang="en-JM"/>
        </a:p>
      </dgm:t>
    </dgm:pt>
    <dgm:pt modelId="{20618476-C22D-42BD-8845-A67DAF4E1B34}" type="pres">
      <dgm:prSet presAssocID="{0BDEF779-315B-4E17-881D-BFAF612D9A7A}" presName="arrowDiagram" presStyleCnt="0">
        <dgm:presLayoutVars>
          <dgm:chMax val="5"/>
          <dgm:dir/>
          <dgm:resizeHandles val="exact"/>
        </dgm:presLayoutVars>
      </dgm:prSet>
      <dgm:spPr/>
    </dgm:pt>
    <dgm:pt modelId="{4EFE2DF3-E063-4E72-AC00-68EAD930C78D}" type="pres">
      <dgm:prSet presAssocID="{0BDEF779-315B-4E17-881D-BFAF612D9A7A}" presName="arrow" presStyleLbl="bgShp" presStyleIdx="0" presStyleCnt="1" custScaleX="104348"/>
      <dgm:spPr/>
    </dgm:pt>
    <dgm:pt modelId="{C7437227-A12A-4ED4-84B5-05AAEE9F8457}" type="pres">
      <dgm:prSet presAssocID="{0BDEF779-315B-4E17-881D-BFAF612D9A7A}" presName="arrowDiagram3" presStyleCnt="0"/>
      <dgm:spPr/>
    </dgm:pt>
    <dgm:pt modelId="{F2908989-D0E5-425B-B526-1C9E009B3EAF}" type="pres">
      <dgm:prSet presAssocID="{369C81F0-E75F-4E03-B1A4-0300510DDA7B}" presName="bullet3a" presStyleLbl="node1" presStyleIdx="0" presStyleCnt="3"/>
      <dgm:spPr/>
    </dgm:pt>
    <dgm:pt modelId="{56F81B01-990F-4444-8567-9EBB7865F572}" type="pres">
      <dgm:prSet presAssocID="{369C81F0-E75F-4E03-B1A4-0300510DDA7B}" presName="textBox3a" presStyleLbl="revTx" presStyleIdx="0" presStyleCnt="3" custLinFactNeighborX="-8471" custLinFactNeighborY="1712">
        <dgm:presLayoutVars>
          <dgm:bulletEnabled val="1"/>
        </dgm:presLayoutVars>
      </dgm:prSet>
      <dgm:spPr/>
    </dgm:pt>
    <dgm:pt modelId="{77D9F145-F39B-4599-A0B0-A885C6B1974A}" type="pres">
      <dgm:prSet presAssocID="{BF355207-C464-4A71-99D8-65977EB8C155}" presName="bullet3b" presStyleLbl="node1" presStyleIdx="1" presStyleCnt="3"/>
      <dgm:spPr/>
    </dgm:pt>
    <dgm:pt modelId="{B474961A-CE77-4B20-9E95-92ECB9AD712D}" type="pres">
      <dgm:prSet presAssocID="{BF355207-C464-4A71-99D8-65977EB8C155}" presName="textBox3b" presStyleLbl="revTx" presStyleIdx="1" presStyleCnt="3" custScaleX="103086" custScaleY="40028" custLinFactNeighborX="23314" custLinFactNeighborY="-18127">
        <dgm:presLayoutVars>
          <dgm:bulletEnabled val="1"/>
        </dgm:presLayoutVars>
      </dgm:prSet>
      <dgm:spPr/>
    </dgm:pt>
    <dgm:pt modelId="{C0E6381F-668D-4701-873A-420A7646C0A4}" type="pres">
      <dgm:prSet presAssocID="{B22CD408-EB4A-41AC-8E22-9E9CDCBBA92E}" presName="bullet3c" presStyleLbl="node1" presStyleIdx="2" presStyleCnt="3"/>
      <dgm:spPr/>
    </dgm:pt>
    <dgm:pt modelId="{63E92A0B-8F29-449E-AE57-C2F380D4D082}" type="pres">
      <dgm:prSet presAssocID="{B22CD408-EB4A-41AC-8E22-9E9CDCBBA92E}" presName="textBox3c" presStyleLbl="revTx" presStyleIdx="2" presStyleCnt="3" custScaleY="23408" custLinFactNeighborX="10190" custLinFactNeighborY="-40816">
        <dgm:presLayoutVars>
          <dgm:bulletEnabled val="1"/>
        </dgm:presLayoutVars>
      </dgm:prSet>
      <dgm:spPr/>
    </dgm:pt>
  </dgm:ptLst>
  <dgm:cxnLst>
    <dgm:cxn modelId="{92F1FE14-6B66-4448-9A8F-5A0985ACE374}" srcId="{0BDEF779-315B-4E17-881D-BFAF612D9A7A}" destId="{369C81F0-E75F-4E03-B1A4-0300510DDA7B}" srcOrd="0" destOrd="0" parTransId="{A6FCA153-3963-4801-AF06-5BEE31F65DCE}" sibTransId="{28740884-D6A0-4CBD-A79D-D9CB48385AFD}"/>
    <dgm:cxn modelId="{FCBB5C5F-8C41-44C0-BF10-8DA0CC52764E}" srcId="{0BDEF779-315B-4E17-881D-BFAF612D9A7A}" destId="{B22CD408-EB4A-41AC-8E22-9E9CDCBBA92E}" srcOrd="2" destOrd="0" parTransId="{FA39DF2C-42FD-43F9-9AC6-D1A56C120F99}" sibTransId="{1C2AAF20-DF5E-4075-91A8-E971151EFEA9}"/>
    <dgm:cxn modelId="{FC202366-F40E-4DAF-89F3-E1193613B643}" type="presOf" srcId="{BF355207-C464-4A71-99D8-65977EB8C155}" destId="{B474961A-CE77-4B20-9E95-92ECB9AD712D}" srcOrd="0" destOrd="0" presId="urn:microsoft.com/office/officeart/2005/8/layout/arrow2"/>
    <dgm:cxn modelId="{1652FA77-A7AB-4618-9760-C3541F999DDD}" srcId="{0BDEF779-315B-4E17-881D-BFAF612D9A7A}" destId="{BF355207-C464-4A71-99D8-65977EB8C155}" srcOrd="1" destOrd="0" parTransId="{0AA9BF3B-5803-4D59-B411-6D7E29AB3D7E}" sibTransId="{2F9C4FDE-DF70-4149-9CE6-5F8B1207ED19}"/>
    <dgm:cxn modelId="{FA9CBC7A-EA31-4566-930E-8DE4B2876FE2}" type="presOf" srcId="{369C81F0-E75F-4E03-B1A4-0300510DDA7B}" destId="{56F81B01-990F-4444-8567-9EBB7865F572}" srcOrd="0" destOrd="0" presId="urn:microsoft.com/office/officeart/2005/8/layout/arrow2"/>
    <dgm:cxn modelId="{7BC7E9B1-985A-4889-B2F2-AE1EC76E008A}" type="presOf" srcId="{B22CD408-EB4A-41AC-8E22-9E9CDCBBA92E}" destId="{63E92A0B-8F29-449E-AE57-C2F380D4D082}" srcOrd="0" destOrd="0" presId="urn:microsoft.com/office/officeart/2005/8/layout/arrow2"/>
    <dgm:cxn modelId="{896CCCB4-B26A-4618-98AB-03012A60C8FC}" type="presOf" srcId="{0BDEF779-315B-4E17-881D-BFAF612D9A7A}" destId="{20618476-C22D-42BD-8845-A67DAF4E1B34}" srcOrd="0" destOrd="0" presId="urn:microsoft.com/office/officeart/2005/8/layout/arrow2"/>
    <dgm:cxn modelId="{46B55DAC-35F1-4F93-B4B7-DF5945E69876}" type="presParOf" srcId="{20618476-C22D-42BD-8845-A67DAF4E1B34}" destId="{4EFE2DF3-E063-4E72-AC00-68EAD930C78D}" srcOrd="0" destOrd="0" presId="urn:microsoft.com/office/officeart/2005/8/layout/arrow2"/>
    <dgm:cxn modelId="{6EE77579-1B0C-44BB-A27C-BC6A3B871ED6}" type="presParOf" srcId="{20618476-C22D-42BD-8845-A67DAF4E1B34}" destId="{C7437227-A12A-4ED4-84B5-05AAEE9F8457}" srcOrd="1" destOrd="0" presId="urn:microsoft.com/office/officeart/2005/8/layout/arrow2"/>
    <dgm:cxn modelId="{5FFB7576-7EBE-47E9-A95F-5788C88FDAF5}" type="presParOf" srcId="{C7437227-A12A-4ED4-84B5-05AAEE9F8457}" destId="{F2908989-D0E5-425B-B526-1C9E009B3EAF}" srcOrd="0" destOrd="0" presId="urn:microsoft.com/office/officeart/2005/8/layout/arrow2"/>
    <dgm:cxn modelId="{3768EF9B-0631-4C02-A985-976EE092B513}" type="presParOf" srcId="{C7437227-A12A-4ED4-84B5-05AAEE9F8457}" destId="{56F81B01-990F-4444-8567-9EBB7865F572}" srcOrd="1" destOrd="0" presId="urn:microsoft.com/office/officeart/2005/8/layout/arrow2"/>
    <dgm:cxn modelId="{D516FA2C-877A-47DB-A093-B5D7D3B87353}" type="presParOf" srcId="{C7437227-A12A-4ED4-84B5-05AAEE9F8457}" destId="{77D9F145-F39B-4599-A0B0-A885C6B1974A}" srcOrd="2" destOrd="0" presId="urn:microsoft.com/office/officeart/2005/8/layout/arrow2"/>
    <dgm:cxn modelId="{A619BC58-FCB5-49AC-84ED-D2C0428234DF}" type="presParOf" srcId="{C7437227-A12A-4ED4-84B5-05AAEE9F8457}" destId="{B474961A-CE77-4B20-9E95-92ECB9AD712D}" srcOrd="3" destOrd="0" presId="urn:microsoft.com/office/officeart/2005/8/layout/arrow2"/>
    <dgm:cxn modelId="{0E979893-65EB-4C21-91A7-72C2B6E049CA}" type="presParOf" srcId="{C7437227-A12A-4ED4-84B5-05AAEE9F8457}" destId="{C0E6381F-668D-4701-873A-420A7646C0A4}" srcOrd="4" destOrd="0" presId="urn:microsoft.com/office/officeart/2005/8/layout/arrow2"/>
    <dgm:cxn modelId="{9A5CAC9F-D66D-4BF3-8AC1-A9ABFA588BE6}" type="presParOf" srcId="{C7437227-A12A-4ED4-84B5-05AAEE9F8457}" destId="{63E92A0B-8F29-449E-AE57-C2F380D4D082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61C5A8-A975-4F43-A556-10FF20CF86D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JM"/>
        </a:p>
      </dgm:t>
    </dgm:pt>
    <dgm:pt modelId="{CC4C6DE4-A97E-432A-B812-3FA3FB92C162}">
      <dgm:prSet phldrT="[Text]" custT="1"/>
      <dgm:spPr/>
      <dgm:t>
        <a:bodyPr/>
        <a:lstStyle/>
        <a:p>
          <a:pPr algn="ctr"/>
          <a:r>
            <a:rPr lang="en-US" sz="1600" b="1" dirty="0"/>
            <a:t>We came together and agreed on our challenges, limitations &amp; strengths.</a:t>
          </a:r>
          <a:endParaRPr lang="en-JM" sz="1600" b="1" dirty="0"/>
        </a:p>
      </dgm:t>
    </dgm:pt>
    <dgm:pt modelId="{D3C3B03B-DC8F-4837-BE28-B67EA23D1E2A}" type="parTrans" cxnId="{7607CF3A-6B8C-4BDD-A700-1B609C7389BE}">
      <dgm:prSet/>
      <dgm:spPr/>
      <dgm:t>
        <a:bodyPr/>
        <a:lstStyle/>
        <a:p>
          <a:endParaRPr lang="en-JM"/>
        </a:p>
      </dgm:t>
    </dgm:pt>
    <dgm:pt modelId="{514C8E77-B349-42C5-ADEB-12FE1734330F}" type="sibTrans" cxnId="{7607CF3A-6B8C-4BDD-A700-1B609C7389BE}">
      <dgm:prSet/>
      <dgm:spPr/>
      <dgm:t>
        <a:bodyPr/>
        <a:lstStyle/>
        <a:p>
          <a:endParaRPr lang="en-JM"/>
        </a:p>
      </dgm:t>
    </dgm:pt>
    <dgm:pt modelId="{13501281-B144-486E-90E4-18753B4E2AC4}">
      <dgm:prSet phldrT="[Text]" custT="1"/>
      <dgm:spPr/>
      <dgm:t>
        <a:bodyPr/>
        <a:lstStyle/>
        <a:p>
          <a:pPr algn="just"/>
          <a:r>
            <a:rPr lang="en-US" sz="1400" dirty="0"/>
            <a:t>A decision was also taken to not receive assistance from donors in preparing the strategic plan.</a:t>
          </a:r>
          <a:endParaRPr lang="en-JM" sz="1400" dirty="0"/>
        </a:p>
      </dgm:t>
    </dgm:pt>
    <dgm:pt modelId="{0354A239-5E9C-4D74-BCAC-13624BD8DDA2}" type="parTrans" cxnId="{0F5243AB-20FF-4427-B54F-F67CDC6D31D1}">
      <dgm:prSet/>
      <dgm:spPr/>
      <dgm:t>
        <a:bodyPr/>
        <a:lstStyle/>
        <a:p>
          <a:endParaRPr lang="en-JM"/>
        </a:p>
      </dgm:t>
    </dgm:pt>
    <dgm:pt modelId="{E5C31C7A-CB74-4421-AF4F-B530C1C2871D}" type="sibTrans" cxnId="{0F5243AB-20FF-4427-B54F-F67CDC6D31D1}">
      <dgm:prSet/>
      <dgm:spPr/>
      <dgm:t>
        <a:bodyPr/>
        <a:lstStyle/>
        <a:p>
          <a:endParaRPr lang="en-JM"/>
        </a:p>
      </dgm:t>
    </dgm:pt>
    <dgm:pt modelId="{21B06D71-F66A-42B7-8989-1E1B96215109}">
      <dgm:prSet phldrT="[Text]" custT="1"/>
      <dgm:spPr/>
      <dgm:t>
        <a:bodyPr/>
        <a:lstStyle/>
        <a:p>
          <a:pPr algn="ctr"/>
          <a:r>
            <a:rPr lang="en-US" sz="1500" b="1" dirty="0"/>
            <a:t>All SAIs signed off on the Strategic Business Plan</a:t>
          </a:r>
          <a:endParaRPr lang="en-JM" sz="1500" b="1" dirty="0"/>
        </a:p>
      </dgm:t>
    </dgm:pt>
    <dgm:pt modelId="{66765B22-8596-4B8A-9B58-CF9E2FF50938}" type="parTrans" cxnId="{CAAD504A-E1E2-4CC7-A55D-CA97FC4DA7AD}">
      <dgm:prSet/>
      <dgm:spPr/>
      <dgm:t>
        <a:bodyPr/>
        <a:lstStyle/>
        <a:p>
          <a:endParaRPr lang="en-JM"/>
        </a:p>
      </dgm:t>
    </dgm:pt>
    <dgm:pt modelId="{401F7FEF-3DD0-4AED-A6F6-DD1D09A2F023}" type="sibTrans" cxnId="{CAAD504A-E1E2-4CC7-A55D-CA97FC4DA7AD}">
      <dgm:prSet/>
      <dgm:spPr/>
      <dgm:t>
        <a:bodyPr/>
        <a:lstStyle/>
        <a:p>
          <a:endParaRPr lang="en-JM"/>
        </a:p>
      </dgm:t>
    </dgm:pt>
    <dgm:pt modelId="{37F36853-08A6-453C-88A4-62FB3425B1BE}">
      <dgm:prSet phldrT="[Text]" custT="1"/>
      <dgm:spPr/>
      <dgm:t>
        <a:bodyPr/>
        <a:lstStyle/>
        <a:p>
          <a:r>
            <a:rPr lang="en-US" sz="1500" dirty="0"/>
            <a:t>Targets were kept manageable and achievable</a:t>
          </a:r>
          <a:endParaRPr lang="en-JM" sz="1500" dirty="0"/>
        </a:p>
      </dgm:t>
    </dgm:pt>
    <dgm:pt modelId="{819764B3-69B0-4351-BF13-F36BA5971A7D}" type="parTrans" cxnId="{5A67F099-0CA3-48D6-AC24-E8FCBA98F3FC}">
      <dgm:prSet/>
      <dgm:spPr/>
      <dgm:t>
        <a:bodyPr/>
        <a:lstStyle/>
        <a:p>
          <a:endParaRPr lang="en-JM"/>
        </a:p>
      </dgm:t>
    </dgm:pt>
    <dgm:pt modelId="{6754CFB2-764D-43E9-BF28-8B060E5CE2A1}" type="sibTrans" cxnId="{5A67F099-0CA3-48D6-AC24-E8FCBA98F3FC}">
      <dgm:prSet/>
      <dgm:spPr/>
      <dgm:t>
        <a:bodyPr/>
        <a:lstStyle/>
        <a:p>
          <a:endParaRPr lang="en-JM"/>
        </a:p>
      </dgm:t>
    </dgm:pt>
    <dgm:pt modelId="{2492C3C0-2170-4313-A4A2-6BA874195E98}">
      <dgm:prSet phldrT="[Text]" custT="1"/>
      <dgm:spPr/>
      <dgm:t>
        <a:bodyPr/>
        <a:lstStyle/>
        <a:p>
          <a:pPr algn="just"/>
          <a:r>
            <a:rPr lang="en-US" sz="1400" dirty="0"/>
            <a:t>Key priorities were determined as a team.</a:t>
          </a:r>
          <a:endParaRPr lang="en-JM" sz="1400" dirty="0"/>
        </a:p>
      </dgm:t>
    </dgm:pt>
    <dgm:pt modelId="{F54C3717-27C7-4985-8B37-0C9785791410}" type="parTrans" cxnId="{51E19A6E-6112-4F44-BEE6-F890C6DD285A}">
      <dgm:prSet/>
      <dgm:spPr/>
      <dgm:t>
        <a:bodyPr/>
        <a:lstStyle/>
        <a:p>
          <a:endParaRPr lang="en-JM"/>
        </a:p>
      </dgm:t>
    </dgm:pt>
    <dgm:pt modelId="{7E8D597D-7096-4177-9A7A-A8AA8FE0AD3E}" type="sibTrans" cxnId="{51E19A6E-6112-4F44-BEE6-F890C6DD285A}">
      <dgm:prSet/>
      <dgm:spPr/>
      <dgm:t>
        <a:bodyPr/>
        <a:lstStyle/>
        <a:p>
          <a:endParaRPr lang="en-JM"/>
        </a:p>
      </dgm:t>
    </dgm:pt>
    <dgm:pt modelId="{EB64CFAB-52F6-4297-A332-FC578CE53B0A}">
      <dgm:prSet phldrT="[Text]" custT="1"/>
      <dgm:spPr/>
      <dgm:t>
        <a:bodyPr/>
        <a:lstStyle/>
        <a:p>
          <a:pPr algn="ctr"/>
          <a:r>
            <a:rPr lang="en-US" sz="1500" b="1" dirty="0"/>
            <a:t>With the assistance of IDB monthly meetings were made possible</a:t>
          </a:r>
          <a:endParaRPr lang="en-JM" sz="1500" b="1" dirty="0"/>
        </a:p>
      </dgm:t>
    </dgm:pt>
    <dgm:pt modelId="{1690A208-6AD1-4E7E-964B-1A4EE33D3289}" type="parTrans" cxnId="{7EB3D7ED-FB13-40EF-8BCD-8807A46E9C41}">
      <dgm:prSet/>
      <dgm:spPr/>
      <dgm:t>
        <a:bodyPr/>
        <a:lstStyle/>
        <a:p>
          <a:endParaRPr lang="en-JM"/>
        </a:p>
      </dgm:t>
    </dgm:pt>
    <dgm:pt modelId="{C95F124A-4BE2-4E74-ADC5-32E040CFCE06}" type="sibTrans" cxnId="{7EB3D7ED-FB13-40EF-8BCD-8807A46E9C41}">
      <dgm:prSet/>
      <dgm:spPr/>
      <dgm:t>
        <a:bodyPr/>
        <a:lstStyle/>
        <a:p>
          <a:endParaRPr lang="en-JM"/>
        </a:p>
      </dgm:t>
    </dgm:pt>
    <dgm:pt modelId="{7F2DCB15-F610-417C-BFBB-1D5ACD02EDAF}">
      <dgm:prSet phldrT="[Text]" custT="1"/>
      <dgm:spPr/>
      <dgm:t>
        <a:bodyPr/>
        <a:lstStyle/>
        <a:p>
          <a:pPr algn="l"/>
          <a:r>
            <a:rPr lang="en-US" sz="1500" b="0" dirty="0"/>
            <a:t>They loaned us their video equipment</a:t>
          </a:r>
          <a:endParaRPr lang="en-JM" sz="1500" b="0" dirty="0"/>
        </a:p>
      </dgm:t>
    </dgm:pt>
    <dgm:pt modelId="{638AFED8-4344-4642-9A00-1D283F7D1A2C}" type="parTrans" cxnId="{E2E5A586-9FDF-46AA-BA71-8E6365528B7F}">
      <dgm:prSet/>
      <dgm:spPr/>
      <dgm:t>
        <a:bodyPr/>
        <a:lstStyle/>
        <a:p>
          <a:endParaRPr lang="en-JM"/>
        </a:p>
      </dgm:t>
    </dgm:pt>
    <dgm:pt modelId="{987052CA-C0B8-4D3A-BFB4-F09345E629B5}" type="sibTrans" cxnId="{E2E5A586-9FDF-46AA-BA71-8E6365528B7F}">
      <dgm:prSet/>
      <dgm:spPr/>
      <dgm:t>
        <a:bodyPr/>
        <a:lstStyle/>
        <a:p>
          <a:endParaRPr lang="en-JM"/>
        </a:p>
      </dgm:t>
    </dgm:pt>
    <dgm:pt modelId="{7B19DC88-DC58-4A26-8F6E-AD9FB67442A7}" type="pres">
      <dgm:prSet presAssocID="{3D61C5A8-A975-4F43-A556-10FF20CF86D5}" presName="linear" presStyleCnt="0">
        <dgm:presLayoutVars>
          <dgm:animLvl val="lvl"/>
          <dgm:resizeHandles val="exact"/>
        </dgm:presLayoutVars>
      </dgm:prSet>
      <dgm:spPr/>
    </dgm:pt>
    <dgm:pt modelId="{85EDCB7B-1030-4F98-A00E-7C15BA00AC8A}" type="pres">
      <dgm:prSet presAssocID="{CC4C6DE4-A97E-432A-B812-3FA3FB92C162}" presName="parentText" presStyleLbl="node1" presStyleIdx="0" presStyleCnt="3" custLinFactNeighborX="7487" custLinFactNeighborY="-13570">
        <dgm:presLayoutVars>
          <dgm:chMax val="0"/>
          <dgm:bulletEnabled val="1"/>
        </dgm:presLayoutVars>
      </dgm:prSet>
      <dgm:spPr/>
    </dgm:pt>
    <dgm:pt modelId="{AD837715-45BC-47E1-9A68-ED38E9B067DE}" type="pres">
      <dgm:prSet presAssocID="{CC4C6DE4-A97E-432A-B812-3FA3FB92C162}" presName="childText" presStyleLbl="revTx" presStyleIdx="0" presStyleCnt="3">
        <dgm:presLayoutVars>
          <dgm:bulletEnabled val="1"/>
        </dgm:presLayoutVars>
      </dgm:prSet>
      <dgm:spPr/>
    </dgm:pt>
    <dgm:pt modelId="{D94C9CA8-D276-4C7E-82C4-F5EFFE484D17}" type="pres">
      <dgm:prSet presAssocID="{21B06D71-F66A-42B7-8989-1E1B9621510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5D49872-2FE4-41FE-BE0F-650BBF9E6EE6}" type="pres">
      <dgm:prSet presAssocID="{21B06D71-F66A-42B7-8989-1E1B96215109}" presName="childText" presStyleLbl="revTx" presStyleIdx="1" presStyleCnt="3">
        <dgm:presLayoutVars>
          <dgm:bulletEnabled val="1"/>
        </dgm:presLayoutVars>
      </dgm:prSet>
      <dgm:spPr/>
    </dgm:pt>
    <dgm:pt modelId="{2183604B-E114-4C61-8A7D-AD73C7A74492}" type="pres">
      <dgm:prSet presAssocID="{EB64CFAB-52F6-4297-A332-FC578CE53B0A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0476557-9610-4373-8118-3D9BE2A52B59}" type="pres">
      <dgm:prSet presAssocID="{EB64CFAB-52F6-4297-A332-FC578CE53B0A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E42A3221-DA82-4A49-B663-8170683072A8}" type="presOf" srcId="{37F36853-08A6-453C-88A4-62FB3425B1BE}" destId="{85D49872-2FE4-41FE-BE0F-650BBF9E6EE6}" srcOrd="0" destOrd="0" presId="urn:microsoft.com/office/officeart/2005/8/layout/vList2"/>
    <dgm:cxn modelId="{7607CF3A-6B8C-4BDD-A700-1B609C7389BE}" srcId="{3D61C5A8-A975-4F43-A556-10FF20CF86D5}" destId="{CC4C6DE4-A97E-432A-B812-3FA3FB92C162}" srcOrd="0" destOrd="0" parTransId="{D3C3B03B-DC8F-4837-BE28-B67EA23D1E2A}" sibTransId="{514C8E77-B349-42C5-ADEB-12FE1734330F}"/>
    <dgm:cxn modelId="{CAAD504A-E1E2-4CC7-A55D-CA97FC4DA7AD}" srcId="{3D61C5A8-A975-4F43-A556-10FF20CF86D5}" destId="{21B06D71-F66A-42B7-8989-1E1B96215109}" srcOrd="1" destOrd="0" parTransId="{66765B22-8596-4B8A-9B58-CF9E2FF50938}" sibTransId="{401F7FEF-3DD0-4AED-A6F6-DD1D09A2F023}"/>
    <dgm:cxn modelId="{51E19A6E-6112-4F44-BEE6-F890C6DD285A}" srcId="{CC4C6DE4-A97E-432A-B812-3FA3FB92C162}" destId="{2492C3C0-2170-4313-A4A2-6BA874195E98}" srcOrd="1" destOrd="0" parTransId="{F54C3717-27C7-4985-8B37-0C9785791410}" sibTransId="{7E8D597D-7096-4177-9A7A-A8AA8FE0AD3E}"/>
    <dgm:cxn modelId="{98613582-9F9F-4392-BBB8-BE14C6003776}" type="presOf" srcId="{7F2DCB15-F610-417C-BFBB-1D5ACD02EDAF}" destId="{F0476557-9610-4373-8118-3D9BE2A52B59}" srcOrd="0" destOrd="0" presId="urn:microsoft.com/office/officeart/2005/8/layout/vList2"/>
    <dgm:cxn modelId="{E2E5A586-9FDF-46AA-BA71-8E6365528B7F}" srcId="{EB64CFAB-52F6-4297-A332-FC578CE53B0A}" destId="{7F2DCB15-F610-417C-BFBB-1D5ACD02EDAF}" srcOrd="0" destOrd="0" parTransId="{638AFED8-4344-4642-9A00-1D283F7D1A2C}" sibTransId="{987052CA-C0B8-4D3A-BFB4-F09345E629B5}"/>
    <dgm:cxn modelId="{80087D93-D38A-4C2D-AE1D-CC77497B4A12}" type="presOf" srcId="{21B06D71-F66A-42B7-8989-1E1B96215109}" destId="{D94C9CA8-D276-4C7E-82C4-F5EFFE484D17}" srcOrd="0" destOrd="0" presId="urn:microsoft.com/office/officeart/2005/8/layout/vList2"/>
    <dgm:cxn modelId="{5A67F099-0CA3-48D6-AC24-E8FCBA98F3FC}" srcId="{21B06D71-F66A-42B7-8989-1E1B96215109}" destId="{37F36853-08A6-453C-88A4-62FB3425B1BE}" srcOrd="0" destOrd="0" parTransId="{819764B3-69B0-4351-BF13-F36BA5971A7D}" sibTransId="{6754CFB2-764D-43E9-BF28-8B060E5CE2A1}"/>
    <dgm:cxn modelId="{B6BD319B-9ACE-4945-85B4-599714A6D322}" type="presOf" srcId="{CC4C6DE4-A97E-432A-B812-3FA3FB92C162}" destId="{85EDCB7B-1030-4F98-A00E-7C15BA00AC8A}" srcOrd="0" destOrd="0" presId="urn:microsoft.com/office/officeart/2005/8/layout/vList2"/>
    <dgm:cxn modelId="{0F5243AB-20FF-4427-B54F-F67CDC6D31D1}" srcId="{CC4C6DE4-A97E-432A-B812-3FA3FB92C162}" destId="{13501281-B144-486E-90E4-18753B4E2AC4}" srcOrd="0" destOrd="0" parTransId="{0354A239-5E9C-4D74-BCAC-13624BD8DDA2}" sibTransId="{E5C31C7A-CB74-4421-AF4F-B530C1C2871D}"/>
    <dgm:cxn modelId="{AEDC0FB1-5CE4-4CBE-88CC-D74E913E2B57}" type="presOf" srcId="{3D61C5A8-A975-4F43-A556-10FF20CF86D5}" destId="{7B19DC88-DC58-4A26-8F6E-AD9FB67442A7}" srcOrd="0" destOrd="0" presId="urn:microsoft.com/office/officeart/2005/8/layout/vList2"/>
    <dgm:cxn modelId="{3B5D52E3-EA31-46AD-8E71-11854EB27F58}" type="presOf" srcId="{2492C3C0-2170-4313-A4A2-6BA874195E98}" destId="{AD837715-45BC-47E1-9A68-ED38E9B067DE}" srcOrd="0" destOrd="1" presId="urn:microsoft.com/office/officeart/2005/8/layout/vList2"/>
    <dgm:cxn modelId="{766B50EC-F063-4689-B054-93A99CBAEDC6}" type="presOf" srcId="{EB64CFAB-52F6-4297-A332-FC578CE53B0A}" destId="{2183604B-E114-4C61-8A7D-AD73C7A74492}" srcOrd="0" destOrd="0" presId="urn:microsoft.com/office/officeart/2005/8/layout/vList2"/>
    <dgm:cxn modelId="{7EB3D7ED-FB13-40EF-8BCD-8807A46E9C41}" srcId="{3D61C5A8-A975-4F43-A556-10FF20CF86D5}" destId="{EB64CFAB-52F6-4297-A332-FC578CE53B0A}" srcOrd="2" destOrd="0" parTransId="{1690A208-6AD1-4E7E-964B-1A4EE33D3289}" sibTransId="{C95F124A-4BE2-4E74-ADC5-32E040CFCE06}"/>
    <dgm:cxn modelId="{B87256F8-6D8B-4088-AE8C-0601BDD8DDE9}" type="presOf" srcId="{13501281-B144-486E-90E4-18753B4E2AC4}" destId="{AD837715-45BC-47E1-9A68-ED38E9B067DE}" srcOrd="0" destOrd="0" presId="urn:microsoft.com/office/officeart/2005/8/layout/vList2"/>
    <dgm:cxn modelId="{69F2D661-747F-4ED1-B235-BB6DFD487150}" type="presParOf" srcId="{7B19DC88-DC58-4A26-8F6E-AD9FB67442A7}" destId="{85EDCB7B-1030-4F98-A00E-7C15BA00AC8A}" srcOrd="0" destOrd="0" presId="urn:microsoft.com/office/officeart/2005/8/layout/vList2"/>
    <dgm:cxn modelId="{45B62A6B-6160-4248-A4B2-17EFC7082815}" type="presParOf" srcId="{7B19DC88-DC58-4A26-8F6E-AD9FB67442A7}" destId="{AD837715-45BC-47E1-9A68-ED38E9B067DE}" srcOrd="1" destOrd="0" presId="urn:microsoft.com/office/officeart/2005/8/layout/vList2"/>
    <dgm:cxn modelId="{F571FE52-2C1D-4657-8D88-CDC559D54E74}" type="presParOf" srcId="{7B19DC88-DC58-4A26-8F6E-AD9FB67442A7}" destId="{D94C9CA8-D276-4C7E-82C4-F5EFFE484D17}" srcOrd="2" destOrd="0" presId="urn:microsoft.com/office/officeart/2005/8/layout/vList2"/>
    <dgm:cxn modelId="{F7F9F4D3-D97F-437F-B003-73B98DBB761C}" type="presParOf" srcId="{7B19DC88-DC58-4A26-8F6E-AD9FB67442A7}" destId="{85D49872-2FE4-41FE-BE0F-650BBF9E6EE6}" srcOrd="3" destOrd="0" presId="urn:microsoft.com/office/officeart/2005/8/layout/vList2"/>
    <dgm:cxn modelId="{D43CA188-0AE5-4B05-B0C9-5717D323A842}" type="presParOf" srcId="{7B19DC88-DC58-4A26-8F6E-AD9FB67442A7}" destId="{2183604B-E114-4C61-8A7D-AD73C7A74492}" srcOrd="4" destOrd="0" presId="urn:microsoft.com/office/officeart/2005/8/layout/vList2"/>
    <dgm:cxn modelId="{13C9F645-F349-4768-AD66-3EE3D4D5A31A}" type="presParOf" srcId="{7B19DC88-DC58-4A26-8F6E-AD9FB67442A7}" destId="{F0476557-9610-4373-8118-3D9BE2A52B5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38FE57-4A94-49BE-BF95-2CC277D62E42}" type="doc">
      <dgm:prSet loTypeId="urn:microsoft.com/office/officeart/2005/8/layout/default" loCatId="list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JM"/>
        </a:p>
      </dgm:t>
    </dgm:pt>
    <dgm:pt modelId="{00E5DBCE-CAA7-4D5F-BC42-B85D1D3A597D}">
      <dgm:prSet phldrT="[Text]"/>
      <dgm:spPr/>
      <dgm:t>
        <a:bodyPr/>
        <a:lstStyle/>
        <a:p>
          <a:r>
            <a:rPr lang="en-US" dirty="0"/>
            <a:t>Administration of CAROSAI’s eLearning Platform</a:t>
          </a:r>
          <a:endParaRPr lang="en-JM" dirty="0"/>
        </a:p>
      </dgm:t>
    </dgm:pt>
    <dgm:pt modelId="{3FB86339-137B-4F22-8D03-3A3928310D24}" type="parTrans" cxnId="{A287463C-F6EA-4FAB-939D-1F80F162B196}">
      <dgm:prSet/>
      <dgm:spPr/>
      <dgm:t>
        <a:bodyPr/>
        <a:lstStyle/>
        <a:p>
          <a:endParaRPr lang="en-JM"/>
        </a:p>
      </dgm:t>
    </dgm:pt>
    <dgm:pt modelId="{4FF349BE-4544-42E5-8603-ADBF157617CB}" type="sibTrans" cxnId="{A287463C-F6EA-4FAB-939D-1F80F162B196}">
      <dgm:prSet/>
      <dgm:spPr/>
      <dgm:t>
        <a:bodyPr/>
        <a:lstStyle/>
        <a:p>
          <a:endParaRPr lang="en-JM"/>
        </a:p>
      </dgm:t>
    </dgm:pt>
    <dgm:pt modelId="{BD37EF09-A2BA-4822-8B6A-2A88FFFF01AA}">
      <dgm:prSet phldrT="[Text]"/>
      <dgm:spPr/>
      <dgm:t>
        <a:bodyPr/>
        <a:lstStyle/>
        <a:p>
          <a:r>
            <a:rPr lang="en-US"/>
            <a:t>Collaborative Procurement Audit Programme</a:t>
          </a:r>
          <a:endParaRPr lang="en-JM"/>
        </a:p>
      </dgm:t>
    </dgm:pt>
    <dgm:pt modelId="{C83A504F-3B48-4D7C-BCB7-177C7536868A}" type="parTrans" cxnId="{558A057B-B57E-4F04-B96D-311A4E013B64}">
      <dgm:prSet/>
      <dgm:spPr/>
      <dgm:t>
        <a:bodyPr/>
        <a:lstStyle/>
        <a:p>
          <a:endParaRPr lang="en-JM"/>
        </a:p>
      </dgm:t>
    </dgm:pt>
    <dgm:pt modelId="{779C1BC8-EDAD-434A-BEAF-BA6594E4C337}" type="sibTrans" cxnId="{558A057B-B57E-4F04-B96D-311A4E013B64}">
      <dgm:prSet/>
      <dgm:spPr/>
      <dgm:t>
        <a:bodyPr/>
        <a:lstStyle/>
        <a:p>
          <a:endParaRPr lang="en-JM"/>
        </a:p>
      </dgm:t>
    </dgm:pt>
    <dgm:pt modelId="{8B856B78-C80A-49CC-AA76-70F7E016621D}">
      <dgm:prSet phldrT="[Text]"/>
      <dgm:spPr/>
      <dgm:t>
        <a:bodyPr/>
        <a:lstStyle/>
        <a:p>
          <a:r>
            <a:rPr lang="en-US"/>
            <a:t>IDI Sustainable Development Goals-Audit</a:t>
          </a:r>
          <a:endParaRPr lang="en-JM"/>
        </a:p>
      </dgm:t>
    </dgm:pt>
    <dgm:pt modelId="{1DE1F20A-6EBC-499C-8030-201DC5A68B3D}" type="parTrans" cxnId="{48C1A6A7-3BBA-42F3-B61F-FF74F88A798A}">
      <dgm:prSet/>
      <dgm:spPr/>
      <dgm:t>
        <a:bodyPr/>
        <a:lstStyle/>
        <a:p>
          <a:endParaRPr lang="en-JM"/>
        </a:p>
      </dgm:t>
    </dgm:pt>
    <dgm:pt modelId="{719B7CF8-AAFF-40B2-80A2-9B5746A2A494}" type="sibTrans" cxnId="{48C1A6A7-3BBA-42F3-B61F-FF74F88A798A}">
      <dgm:prSet/>
      <dgm:spPr/>
      <dgm:t>
        <a:bodyPr/>
        <a:lstStyle/>
        <a:p>
          <a:endParaRPr lang="en-JM"/>
        </a:p>
      </dgm:t>
    </dgm:pt>
    <dgm:pt modelId="{19DA0093-F5D5-445A-A476-15C4D3F172B4}">
      <dgm:prSet phldrT="[Text]"/>
      <dgm:spPr/>
      <dgm:t>
        <a:bodyPr/>
        <a:lstStyle/>
        <a:p>
          <a:r>
            <a:rPr lang="en-US"/>
            <a:t>IDI SAI-PMF</a:t>
          </a:r>
        </a:p>
        <a:p>
          <a:r>
            <a:rPr lang="en-US"/>
            <a:t>IDI SPMR</a:t>
          </a:r>
        </a:p>
        <a:p>
          <a:r>
            <a:rPr lang="en-US"/>
            <a:t>INTOSAINT IDI SPMR</a:t>
          </a:r>
        </a:p>
        <a:p>
          <a:endParaRPr lang="en-JM"/>
        </a:p>
      </dgm:t>
    </dgm:pt>
    <dgm:pt modelId="{48F0172A-3142-4DE6-A603-F2C927F940DC}" type="parTrans" cxnId="{87A72E91-16B9-4DBA-816E-942E598BAF06}">
      <dgm:prSet/>
      <dgm:spPr/>
      <dgm:t>
        <a:bodyPr/>
        <a:lstStyle/>
        <a:p>
          <a:endParaRPr lang="en-JM"/>
        </a:p>
      </dgm:t>
    </dgm:pt>
    <dgm:pt modelId="{366BC222-E563-498C-AB9C-91914B8D4542}" type="sibTrans" cxnId="{87A72E91-16B9-4DBA-816E-942E598BAF06}">
      <dgm:prSet/>
      <dgm:spPr/>
      <dgm:t>
        <a:bodyPr/>
        <a:lstStyle/>
        <a:p>
          <a:endParaRPr lang="en-JM"/>
        </a:p>
      </dgm:t>
    </dgm:pt>
    <dgm:pt modelId="{A07ABFE8-0309-4D78-8E8C-713A727FD2D8}">
      <dgm:prSet phldrT="[Text]"/>
      <dgm:spPr/>
      <dgm:t>
        <a:bodyPr/>
        <a:lstStyle/>
        <a:p>
          <a:r>
            <a:rPr lang="en-US"/>
            <a:t>IDI Strategic Engagement of Stakeholders</a:t>
          </a:r>
          <a:endParaRPr lang="en-JM"/>
        </a:p>
      </dgm:t>
    </dgm:pt>
    <dgm:pt modelId="{9BAB720A-7B2F-4D94-BB17-7B88EB5BCB6B}" type="parTrans" cxnId="{A55F1D31-05C1-4D35-A1B3-F9FCC9438FEB}">
      <dgm:prSet/>
      <dgm:spPr/>
      <dgm:t>
        <a:bodyPr/>
        <a:lstStyle/>
        <a:p>
          <a:endParaRPr lang="en-JM"/>
        </a:p>
      </dgm:t>
    </dgm:pt>
    <dgm:pt modelId="{53AD14EF-1943-4C57-8E25-F607EC138500}" type="sibTrans" cxnId="{A55F1D31-05C1-4D35-A1B3-F9FCC9438FEB}">
      <dgm:prSet/>
      <dgm:spPr/>
      <dgm:t>
        <a:bodyPr/>
        <a:lstStyle/>
        <a:p>
          <a:endParaRPr lang="en-JM"/>
        </a:p>
      </dgm:t>
    </dgm:pt>
    <dgm:pt modelId="{D88CF9D7-A258-4B68-BE9E-4C84295A2CE7}" type="pres">
      <dgm:prSet presAssocID="{8838FE57-4A94-49BE-BF95-2CC277D62E42}" presName="diagram" presStyleCnt="0">
        <dgm:presLayoutVars>
          <dgm:dir/>
          <dgm:resizeHandles val="exact"/>
        </dgm:presLayoutVars>
      </dgm:prSet>
      <dgm:spPr/>
    </dgm:pt>
    <dgm:pt modelId="{23D5E1E6-FA65-4FF8-8C0D-545797B105FD}" type="pres">
      <dgm:prSet presAssocID="{00E5DBCE-CAA7-4D5F-BC42-B85D1D3A597D}" presName="node" presStyleLbl="node1" presStyleIdx="0" presStyleCnt="5">
        <dgm:presLayoutVars>
          <dgm:bulletEnabled val="1"/>
        </dgm:presLayoutVars>
      </dgm:prSet>
      <dgm:spPr/>
    </dgm:pt>
    <dgm:pt modelId="{16536D05-F0CE-449D-A0CD-2DEC9A623286}" type="pres">
      <dgm:prSet presAssocID="{4FF349BE-4544-42E5-8603-ADBF157617CB}" presName="sibTrans" presStyleCnt="0"/>
      <dgm:spPr/>
    </dgm:pt>
    <dgm:pt modelId="{81FD5518-DDF9-4402-B789-142D144FDBCC}" type="pres">
      <dgm:prSet presAssocID="{BD37EF09-A2BA-4822-8B6A-2A88FFFF01AA}" presName="node" presStyleLbl="node1" presStyleIdx="1" presStyleCnt="5">
        <dgm:presLayoutVars>
          <dgm:bulletEnabled val="1"/>
        </dgm:presLayoutVars>
      </dgm:prSet>
      <dgm:spPr/>
    </dgm:pt>
    <dgm:pt modelId="{BC851136-A2E6-4CE0-B9B3-9B0684DEECBE}" type="pres">
      <dgm:prSet presAssocID="{779C1BC8-EDAD-434A-BEAF-BA6594E4C337}" presName="sibTrans" presStyleCnt="0"/>
      <dgm:spPr/>
    </dgm:pt>
    <dgm:pt modelId="{2B77D70C-4DE1-4AF9-BC19-F00D6DA427B8}" type="pres">
      <dgm:prSet presAssocID="{8B856B78-C80A-49CC-AA76-70F7E016621D}" presName="node" presStyleLbl="node1" presStyleIdx="2" presStyleCnt="5">
        <dgm:presLayoutVars>
          <dgm:bulletEnabled val="1"/>
        </dgm:presLayoutVars>
      </dgm:prSet>
      <dgm:spPr/>
    </dgm:pt>
    <dgm:pt modelId="{282A987C-56A6-4229-AC4E-043A59DFD990}" type="pres">
      <dgm:prSet presAssocID="{719B7CF8-AAFF-40B2-80A2-9B5746A2A494}" presName="sibTrans" presStyleCnt="0"/>
      <dgm:spPr/>
    </dgm:pt>
    <dgm:pt modelId="{63B79683-9460-4641-8993-D83DCFBDD1FF}" type="pres">
      <dgm:prSet presAssocID="{19DA0093-F5D5-445A-A476-15C4D3F172B4}" presName="node" presStyleLbl="node1" presStyleIdx="3" presStyleCnt="5">
        <dgm:presLayoutVars>
          <dgm:bulletEnabled val="1"/>
        </dgm:presLayoutVars>
      </dgm:prSet>
      <dgm:spPr/>
    </dgm:pt>
    <dgm:pt modelId="{170F54EF-73E9-4BCC-AAB3-8E3E16913B11}" type="pres">
      <dgm:prSet presAssocID="{366BC222-E563-498C-AB9C-91914B8D4542}" presName="sibTrans" presStyleCnt="0"/>
      <dgm:spPr/>
    </dgm:pt>
    <dgm:pt modelId="{F615A81A-0751-489F-9CA0-16BAF398C178}" type="pres">
      <dgm:prSet presAssocID="{A07ABFE8-0309-4D78-8E8C-713A727FD2D8}" presName="node" presStyleLbl="node1" presStyleIdx="4" presStyleCnt="5">
        <dgm:presLayoutVars>
          <dgm:bulletEnabled val="1"/>
        </dgm:presLayoutVars>
      </dgm:prSet>
      <dgm:spPr/>
    </dgm:pt>
  </dgm:ptLst>
  <dgm:cxnLst>
    <dgm:cxn modelId="{198AC209-CE24-4CBC-B096-2A9A925DC38A}" type="presOf" srcId="{8B856B78-C80A-49CC-AA76-70F7E016621D}" destId="{2B77D70C-4DE1-4AF9-BC19-F00D6DA427B8}" srcOrd="0" destOrd="0" presId="urn:microsoft.com/office/officeart/2005/8/layout/default"/>
    <dgm:cxn modelId="{D775F31B-155E-4C99-99A3-6D0E4E6F324E}" type="presOf" srcId="{A07ABFE8-0309-4D78-8E8C-713A727FD2D8}" destId="{F615A81A-0751-489F-9CA0-16BAF398C178}" srcOrd="0" destOrd="0" presId="urn:microsoft.com/office/officeart/2005/8/layout/default"/>
    <dgm:cxn modelId="{A55F1D31-05C1-4D35-A1B3-F9FCC9438FEB}" srcId="{8838FE57-4A94-49BE-BF95-2CC277D62E42}" destId="{A07ABFE8-0309-4D78-8E8C-713A727FD2D8}" srcOrd="4" destOrd="0" parTransId="{9BAB720A-7B2F-4D94-BB17-7B88EB5BCB6B}" sibTransId="{53AD14EF-1943-4C57-8E25-F607EC138500}"/>
    <dgm:cxn modelId="{A287463C-F6EA-4FAB-939D-1F80F162B196}" srcId="{8838FE57-4A94-49BE-BF95-2CC277D62E42}" destId="{00E5DBCE-CAA7-4D5F-BC42-B85D1D3A597D}" srcOrd="0" destOrd="0" parTransId="{3FB86339-137B-4F22-8D03-3A3928310D24}" sibTransId="{4FF349BE-4544-42E5-8603-ADBF157617CB}"/>
    <dgm:cxn modelId="{558A057B-B57E-4F04-B96D-311A4E013B64}" srcId="{8838FE57-4A94-49BE-BF95-2CC277D62E42}" destId="{BD37EF09-A2BA-4822-8B6A-2A88FFFF01AA}" srcOrd="1" destOrd="0" parTransId="{C83A504F-3B48-4D7C-BCB7-177C7536868A}" sibTransId="{779C1BC8-EDAD-434A-BEAF-BA6594E4C337}"/>
    <dgm:cxn modelId="{87A72E91-16B9-4DBA-816E-942E598BAF06}" srcId="{8838FE57-4A94-49BE-BF95-2CC277D62E42}" destId="{19DA0093-F5D5-445A-A476-15C4D3F172B4}" srcOrd="3" destOrd="0" parTransId="{48F0172A-3142-4DE6-A603-F2C927F940DC}" sibTransId="{366BC222-E563-498C-AB9C-91914B8D4542}"/>
    <dgm:cxn modelId="{48C1A6A7-3BBA-42F3-B61F-FF74F88A798A}" srcId="{8838FE57-4A94-49BE-BF95-2CC277D62E42}" destId="{8B856B78-C80A-49CC-AA76-70F7E016621D}" srcOrd="2" destOrd="0" parTransId="{1DE1F20A-6EBC-499C-8030-201DC5A68B3D}" sibTransId="{719B7CF8-AAFF-40B2-80A2-9B5746A2A494}"/>
    <dgm:cxn modelId="{2CDCC8B0-2D8F-40DD-8AFE-607B471AC88E}" type="presOf" srcId="{8838FE57-4A94-49BE-BF95-2CC277D62E42}" destId="{D88CF9D7-A258-4B68-BE9E-4C84295A2CE7}" srcOrd="0" destOrd="0" presId="urn:microsoft.com/office/officeart/2005/8/layout/default"/>
    <dgm:cxn modelId="{E5A3A5BE-F55A-4D09-92ED-78DA60320C74}" type="presOf" srcId="{00E5DBCE-CAA7-4D5F-BC42-B85D1D3A597D}" destId="{23D5E1E6-FA65-4FF8-8C0D-545797B105FD}" srcOrd="0" destOrd="0" presId="urn:microsoft.com/office/officeart/2005/8/layout/default"/>
    <dgm:cxn modelId="{7BAD18C4-1ED2-4C4B-87DD-8484FCCC8EC9}" type="presOf" srcId="{19DA0093-F5D5-445A-A476-15C4D3F172B4}" destId="{63B79683-9460-4641-8993-D83DCFBDD1FF}" srcOrd="0" destOrd="0" presId="urn:microsoft.com/office/officeart/2005/8/layout/default"/>
    <dgm:cxn modelId="{ECFBB8E0-D8AC-49AB-A058-55F311F79F1F}" type="presOf" srcId="{BD37EF09-A2BA-4822-8B6A-2A88FFFF01AA}" destId="{81FD5518-DDF9-4402-B789-142D144FDBCC}" srcOrd="0" destOrd="0" presId="urn:microsoft.com/office/officeart/2005/8/layout/default"/>
    <dgm:cxn modelId="{03F2F103-5DC1-4E30-B22A-65B571544FB4}" type="presParOf" srcId="{D88CF9D7-A258-4B68-BE9E-4C84295A2CE7}" destId="{23D5E1E6-FA65-4FF8-8C0D-545797B105FD}" srcOrd="0" destOrd="0" presId="urn:microsoft.com/office/officeart/2005/8/layout/default"/>
    <dgm:cxn modelId="{C7595E85-8E70-413A-A984-4A3DC426490C}" type="presParOf" srcId="{D88CF9D7-A258-4B68-BE9E-4C84295A2CE7}" destId="{16536D05-F0CE-449D-A0CD-2DEC9A623286}" srcOrd="1" destOrd="0" presId="urn:microsoft.com/office/officeart/2005/8/layout/default"/>
    <dgm:cxn modelId="{328FE3F4-9A64-4302-B56A-06DF10C08612}" type="presParOf" srcId="{D88CF9D7-A258-4B68-BE9E-4C84295A2CE7}" destId="{81FD5518-DDF9-4402-B789-142D144FDBCC}" srcOrd="2" destOrd="0" presId="urn:microsoft.com/office/officeart/2005/8/layout/default"/>
    <dgm:cxn modelId="{16D1D906-70F5-435B-866D-71A92D10E24B}" type="presParOf" srcId="{D88CF9D7-A258-4B68-BE9E-4C84295A2CE7}" destId="{BC851136-A2E6-4CE0-B9B3-9B0684DEECBE}" srcOrd="3" destOrd="0" presId="urn:microsoft.com/office/officeart/2005/8/layout/default"/>
    <dgm:cxn modelId="{5DE1B226-A7B0-48B9-B3C8-5115D1003536}" type="presParOf" srcId="{D88CF9D7-A258-4B68-BE9E-4C84295A2CE7}" destId="{2B77D70C-4DE1-4AF9-BC19-F00D6DA427B8}" srcOrd="4" destOrd="0" presId="urn:microsoft.com/office/officeart/2005/8/layout/default"/>
    <dgm:cxn modelId="{E3E373D9-9B02-4986-B816-A06D1680C898}" type="presParOf" srcId="{D88CF9D7-A258-4B68-BE9E-4C84295A2CE7}" destId="{282A987C-56A6-4229-AC4E-043A59DFD990}" srcOrd="5" destOrd="0" presId="urn:microsoft.com/office/officeart/2005/8/layout/default"/>
    <dgm:cxn modelId="{02C877A4-782E-4868-A82E-2BF0889FC6E8}" type="presParOf" srcId="{D88CF9D7-A258-4B68-BE9E-4C84295A2CE7}" destId="{63B79683-9460-4641-8993-D83DCFBDD1FF}" srcOrd="6" destOrd="0" presId="urn:microsoft.com/office/officeart/2005/8/layout/default"/>
    <dgm:cxn modelId="{84922089-EF55-400F-9290-ED76305189BE}" type="presParOf" srcId="{D88CF9D7-A258-4B68-BE9E-4C84295A2CE7}" destId="{170F54EF-73E9-4BCC-AAB3-8E3E16913B11}" srcOrd="7" destOrd="0" presId="urn:microsoft.com/office/officeart/2005/8/layout/default"/>
    <dgm:cxn modelId="{0ED24DF3-4A77-42A3-9875-3F090F64D9D4}" type="presParOf" srcId="{D88CF9D7-A258-4B68-BE9E-4C84295A2CE7}" destId="{F615A81A-0751-489F-9CA0-16BAF398C178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A5DF0C-5834-42F5-957C-B20666D8FB99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JM"/>
        </a:p>
      </dgm:t>
    </dgm:pt>
    <dgm:pt modelId="{368A6380-BAF3-4585-BD49-83D3507DB6B4}">
      <dgm:prSet phldrT="[Text]" custT="1"/>
      <dgm:spPr/>
      <dgm:t>
        <a:bodyPr/>
        <a:lstStyle/>
        <a:p>
          <a:pPr algn="l"/>
          <a:r>
            <a:rPr lang="en-US" sz="1500" b="1" dirty="0"/>
            <a:t>1-High Quality Audits</a:t>
          </a:r>
          <a:endParaRPr lang="en-JM" sz="1500" b="1" dirty="0"/>
        </a:p>
      </dgm:t>
    </dgm:pt>
    <dgm:pt modelId="{4E3659EB-137A-4F42-91DA-C30863CDCC3F}" type="parTrans" cxnId="{8FDEAC36-ED82-4B4E-95A4-2C88FC785CB1}">
      <dgm:prSet/>
      <dgm:spPr/>
      <dgm:t>
        <a:bodyPr/>
        <a:lstStyle/>
        <a:p>
          <a:endParaRPr lang="en-JM"/>
        </a:p>
      </dgm:t>
    </dgm:pt>
    <dgm:pt modelId="{54D6CFD7-0D44-4C71-86FB-0CD304CBC4EF}" type="sibTrans" cxnId="{8FDEAC36-ED82-4B4E-95A4-2C88FC785CB1}">
      <dgm:prSet/>
      <dgm:spPr/>
      <dgm:t>
        <a:bodyPr/>
        <a:lstStyle/>
        <a:p>
          <a:endParaRPr lang="en-JM"/>
        </a:p>
      </dgm:t>
    </dgm:pt>
    <dgm:pt modelId="{A831B61B-EEC0-4B18-9010-A252F1AD544F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b="1" dirty="0">
              <a:solidFill>
                <a:schemeClr val="tx1"/>
              </a:solidFill>
            </a:rPr>
            <a:t>2 collaborative audits successfully completed</a:t>
          </a:r>
          <a:endParaRPr lang="en-JM" sz="1500" b="1" dirty="0">
            <a:solidFill>
              <a:schemeClr val="tx1"/>
            </a:solidFill>
          </a:endParaRPr>
        </a:p>
      </dgm:t>
    </dgm:pt>
    <dgm:pt modelId="{778C1560-6E11-4152-9898-82F95C456B23}" type="parTrans" cxnId="{22A8B53F-0937-43F1-AE62-348B01A72960}">
      <dgm:prSet/>
      <dgm:spPr/>
      <dgm:t>
        <a:bodyPr/>
        <a:lstStyle/>
        <a:p>
          <a:endParaRPr lang="en-JM"/>
        </a:p>
      </dgm:t>
    </dgm:pt>
    <dgm:pt modelId="{082CBB05-0D06-431B-A5FD-5FA71B53A34C}" type="sibTrans" cxnId="{22A8B53F-0937-43F1-AE62-348B01A72960}">
      <dgm:prSet/>
      <dgm:spPr/>
      <dgm:t>
        <a:bodyPr/>
        <a:lstStyle/>
        <a:p>
          <a:endParaRPr lang="en-JM"/>
        </a:p>
      </dgm:t>
    </dgm:pt>
    <dgm:pt modelId="{AF5743FE-C6DA-403E-8D83-A9F6A22268D7}">
      <dgm:prSet phldrT="[Text]" custT="1"/>
      <dgm:spPr/>
      <dgm:t>
        <a:bodyPr/>
        <a:lstStyle/>
        <a:p>
          <a:pPr algn="l"/>
          <a:r>
            <a:rPr lang="en-US" sz="1600" b="1" dirty="0"/>
            <a:t>2-Strategic Performance Measurement &amp; Reporting for Effectiveness</a:t>
          </a:r>
          <a:endParaRPr lang="en-JM" sz="1600" b="1" dirty="0"/>
        </a:p>
      </dgm:t>
    </dgm:pt>
    <dgm:pt modelId="{B1144CF9-AF48-475F-B637-9A24385E885D}" type="parTrans" cxnId="{C105FB6F-269B-4092-8F8F-FB82626C0E60}">
      <dgm:prSet/>
      <dgm:spPr/>
      <dgm:t>
        <a:bodyPr/>
        <a:lstStyle/>
        <a:p>
          <a:endParaRPr lang="en-JM"/>
        </a:p>
      </dgm:t>
    </dgm:pt>
    <dgm:pt modelId="{353BBFEA-0857-475C-A01E-C5CE345C4970}" type="sibTrans" cxnId="{C105FB6F-269B-4092-8F8F-FB82626C0E60}">
      <dgm:prSet/>
      <dgm:spPr/>
      <dgm:t>
        <a:bodyPr/>
        <a:lstStyle/>
        <a:p>
          <a:endParaRPr lang="en-JM"/>
        </a:p>
      </dgm:t>
    </dgm:pt>
    <dgm:pt modelId="{1BFAC26A-5613-48CB-AF4C-EA3DE2417C69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b="1" dirty="0">
              <a:solidFill>
                <a:schemeClr val="tx1"/>
              </a:solidFill>
            </a:rPr>
            <a:t>Completion &amp; implementation of the recommendations for SAIs in INTOSAINT programmes</a:t>
          </a:r>
          <a:endParaRPr lang="en-JM" sz="1500" b="1" dirty="0">
            <a:solidFill>
              <a:schemeClr val="tx1"/>
            </a:solidFill>
          </a:endParaRPr>
        </a:p>
      </dgm:t>
    </dgm:pt>
    <dgm:pt modelId="{2926EFEF-4E2B-40AC-9F4B-3C174322D3FE}" type="parTrans" cxnId="{8A318701-CE95-4AE2-B8BF-3A07A41C6A58}">
      <dgm:prSet/>
      <dgm:spPr/>
      <dgm:t>
        <a:bodyPr/>
        <a:lstStyle/>
        <a:p>
          <a:endParaRPr lang="en-JM"/>
        </a:p>
      </dgm:t>
    </dgm:pt>
    <dgm:pt modelId="{5401AE4A-DD3A-43B9-98B7-0D901BE4E696}" type="sibTrans" cxnId="{8A318701-CE95-4AE2-B8BF-3A07A41C6A58}">
      <dgm:prSet/>
      <dgm:spPr/>
      <dgm:t>
        <a:bodyPr/>
        <a:lstStyle/>
        <a:p>
          <a:endParaRPr lang="en-JM"/>
        </a:p>
      </dgm:t>
    </dgm:pt>
    <dgm:pt modelId="{5D203508-77A4-45D4-BE9F-AEA2F312593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b="1" dirty="0">
              <a:solidFill>
                <a:schemeClr val="tx1"/>
              </a:solidFill>
            </a:rPr>
            <a:t>Participation &amp; conclusion of SAI/PMF training</a:t>
          </a:r>
          <a:endParaRPr lang="en-JM" sz="1500" b="1" dirty="0">
            <a:solidFill>
              <a:schemeClr val="tx1"/>
            </a:solidFill>
          </a:endParaRPr>
        </a:p>
      </dgm:t>
    </dgm:pt>
    <dgm:pt modelId="{246B21F6-3F0F-4B99-8663-929097DC2B3B}" type="parTrans" cxnId="{771451D8-232E-4D6E-B19B-19C0894C7CD5}">
      <dgm:prSet/>
      <dgm:spPr/>
      <dgm:t>
        <a:bodyPr/>
        <a:lstStyle/>
        <a:p>
          <a:endParaRPr lang="en-JM"/>
        </a:p>
      </dgm:t>
    </dgm:pt>
    <dgm:pt modelId="{58453B70-213E-4E04-8F8F-F9E5943E1D4E}" type="sibTrans" cxnId="{771451D8-232E-4D6E-B19B-19C0894C7CD5}">
      <dgm:prSet/>
      <dgm:spPr/>
      <dgm:t>
        <a:bodyPr/>
        <a:lstStyle/>
        <a:p>
          <a:endParaRPr lang="en-JM"/>
        </a:p>
      </dgm:t>
    </dgm:pt>
    <dgm:pt modelId="{C8154AF4-34C7-47B8-98D0-0A0D81A75D5B}">
      <dgm:prSet phldrT="[Text]" custT="1"/>
      <dgm:spPr/>
      <dgm:t>
        <a:bodyPr/>
        <a:lstStyle/>
        <a:p>
          <a:pPr algn="l"/>
          <a:r>
            <a:rPr lang="en-US" sz="1500" b="1" dirty="0"/>
            <a:t>3-Effective Stakeholder Engagement to Maintain Relevance</a:t>
          </a:r>
          <a:endParaRPr lang="en-JM" sz="1500" b="1" dirty="0"/>
        </a:p>
      </dgm:t>
    </dgm:pt>
    <dgm:pt modelId="{F9263B28-2A0B-4239-BAC9-F0C635A3AAB4}" type="parTrans" cxnId="{A709600C-CED7-4FFC-AFAA-FFBE60CBC177}">
      <dgm:prSet/>
      <dgm:spPr/>
      <dgm:t>
        <a:bodyPr/>
        <a:lstStyle/>
        <a:p>
          <a:endParaRPr lang="en-JM"/>
        </a:p>
      </dgm:t>
    </dgm:pt>
    <dgm:pt modelId="{E5D0AD76-2F09-400A-B82C-729671AEBA7D}" type="sibTrans" cxnId="{A709600C-CED7-4FFC-AFAA-FFBE60CBC177}">
      <dgm:prSet/>
      <dgm:spPr/>
      <dgm:t>
        <a:bodyPr/>
        <a:lstStyle/>
        <a:p>
          <a:endParaRPr lang="en-JM"/>
        </a:p>
      </dgm:t>
    </dgm:pt>
    <dgm:pt modelId="{FB75E3B1-9DE3-4584-990A-AB72D7B2971C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just"/>
          <a:r>
            <a:rPr lang="en-US" sz="1500" dirty="0"/>
            <a:t>Stakeholder engagement planning workshops were convened in Kingston &amp; Cape Town.</a:t>
          </a:r>
          <a:endParaRPr lang="en-JM" sz="1500" dirty="0"/>
        </a:p>
      </dgm:t>
    </dgm:pt>
    <dgm:pt modelId="{9B2692E3-CD3D-4B1A-B077-E4D86E739E9F}" type="parTrans" cxnId="{6A6A7C48-6FD7-4F2E-98FC-0959F2F67AC9}">
      <dgm:prSet/>
      <dgm:spPr/>
      <dgm:t>
        <a:bodyPr/>
        <a:lstStyle/>
        <a:p>
          <a:endParaRPr lang="en-JM"/>
        </a:p>
      </dgm:t>
    </dgm:pt>
    <dgm:pt modelId="{DE7EFE8A-A9CD-4948-82A0-7EB745AE9C30}" type="sibTrans" cxnId="{6A6A7C48-6FD7-4F2E-98FC-0959F2F67AC9}">
      <dgm:prSet/>
      <dgm:spPr/>
      <dgm:t>
        <a:bodyPr/>
        <a:lstStyle/>
        <a:p>
          <a:endParaRPr lang="en-JM"/>
        </a:p>
      </dgm:t>
    </dgm:pt>
    <dgm:pt modelId="{704B15EB-15D5-43D0-97D2-539CAE719C48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just"/>
          <a:r>
            <a:rPr lang="en-US" sz="1500" dirty="0"/>
            <a:t>SAIs were encouraged to build their own SEP.</a:t>
          </a:r>
          <a:endParaRPr lang="en-JM" sz="1500" dirty="0"/>
        </a:p>
      </dgm:t>
    </dgm:pt>
    <dgm:pt modelId="{1FFC1A11-F07B-4C74-85F0-ABF6C3094EFE}" type="parTrans" cxnId="{6EF8273E-083E-4BE3-99CE-1379168013A6}">
      <dgm:prSet/>
      <dgm:spPr/>
      <dgm:t>
        <a:bodyPr/>
        <a:lstStyle/>
        <a:p>
          <a:endParaRPr lang="en-JM"/>
        </a:p>
      </dgm:t>
    </dgm:pt>
    <dgm:pt modelId="{95738DAD-25A5-4D9C-9ACB-CD77F81F9494}" type="sibTrans" cxnId="{6EF8273E-083E-4BE3-99CE-1379168013A6}">
      <dgm:prSet/>
      <dgm:spPr/>
      <dgm:t>
        <a:bodyPr/>
        <a:lstStyle/>
        <a:p>
          <a:endParaRPr lang="en-JM"/>
        </a:p>
      </dgm:t>
    </dgm:pt>
    <dgm:pt modelId="{460EE6B3-CA04-41BC-A303-27F399D8B2A2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dirty="0">
              <a:solidFill>
                <a:schemeClr val="tx1"/>
              </a:solidFill>
            </a:rPr>
            <a:t>3D Health Audit</a:t>
          </a:r>
          <a:endParaRPr lang="en-JM" sz="1500" dirty="0">
            <a:solidFill>
              <a:schemeClr val="tx1"/>
            </a:solidFill>
          </a:endParaRPr>
        </a:p>
      </dgm:t>
    </dgm:pt>
    <dgm:pt modelId="{485567F9-8E3E-4DF5-A86B-A9D182ED8F1B}" type="parTrans" cxnId="{D4CB7292-AC2B-4F8A-8B97-BBE7381AEF0E}">
      <dgm:prSet/>
      <dgm:spPr/>
      <dgm:t>
        <a:bodyPr/>
        <a:lstStyle/>
        <a:p>
          <a:endParaRPr lang="en-JM"/>
        </a:p>
      </dgm:t>
    </dgm:pt>
    <dgm:pt modelId="{B2C219BA-18F0-4006-84BE-C75A34E448A1}" type="sibTrans" cxnId="{D4CB7292-AC2B-4F8A-8B97-BBE7381AEF0E}">
      <dgm:prSet/>
      <dgm:spPr/>
      <dgm:t>
        <a:bodyPr/>
        <a:lstStyle/>
        <a:p>
          <a:endParaRPr lang="en-JM"/>
        </a:p>
      </dgm:t>
    </dgm:pt>
    <dgm:pt modelId="{D9DBFF9A-6288-4D10-9A93-8FFBA0D115A6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dirty="0">
              <a:solidFill>
                <a:schemeClr val="tx1"/>
              </a:solidFill>
            </a:rPr>
            <a:t>Transparency, Accountability &amp; Inclusiveness (TAI) Audit</a:t>
          </a:r>
          <a:endParaRPr lang="en-JM" sz="1500" dirty="0">
            <a:solidFill>
              <a:schemeClr val="tx1"/>
            </a:solidFill>
          </a:endParaRPr>
        </a:p>
      </dgm:t>
    </dgm:pt>
    <dgm:pt modelId="{56523155-8A8F-4FFD-9872-FD1F01C80516}" type="parTrans" cxnId="{4E7D7AF3-47B5-403C-9190-8F5D52689917}">
      <dgm:prSet/>
      <dgm:spPr/>
      <dgm:t>
        <a:bodyPr/>
        <a:lstStyle/>
        <a:p>
          <a:endParaRPr lang="en-JM"/>
        </a:p>
      </dgm:t>
    </dgm:pt>
    <dgm:pt modelId="{EC590482-D68B-4EA4-80A0-86B48BF3C208}" type="sibTrans" cxnId="{4E7D7AF3-47B5-403C-9190-8F5D52689917}">
      <dgm:prSet/>
      <dgm:spPr/>
      <dgm:t>
        <a:bodyPr/>
        <a:lstStyle/>
        <a:p>
          <a:endParaRPr lang="en-JM"/>
        </a:p>
      </dgm:t>
    </dgm:pt>
    <dgm:pt modelId="{1FF183EC-247B-4D8A-9A9E-A99A9B9F945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b="1" dirty="0">
              <a:solidFill>
                <a:schemeClr val="tx1"/>
              </a:solidFill>
            </a:rPr>
            <a:t>PESA-P Pilot</a:t>
          </a:r>
          <a:endParaRPr lang="en-JM" sz="1500" b="1" dirty="0">
            <a:solidFill>
              <a:schemeClr val="tx1"/>
            </a:solidFill>
          </a:endParaRPr>
        </a:p>
      </dgm:t>
    </dgm:pt>
    <dgm:pt modelId="{F73349D0-298F-4C76-8CD1-4571A584EC1D}" type="parTrans" cxnId="{C2E950D7-ECBD-465B-BDFB-50C35597D5D7}">
      <dgm:prSet/>
      <dgm:spPr/>
      <dgm:t>
        <a:bodyPr/>
        <a:lstStyle/>
        <a:p>
          <a:endParaRPr lang="en-JM"/>
        </a:p>
      </dgm:t>
    </dgm:pt>
    <dgm:pt modelId="{C136B85F-7255-4030-AF4E-57D2343AFAD1}" type="sibTrans" cxnId="{C2E950D7-ECBD-465B-BDFB-50C35597D5D7}">
      <dgm:prSet/>
      <dgm:spPr/>
      <dgm:t>
        <a:bodyPr/>
        <a:lstStyle/>
        <a:p>
          <a:endParaRPr lang="en-JM"/>
        </a:p>
      </dgm:t>
    </dgm:pt>
    <dgm:pt modelId="{108CAF89-450A-4A73-AD69-A6488F57489C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b="1" dirty="0">
              <a:solidFill>
                <a:schemeClr val="tx1"/>
              </a:solidFill>
            </a:rPr>
            <a:t>LOTA Scan Programme</a:t>
          </a:r>
          <a:endParaRPr lang="en-JM" sz="1500" b="1" dirty="0">
            <a:solidFill>
              <a:schemeClr val="tx1"/>
            </a:solidFill>
          </a:endParaRPr>
        </a:p>
      </dgm:t>
    </dgm:pt>
    <dgm:pt modelId="{F613D228-5B3A-42BE-AC66-4090047DE1A3}" type="parTrans" cxnId="{886CCAAA-27A4-41C6-8882-084A99D80BE8}">
      <dgm:prSet/>
      <dgm:spPr/>
      <dgm:t>
        <a:bodyPr/>
        <a:lstStyle/>
        <a:p>
          <a:endParaRPr lang="en-JM"/>
        </a:p>
      </dgm:t>
    </dgm:pt>
    <dgm:pt modelId="{5D533FE3-4EB2-4D7C-A3E9-B26DD1DEC851}" type="sibTrans" cxnId="{886CCAAA-27A4-41C6-8882-084A99D80BE8}">
      <dgm:prSet/>
      <dgm:spPr/>
      <dgm:t>
        <a:bodyPr/>
        <a:lstStyle/>
        <a:p>
          <a:endParaRPr lang="en-JM"/>
        </a:p>
      </dgm:t>
    </dgm:pt>
    <dgm:pt modelId="{4D8FC9AA-1020-479B-AC71-53B54A489D46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en-US" sz="1500" dirty="0">
              <a:solidFill>
                <a:schemeClr val="tx1"/>
              </a:solidFill>
            </a:rPr>
            <a:t>CAROSAI is participating in the Global SAI Accountability initiative GSAI Project</a:t>
          </a:r>
          <a:endParaRPr lang="en-JM" sz="1500" dirty="0">
            <a:solidFill>
              <a:schemeClr val="tx1"/>
            </a:solidFill>
          </a:endParaRPr>
        </a:p>
      </dgm:t>
    </dgm:pt>
    <dgm:pt modelId="{5BC66B65-FA42-4188-8D32-46A619D627FA}" type="parTrans" cxnId="{F9DFA475-74DC-49C5-9640-EDCCCD57977F}">
      <dgm:prSet/>
      <dgm:spPr/>
      <dgm:t>
        <a:bodyPr/>
        <a:lstStyle/>
        <a:p>
          <a:endParaRPr lang="en-JM"/>
        </a:p>
      </dgm:t>
    </dgm:pt>
    <dgm:pt modelId="{E93E9A72-49B9-4601-9101-21BB6B3679DC}" type="sibTrans" cxnId="{F9DFA475-74DC-49C5-9640-EDCCCD57977F}">
      <dgm:prSet/>
      <dgm:spPr/>
      <dgm:t>
        <a:bodyPr/>
        <a:lstStyle/>
        <a:p>
          <a:endParaRPr lang="en-JM"/>
        </a:p>
      </dgm:t>
    </dgm:pt>
    <dgm:pt modelId="{7AC1265E-DCBD-4DBF-9069-985EDDA0F314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endParaRPr lang="en-JM" sz="1500" dirty="0">
            <a:solidFill>
              <a:schemeClr val="tx1"/>
            </a:solidFill>
          </a:endParaRPr>
        </a:p>
      </dgm:t>
    </dgm:pt>
    <dgm:pt modelId="{54708EFA-8AC1-4654-9A9D-8782A0D40B01}" type="parTrans" cxnId="{05564E62-8C4B-4575-A2E2-857A7C6C5FA9}">
      <dgm:prSet/>
      <dgm:spPr/>
      <dgm:t>
        <a:bodyPr/>
        <a:lstStyle/>
        <a:p>
          <a:endParaRPr lang="en-JM"/>
        </a:p>
      </dgm:t>
    </dgm:pt>
    <dgm:pt modelId="{18A7A862-B906-4B8E-AD7A-85A17B1EC325}" type="sibTrans" cxnId="{05564E62-8C4B-4575-A2E2-857A7C6C5FA9}">
      <dgm:prSet/>
      <dgm:spPr/>
      <dgm:t>
        <a:bodyPr/>
        <a:lstStyle/>
        <a:p>
          <a:endParaRPr lang="en-JM"/>
        </a:p>
      </dgm:t>
    </dgm:pt>
    <dgm:pt modelId="{50CC13AB-C8FD-4339-A90A-682501805142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just"/>
          <a:r>
            <a:rPr lang="en-US" sz="1500" dirty="0"/>
            <a:t>8 members successfully completed their stakeholder engagement plan.</a:t>
          </a:r>
          <a:endParaRPr lang="en-JM" sz="1500" dirty="0"/>
        </a:p>
      </dgm:t>
    </dgm:pt>
    <dgm:pt modelId="{9F78ABD6-B921-4FE2-87EA-A9491660D7DD}" type="parTrans" cxnId="{01F44481-62E6-4C30-BE7D-C13CF3D89E06}">
      <dgm:prSet/>
      <dgm:spPr/>
      <dgm:t>
        <a:bodyPr/>
        <a:lstStyle/>
        <a:p>
          <a:endParaRPr lang="en-JM"/>
        </a:p>
      </dgm:t>
    </dgm:pt>
    <dgm:pt modelId="{7CB79DF4-F1A9-44D1-B6E0-CC1D6DEA041D}" type="sibTrans" cxnId="{01F44481-62E6-4C30-BE7D-C13CF3D89E06}">
      <dgm:prSet/>
      <dgm:spPr/>
      <dgm:t>
        <a:bodyPr/>
        <a:lstStyle/>
        <a:p>
          <a:endParaRPr lang="en-JM"/>
        </a:p>
      </dgm:t>
    </dgm:pt>
    <dgm:pt modelId="{733776AD-54D6-4CB0-B9E4-74385B1F9FF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algn="just"/>
          <a:endParaRPr lang="en-JM" sz="1500" dirty="0">
            <a:solidFill>
              <a:schemeClr val="tx1"/>
            </a:solidFill>
          </a:endParaRPr>
        </a:p>
      </dgm:t>
    </dgm:pt>
    <dgm:pt modelId="{B0F799D6-719C-4D6F-8903-0E10C7829D42}" type="parTrans" cxnId="{F9BC0770-F111-4999-BAE8-49D7E6614A11}">
      <dgm:prSet/>
      <dgm:spPr/>
      <dgm:t>
        <a:bodyPr/>
        <a:lstStyle/>
        <a:p>
          <a:endParaRPr lang="en-JM"/>
        </a:p>
      </dgm:t>
    </dgm:pt>
    <dgm:pt modelId="{57E833C4-8F95-4575-B03E-7306CD95D830}" type="sibTrans" cxnId="{F9BC0770-F111-4999-BAE8-49D7E6614A11}">
      <dgm:prSet/>
      <dgm:spPr/>
      <dgm:t>
        <a:bodyPr/>
        <a:lstStyle/>
        <a:p>
          <a:endParaRPr lang="en-JM"/>
        </a:p>
      </dgm:t>
    </dgm:pt>
    <dgm:pt modelId="{718DFF9D-ECEE-405E-B941-90F315BD88A7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just"/>
          <a:endParaRPr lang="en-JM" sz="1500" dirty="0"/>
        </a:p>
      </dgm:t>
    </dgm:pt>
    <dgm:pt modelId="{46EF1EE1-9906-4D67-86C4-CCF97752B2A1}" type="parTrans" cxnId="{EDC0D978-AACC-4344-99BA-AC84BB7221F4}">
      <dgm:prSet/>
      <dgm:spPr/>
      <dgm:t>
        <a:bodyPr/>
        <a:lstStyle/>
        <a:p>
          <a:endParaRPr lang="en-JM"/>
        </a:p>
      </dgm:t>
    </dgm:pt>
    <dgm:pt modelId="{73A857C3-3CCF-46AC-8F6B-240C6D5D2E2E}" type="sibTrans" cxnId="{EDC0D978-AACC-4344-99BA-AC84BB7221F4}">
      <dgm:prSet/>
      <dgm:spPr/>
      <dgm:t>
        <a:bodyPr/>
        <a:lstStyle/>
        <a:p>
          <a:endParaRPr lang="en-JM"/>
        </a:p>
      </dgm:t>
    </dgm:pt>
    <dgm:pt modelId="{B1E1772B-7DCB-491A-913B-2EC5515E3F10}">
      <dgm:prSet phldrT="[Text]" custT="1"/>
      <dgm:spPr>
        <a:solidFill>
          <a:schemeClr val="bg2">
            <a:lumMod val="25000"/>
          </a:schemeClr>
        </a:solidFill>
      </dgm:spPr>
      <dgm:t>
        <a:bodyPr/>
        <a:lstStyle/>
        <a:p>
          <a:pPr algn="just"/>
          <a:endParaRPr lang="en-JM" sz="1500" dirty="0"/>
        </a:p>
      </dgm:t>
    </dgm:pt>
    <dgm:pt modelId="{8E82700A-A20A-4B15-BAFF-EF478E66DF8D}" type="parTrans" cxnId="{84F19560-36E4-435F-9A36-8D43898C1289}">
      <dgm:prSet/>
      <dgm:spPr/>
      <dgm:t>
        <a:bodyPr/>
        <a:lstStyle/>
        <a:p>
          <a:endParaRPr lang="en-JM"/>
        </a:p>
      </dgm:t>
    </dgm:pt>
    <dgm:pt modelId="{6BCAB0DA-B4DB-4D35-AE33-0E50B2807884}" type="sibTrans" cxnId="{84F19560-36E4-435F-9A36-8D43898C1289}">
      <dgm:prSet/>
      <dgm:spPr/>
      <dgm:t>
        <a:bodyPr/>
        <a:lstStyle/>
        <a:p>
          <a:endParaRPr lang="en-JM"/>
        </a:p>
      </dgm:t>
    </dgm:pt>
    <dgm:pt modelId="{DE833C51-E068-4652-8173-96D306FF5CB6}" type="pres">
      <dgm:prSet presAssocID="{52A5DF0C-5834-42F5-957C-B20666D8FB99}" presName="linearFlow" presStyleCnt="0">
        <dgm:presLayoutVars>
          <dgm:dir/>
          <dgm:animLvl val="lvl"/>
          <dgm:resizeHandles/>
        </dgm:presLayoutVars>
      </dgm:prSet>
      <dgm:spPr/>
    </dgm:pt>
    <dgm:pt modelId="{7354C9C7-6EBE-43A4-94EF-0A88A5C6C72C}" type="pres">
      <dgm:prSet presAssocID="{368A6380-BAF3-4585-BD49-83D3507DB6B4}" presName="compositeNode" presStyleCnt="0">
        <dgm:presLayoutVars>
          <dgm:bulletEnabled val="1"/>
        </dgm:presLayoutVars>
      </dgm:prSet>
      <dgm:spPr/>
    </dgm:pt>
    <dgm:pt modelId="{000715BF-0F86-47AF-816E-06E5951217BC}" type="pres">
      <dgm:prSet presAssocID="{368A6380-BAF3-4585-BD49-83D3507DB6B4}" presName="image" presStyleLbl="fgImgPlace1" presStyleIdx="0" presStyleCnt="3"/>
      <dgm:spPr>
        <a:solidFill>
          <a:schemeClr val="accent3">
            <a:lumMod val="75000"/>
          </a:schemeClr>
        </a:solidFill>
      </dgm:spPr>
    </dgm:pt>
    <dgm:pt modelId="{0CA5240F-AADA-47A9-BE8A-7011E2DD4E54}" type="pres">
      <dgm:prSet presAssocID="{368A6380-BAF3-4585-BD49-83D3507DB6B4}" presName="childNode" presStyleLbl="node1" presStyleIdx="0" presStyleCnt="3">
        <dgm:presLayoutVars>
          <dgm:bulletEnabled val="1"/>
        </dgm:presLayoutVars>
      </dgm:prSet>
      <dgm:spPr/>
    </dgm:pt>
    <dgm:pt modelId="{22B3B90C-9231-4EB5-B61C-DACD3CD944C0}" type="pres">
      <dgm:prSet presAssocID="{368A6380-BAF3-4585-BD49-83D3507DB6B4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CB7DFC66-6B76-491B-B288-774A41F28391}" type="pres">
      <dgm:prSet presAssocID="{54D6CFD7-0D44-4C71-86FB-0CD304CBC4EF}" presName="sibTrans" presStyleCnt="0"/>
      <dgm:spPr/>
    </dgm:pt>
    <dgm:pt modelId="{28690003-D3DA-4D83-B863-C5588641A8B3}" type="pres">
      <dgm:prSet presAssocID="{AF5743FE-C6DA-403E-8D83-A9F6A22268D7}" presName="compositeNode" presStyleCnt="0">
        <dgm:presLayoutVars>
          <dgm:bulletEnabled val="1"/>
        </dgm:presLayoutVars>
      </dgm:prSet>
      <dgm:spPr/>
    </dgm:pt>
    <dgm:pt modelId="{D42E6DB3-B279-4016-9C7A-911C49837B7B}" type="pres">
      <dgm:prSet presAssocID="{AF5743FE-C6DA-403E-8D83-A9F6A22268D7}" presName="image" presStyleLbl="fgImgPlace1" presStyleIdx="1" presStyleCnt="3"/>
      <dgm:spPr>
        <a:solidFill>
          <a:schemeClr val="accent1">
            <a:lumMod val="75000"/>
          </a:schemeClr>
        </a:solidFill>
      </dgm:spPr>
    </dgm:pt>
    <dgm:pt modelId="{FD451432-1260-4EBB-AAC7-CE2DD798CEC0}" type="pres">
      <dgm:prSet presAssocID="{AF5743FE-C6DA-403E-8D83-A9F6A22268D7}" presName="childNode" presStyleLbl="node1" presStyleIdx="1" presStyleCnt="3">
        <dgm:presLayoutVars>
          <dgm:bulletEnabled val="1"/>
        </dgm:presLayoutVars>
      </dgm:prSet>
      <dgm:spPr/>
    </dgm:pt>
    <dgm:pt modelId="{1945F662-1AA4-4B02-AAC1-325EAB30AB70}" type="pres">
      <dgm:prSet presAssocID="{AF5743FE-C6DA-403E-8D83-A9F6A22268D7}" presName="parentNode" presStyleLbl="revTx" presStyleIdx="1" presStyleCnt="3" custScaleX="198134">
        <dgm:presLayoutVars>
          <dgm:chMax val="0"/>
          <dgm:bulletEnabled val="1"/>
        </dgm:presLayoutVars>
      </dgm:prSet>
      <dgm:spPr/>
    </dgm:pt>
    <dgm:pt modelId="{F43AA41A-9B56-4AF6-8ABA-58363E214A86}" type="pres">
      <dgm:prSet presAssocID="{353BBFEA-0857-475C-A01E-C5CE345C4970}" presName="sibTrans" presStyleCnt="0"/>
      <dgm:spPr/>
    </dgm:pt>
    <dgm:pt modelId="{C8839789-1B1E-4D3D-BD3E-12AAA79E6609}" type="pres">
      <dgm:prSet presAssocID="{C8154AF4-34C7-47B8-98D0-0A0D81A75D5B}" presName="compositeNode" presStyleCnt="0">
        <dgm:presLayoutVars>
          <dgm:bulletEnabled val="1"/>
        </dgm:presLayoutVars>
      </dgm:prSet>
      <dgm:spPr/>
    </dgm:pt>
    <dgm:pt modelId="{5CD9DEEA-75BD-4AFE-88BE-5642B6ADD3EA}" type="pres">
      <dgm:prSet presAssocID="{C8154AF4-34C7-47B8-98D0-0A0D81A75D5B}" presName="image" presStyleLbl="fgImgPlace1" presStyleIdx="2" presStyleCnt="3"/>
      <dgm:spPr>
        <a:solidFill>
          <a:schemeClr val="bg2">
            <a:lumMod val="50000"/>
          </a:schemeClr>
        </a:solidFill>
      </dgm:spPr>
    </dgm:pt>
    <dgm:pt modelId="{D49952A7-5F74-42B1-A951-63E101F0C300}" type="pres">
      <dgm:prSet presAssocID="{C8154AF4-34C7-47B8-98D0-0A0D81A75D5B}" presName="childNode" presStyleLbl="node1" presStyleIdx="2" presStyleCnt="3">
        <dgm:presLayoutVars>
          <dgm:bulletEnabled val="1"/>
        </dgm:presLayoutVars>
      </dgm:prSet>
      <dgm:spPr/>
    </dgm:pt>
    <dgm:pt modelId="{C5861EDB-9D62-491F-9DA6-0BDE95FF4FAA}" type="pres">
      <dgm:prSet presAssocID="{C8154AF4-34C7-47B8-98D0-0A0D81A75D5B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8A318701-CE95-4AE2-B8BF-3A07A41C6A58}" srcId="{AF5743FE-C6DA-403E-8D83-A9F6A22268D7}" destId="{1BFAC26A-5613-48CB-AF4C-EA3DE2417C69}" srcOrd="0" destOrd="0" parTransId="{2926EFEF-4E2B-40AC-9F4B-3C174322D3FE}" sibTransId="{5401AE4A-DD3A-43B9-98B7-0D901BE4E696}"/>
    <dgm:cxn modelId="{A709600C-CED7-4FFC-AFAA-FFBE60CBC177}" srcId="{52A5DF0C-5834-42F5-957C-B20666D8FB99}" destId="{C8154AF4-34C7-47B8-98D0-0A0D81A75D5B}" srcOrd="2" destOrd="0" parTransId="{F9263B28-2A0B-4239-BAC9-F0C635A3AAB4}" sibTransId="{E5D0AD76-2F09-400A-B82C-729671AEBA7D}"/>
    <dgm:cxn modelId="{DBB9760E-22A2-436B-9F35-EB5CC18661F7}" type="presOf" srcId="{C8154AF4-34C7-47B8-98D0-0A0D81A75D5B}" destId="{C5861EDB-9D62-491F-9DA6-0BDE95FF4FAA}" srcOrd="0" destOrd="0" presId="urn:microsoft.com/office/officeart/2005/8/layout/hList2"/>
    <dgm:cxn modelId="{16CB3C16-933C-420B-B2E0-5664E26647DB}" type="presOf" srcId="{A831B61B-EEC0-4B18-9010-A252F1AD544F}" destId="{0CA5240F-AADA-47A9-BE8A-7011E2DD4E54}" srcOrd="0" destOrd="0" presId="urn:microsoft.com/office/officeart/2005/8/layout/hList2"/>
    <dgm:cxn modelId="{AB77D328-3D4B-43BE-B21F-09010EF9D67B}" type="presOf" srcId="{FB75E3B1-9DE3-4584-990A-AB72D7B2971C}" destId="{D49952A7-5F74-42B1-A951-63E101F0C300}" srcOrd="0" destOrd="0" presId="urn:microsoft.com/office/officeart/2005/8/layout/hList2"/>
    <dgm:cxn modelId="{29EF3F2D-4FE4-4796-A300-1B93786A2118}" type="presOf" srcId="{460EE6B3-CA04-41BC-A303-27F399D8B2A2}" destId="{0CA5240F-AADA-47A9-BE8A-7011E2DD4E54}" srcOrd="0" destOrd="1" presId="urn:microsoft.com/office/officeart/2005/8/layout/hList2"/>
    <dgm:cxn modelId="{8FDEAC36-ED82-4B4E-95A4-2C88FC785CB1}" srcId="{52A5DF0C-5834-42F5-957C-B20666D8FB99}" destId="{368A6380-BAF3-4585-BD49-83D3507DB6B4}" srcOrd="0" destOrd="0" parTransId="{4E3659EB-137A-4F42-91DA-C30863CDCC3F}" sibTransId="{54D6CFD7-0D44-4C71-86FB-0CD304CBC4EF}"/>
    <dgm:cxn modelId="{6EF8273E-083E-4BE3-99CE-1379168013A6}" srcId="{C8154AF4-34C7-47B8-98D0-0A0D81A75D5B}" destId="{704B15EB-15D5-43D0-97D2-539CAE719C48}" srcOrd="2" destOrd="0" parTransId="{1FFC1A11-F07B-4C74-85F0-ABF6C3094EFE}" sibTransId="{95738DAD-25A5-4D9C-9ACB-CD77F81F9494}"/>
    <dgm:cxn modelId="{22A8B53F-0937-43F1-AE62-348B01A72960}" srcId="{368A6380-BAF3-4585-BD49-83D3507DB6B4}" destId="{A831B61B-EEC0-4B18-9010-A252F1AD544F}" srcOrd="0" destOrd="0" parTransId="{778C1560-6E11-4152-9898-82F95C456B23}" sibTransId="{082CBB05-0D06-431B-A5FD-5FA71B53A34C}"/>
    <dgm:cxn modelId="{4ACC635F-935A-48EE-A77F-800967DA5767}" type="presOf" srcId="{AF5743FE-C6DA-403E-8D83-A9F6A22268D7}" destId="{1945F662-1AA4-4B02-AAC1-325EAB30AB70}" srcOrd="0" destOrd="0" presId="urn:microsoft.com/office/officeart/2005/8/layout/hList2"/>
    <dgm:cxn modelId="{84F19560-36E4-435F-9A36-8D43898C1289}" srcId="{C8154AF4-34C7-47B8-98D0-0A0D81A75D5B}" destId="{B1E1772B-7DCB-491A-913B-2EC5515E3F10}" srcOrd="3" destOrd="0" parTransId="{8E82700A-A20A-4B15-BAFF-EF478E66DF8D}" sibTransId="{6BCAB0DA-B4DB-4D35-AE33-0E50B2807884}"/>
    <dgm:cxn modelId="{05564E62-8C4B-4575-A2E2-857A7C6C5FA9}" srcId="{AF5743FE-C6DA-403E-8D83-A9F6A22268D7}" destId="{7AC1265E-DCBD-4DBF-9069-985EDDA0F314}" srcOrd="5" destOrd="0" parTransId="{54708EFA-8AC1-4654-9A9D-8782A0D40B01}" sibTransId="{18A7A862-B906-4B8E-AD7A-85A17B1EC325}"/>
    <dgm:cxn modelId="{79A94A47-464D-415A-805D-CCE1CFB8A373}" type="presOf" srcId="{4D8FC9AA-1020-479B-AC71-53B54A489D46}" destId="{FD451432-1260-4EBB-AAC7-CE2DD798CEC0}" srcOrd="0" destOrd="6" presId="urn:microsoft.com/office/officeart/2005/8/layout/hList2"/>
    <dgm:cxn modelId="{AD955948-9CE4-4D45-AB9A-4EE23D96561A}" type="presOf" srcId="{704B15EB-15D5-43D0-97D2-539CAE719C48}" destId="{D49952A7-5F74-42B1-A951-63E101F0C300}" srcOrd="0" destOrd="2" presId="urn:microsoft.com/office/officeart/2005/8/layout/hList2"/>
    <dgm:cxn modelId="{6A6A7C48-6FD7-4F2E-98FC-0959F2F67AC9}" srcId="{C8154AF4-34C7-47B8-98D0-0A0D81A75D5B}" destId="{FB75E3B1-9DE3-4584-990A-AB72D7B2971C}" srcOrd="0" destOrd="0" parTransId="{9B2692E3-CD3D-4B1A-B077-E4D86E739E9F}" sibTransId="{DE7EFE8A-A9CD-4948-82A0-7EB745AE9C30}"/>
    <dgm:cxn modelId="{FDD8DE4B-38F7-4C17-8190-DD95B7E2BE47}" type="presOf" srcId="{1FF183EC-247B-4D8A-9A9E-A99A9B9F945E}" destId="{FD451432-1260-4EBB-AAC7-CE2DD798CEC0}" srcOrd="0" destOrd="3" presId="urn:microsoft.com/office/officeart/2005/8/layout/hList2"/>
    <dgm:cxn modelId="{C105FB6F-269B-4092-8F8F-FB82626C0E60}" srcId="{52A5DF0C-5834-42F5-957C-B20666D8FB99}" destId="{AF5743FE-C6DA-403E-8D83-A9F6A22268D7}" srcOrd="1" destOrd="0" parTransId="{B1144CF9-AF48-475F-B637-9A24385E885D}" sibTransId="{353BBFEA-0857-475C-A01E-C5CE345C4970}"/>
    <dgm:cxn modelId="{F9BC0770-F111-4999-BAE8-49D7E6614A11}" srcId="{AF5743FE-C6DA-403E-8D83-A9F6A22268D7}" destId="{733776AD-54D6-4CB0-B9E4-74385B1F9FFA}" srcOrd="1" destOrd="0" parTransId="{B0F799D6-719C-4D6F-8903-0E10C7829D42}" sibTransId="{57E833C4-8F95-4575-B03E-7306CD95D830}"/>
    <dgm:cxn modelId="{775E1F71-77C1-4299-9008-A2E881E89015}" type="presOf" srcId="{7AC1265E-DCBD-4DBF-9069-985EDDA0F314}" destId="{FD451432-1260-4EBB-AAC7-CE2DD798CEC0}" srcOrd="0" destOrd="5" presId="urn:microsoft.com/office/officeart/2005/8/layout/hList2"/>
    <dgm:cxn modelId="{F9DFA475-74DC-49C5-9640-EDCCCD57977F}" srcId="{AF5743FE-C6DA-403E-8D83-A9F6A22268D7}" destId="{4D8FC9AA-1020-479B-AC71-53B54A489D46}" srcOrd="6" destOrd="0" parTransId="{5BC66B65-FA42-4188-8D32-46A619D627FA}" sibTransId="{E93E9A72-49B9-4601-9101-21BB6B3679DC}"/>
    <dgm:cxn modelId="{EDC0D978-AACC-4344-99BA-AC84BB7221F4}" srcId="{C8154AF4-34C7-47B8-98D0-0A0D81A75D5B}" destId="{718DFF9D-ECEE-405E-B941-90F315BD88A7}" srcOrd="1" destOrd="0" parTransId="{46EF1EE1-9906-4D67-86C4-CCF97752B2A1}" sibTransId="{73A857C3-3CCF-46AC-8F6B-240C6D5D2E2E}"/>
    <dgm:cxn modelId="{63053E7C-5101-484E-B21C-047619541677}" type="presOf" srcId="{5D203508-77A4-45D4-BE9F-AEA2F312593F}" destId="{FD451432-1260-4EBB-AAC7-CE2DD798CEC0}" srcOrd="0" destOrd="2" presId="urn:microsoft.com/office/officeart/2005/8/layout/hList2"/>
    <dgm:cxn modelId="{01F44481-62E6-4C30-BE7D-C13CF3D89E06}" srcId="{C8154AF4-34C7-47B8-98D0-0A0D81A75D5B}" destId="{50CC13AB-C8FD-4339-A90A-682501805142}" srcOrd="4" destOrd="0" parTransId="{9F78ABD6-B921-4FE2-87EA-A9491660D7DD}" sibTransId="{7CB79DF4-F1A9-44D1-B6E0-CC1D6DEA041D}"/>
    <dgm:cxn modelId="{30003288-6679-406A-814B-D34AC6A5399C}" type="presOf" srcId="{718DFF9D-ECEE-405E-B941-90F315BD88A7}" destId="{D49952A7-5F74-42B1-A951-63E101F0C300}" srcOrd="0" destOrd="1" presId="urn:microsoft.com/office/officeart/2005/8/layout/hList2"/>
    <dgm:cxn modelId="{D4CB7292-AC2B-4F8A-8B97-BBE7381AEF0E}" srcId="{A831B61B-EEC0-4B18-9010-A252F1AD544F}" destId="{460EE6B3-CA04-41BC-A303-27F399D8B2A2}" srcOrd="0" destOrd="0" parTransId="{485567F9-8E3E-4DF5-A86B-A9D182ED8F1B}" sibTransId="{B2C219BA-18F0-4006-84BE-C75A34E448A1}"/>
    <dgm:cxn modelId="{0064F39B-866E-4304-97E0-71BFC7DAE40B}" type="presOf" srcId="{D9DBFF9A-6288-4D10-9A93-8FFBA0D115A6}" destId="{0CA5240F-AADA-47A9-BE8A-7011E2DD4E54}" srcOrd="0" destOrd="2" presId="urn:microsoft.com/office/officeart/2005/8/layout/hList2"/>
    <dgm:cxn modelId="{363CD79C-D373-4BFD-B986-6F6BFDBB1A50}" type="presOf" srcId="{368A6380-BAF3-4585-BD49-83D3507DB6B4}" destId="{22B3B90C-9231-4EB5-B61C-DACD3CD944C0}" srcOrd="0" destOrd="0" presId="urn:microsoft.com/office/officeart/2005/8/layout/hList2"/>
    <dgm:cxn modelId="{886CCAAA-27A4-41C6-8882-084A99D80BE8}" srcId="{AF5743FE-C6DA-403E-8D83-A9F6A22268D7}" destId="{108CAF89-450A-4A73-AD69-A6488F57489C}" srcOrd="4" destOrd="0" parTransId="{F613D228-5B3A-42BE-AC66-4090047DE1A3}" sibTransId="{5D533FE3-4EB2-4D7C-A3E9-B26DD1DEC851}"/>
    <dgm:cxn modelId="{52A0DDAC-57A8-4983-9F07-D1B0AB5AD8D5}" type="presOf" srcId="{108CAF89-450A-4A73-AD69-A6488F57489C}" destId="{FD451432-1260-4EBB-AAC7-CE2DD798CEC0}" srcOrd="0" destOrd="4" presId="urn:microsoft.com/office/officeart/2005/8/layout/hList2"/>
    <dgm:cxn modelId="{DBE786B9-BDE9-4E0B-803C-ED8500164588}" type="presOf" srcId="{50CC13AB-C8FD-4339-A90A-682501805142}" destId="{D49952A7-5F74-42B1-A951-63E101F0C300}" srcOrd="0" destOrd="4" presId="urn:microsoft.com/office/officeart/2005/8/layout/hList2"/>
    <dgm:cxn modelId="{F39152BB-5255-4931-B242-5EA55A0C7F85}" type="presOf" srcId="{52A5DF0C-5834-42F5-957C-B20666D8FB99}" destId="{DE833C51-E068-4652-8173-96D306FF5CB6}" srcOrd="0" destOrd="0" presId="urn:microsoft.com/office/officeart/2005/8/layout/hList2"/>
    <dgm:cxn modelId="{3DA220BE-BB07-4FA3-881C-B1666BEDBC84}" type="presOf" srcId="{B1E1772B-7DCB-491A-913B-2EC5515E3F10}" destId="{D49952A7-5F74-42B1-A951-63E101F0C300}" srcOrd="0" destOrd="3" presId="urn:microsoft.com/office/officeart/2005/8/layout/hList2"/>
    <dgm:cxn modelId="{8E3EF3BE-1910-4961-A8F2-7BF612870FA4}" type="presOf" srcId="{1BFAC26A-5613-48CB-AF4C-EA3DE2417C69}" destId="{FD451432-1260-4EBB-AAC7-CE2DD798CEC0}" srcOrd="0" destOrd="0" presId="urn:microsoft.com/office/officeart/2005/8/layout/hList2"/>
    <dgm:cxn modelId="{C2E950D7-ECBD-465B-BDFB-50C35597D5D7}" srcId="{AF5743FE-C6DA-403E-8D83-A9F6A22268D7}" destId="{1FF183EC-247B-4D8A-9A9E-A99A9B9F945E}" srcOrd="3" destOrd="0" parTransId="{F73349D0-298F-4C76-8CD1-4571A584EC1D}" sibTransId="{C136B85F-7255-4030-AF4E-57D2343AFAD1}"/>
    <dgm:cxn modelId="{771451D8-232E-4D6E-B19B-19C0894C7CD5}" srcId="{AF5743FE-C6DA-403E-8D83-A9F6A22268D7}" destId="{5D203508-77A4-45D4-BE9F-AEA2F312593F}" srcOrd="2" destOrd="0" parTransId="{246B21F6-3F0F-4B99-8663-929097DC2B3B}" sibTransId="{58453B70-213E-4E04-8F8F-F9E5943E1D4E}"/>
    <dgm:cxn modelId="{9360A0DE-B130-45DB-84D3-8092E8F1CDB0}" type="presOf" srcId="{733776AD-54D6-4CB0-B9E4-74385B1F9FFA}" destId="{FD451432-1260-4EBB-AAC7-CE2DD798CEC0}" srcOrd="0" destOrd="1" presId="urn:microsoft.com/office/officeart/2005/8/layout/hList2"/>
    <dgm:cxn modelId="{4E7D7AF3-47B5-403C-9190-8F5D52689917}" srcId="{A831B61B-EEC0-4B18-9010-A252F1AD544F}" destId="{D9DBFF9A-6288-4D10-9A93-8FFBA0D115A6}" srcOrd="1" destOrd="0" parTransId="{56523155-8A8F-4FFD-9872-FD1F01C80516}" sibTransId="{EC590482-D68B-4EA4-80A0-86B48BF3C208}"/>
    <dgm:cxn modelId="{3300AD94-3798-4161-9949-2A9E563E83C3}" type="presParOf" srcId="{DE833C51-E068-4652-8173-96D306FF5CB6}" destId="{7354C9C7-6EBE-43A4-94EF-0A88A5C6C72C}" srcOrd="0" destOrd="0" presId="urn:microsoft.com/office/officeart/2005/8/layout/hList2"/>
    <dgm:cxn modelId="{39D80277-F587-4ABB-98DE-EAD8F1C96BCF}" type="presParOf" srcId="{7354C9C7-6EBE-43A4-94EF-0A88A5C6C72C}" destId="{000715BF-0F86-47AF-816E-06E5951217BC}" srcOrd="0" destOrd="0" presId="urn:microsoft.com/office/officeart/2005/8/layout/hList2"/>
    <dgm:cxn modelId="{74B8F71F-097C-4D00-B0BC-CD0C7D580922}" type="presParOf" srcId="{7354C9C7-6EBE-43A4-94EF-0A88A5C6C72C}" destId="{0CA5240F-AADA-47A9-BE8A-7011E2DD4E54}" srcOrd="1" destOrd="0" presId="urn:microsoft.com/office/officeart/2005/8/layout/hList2"/>
    <dgm:cxn modelId="{E773DB53-A90A-4484-89EE-1CBC491B4A51}" type="presParOf" srcId="{7354C9C7-6EBE-43A4-94EF-0A88A5C6C72C}" destId="{22B3B90C-9231-4EB5-B61C-DACD3CD944C0}" srcOrd="2" destOrd="0" presId="urn:microsoft.com/office/officeart/2005/8/layout/hList2"/>
    <dgm:cxn modelId="{FDDF0E1A-1FA5-41EA-A5C3-E82E0029F43E}" type="presParOf" srcId="{DE833C51-E068-4652-8173-96D306FF5CB6}" destId="{CB7DFC66-6B76-491B-B288-774A41F28391}" srcOrd="1" destOrd="0" presId="urn:microsoft.com/office/officeart/2005/8/layout/hList2"/>
    <dgm:cxn modelId="{D6D6DF67-F3D1-43CF-B2E9-FBCA34E62516}" type="presParOf" srcId="{DE833C51-E068-4652-8173-96D306FF5CB6}" destId="{28690003-D3DA-4D83-B863-C5588641A8B3}" srcOrd="2" destOrd="0" presId="urn:microsoft.com/office/officeart/2005/8/layout/hList2"/>
    <dgm:cxn modelId="{AB4D8455-C90B-4744-9CFD-A1690BA1AE20}" type="presParOf" srcId="{28690003-D3DA-4D83-B863-C5588641A8B3}" destId="{D42E6DB3-B279-4016-9C7A-911C49837B7B}" srcOrd="0" destOrd="0" presId="urn:microsoft.com/office/officeart/2005/8/layout/hList2"/>
    <dgm:cxn modelId="{6A488AD1-8890-499A-AE15-85A735018CCC}" type="presParOf" srcId="{28690003-D3DA-4D83-B863-C5588641A8B3}" destId="{FD451432-1260-4EBB-AAC7-CE2DD798CEC0}" srcOrd="1" destOrd="0" presId="urn:microsoft.com/office/officeart/2005/8/layout/hList2"/>
    <dgm:cxn modelId="{10AE915E-41EC-4FF1-9FE3-42424D8550F7}" type="presParOf" srcId="{28690003-D3DA-4D83-B863-C5588641A8B3}" destId="{1945F662-1AA4-4B02-AAC1-325EAB30AB70}" srcOrd="2" destOrd="0" presId="urn:microsoft.com/office/officeart/2005/8/layout/hList2"/>
    <dgm:cxn modelId="{66F32C00-1BCA-4F3C-99D3-94F4AC547B87}" type="presParOf" srcId="{DE833C51-E068-4652-8173-96D306FF5CB6}" destId="{F43AA41A-9B56-4AF6-8ABA-58363E214A86}" srcOrd="3" destOrd="0" presId="urn:microsoft.com/office/officeart/2005/8/layout/hList2"/>
    <dgm:cxn modelId="{408C60B7-CE34-44EB-8C5F-B0791D80DE92}" type="presParOf" srcId="{DE833C51-E068-4652-8173-96D306FF5CB6}" destId="{C8839789-1B1E-4D3D-BD3E-12AAA79E6609}" srcOrd="4" destOrd="0" presId="urn:microsoft.com/office/officeart/2005/8/layout/hList2"/>
    <dgm:cxn modelId="{0B8CDDD5-E5D9-4B06-8A4D-2908EF188222}" type="presParOf" srcId="{C8839789-1B1E-4D3D-BD3E-12AAA79E6609}" destId="{5CD9DEEA-75BD-4AFE-88BE-5642B6ADD3EA}" srcOrd="0" destOrd="0" presId="urn:microsoft.com/office/officeart/2005/8/layout/hList2"/>
    <dgm:cxn modelId="{27D4BFD8-6ABC-47CF-8DA0-C7E02A900E1F}" type="presParOf" srcId="{C8839789-1B1E-4D3D-BD3E-12AAA79E6609}" destId="{D49952A7-5F74-42B1-A951-63E101F0C300}" srcOrd="1" destOrd="0" presId="urn:microsoft.com/office/officeart/2005/8/layout/hList2"/>
    <dgm:cxn modelId="{D180B4E7-6BAB-4C92-99CA-9BEF6731F0E2}" type="presParOf" srcId="{C8839789-1B1E-4D3D-BD3E-12AAA79E6609}" destId="{C5861EDB-9D62-491F-9DA6-0BDE95FF4FAA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38FE57-4A94-49BE-BF95-2CC277D62E42}" type="doc">
      <dgm:prSet loTypeId="urn:microsoft.com/office/officeart/2005/8/layout/default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JM"/>
        </a:p>
      </dgm:t>
    </dgm:pt>
    <dgm:pt modelId="{00E5DBCE-CAA7-4D5F-BC42-B85D1D3A597D}">
      <dgm:prSet phldrT="[Text]"/>
      <dgm:spPr/>
      <dgm:t>
        <a:bodyPr/>
        <a:lstStyle/>
        <a:p>
          <a:r>
            <a:rPr lang="en-US" dirty="0"/>
            <a:t>The COVID pandemic started affecting the Caribbean in March 2020. </a:t>
          </a:r>
        </a:p>
        <a:p>
          <a:r>
            <a:rPr lang="en-US" dirty="0"/>
            <a:t>Despite this, CAROSAI was able to implement at least </a:t>
          </a:r>
          <a:r>
            <a:rPr lang="en-US" b="1" dirty="0"/>
            <a:t>76% </a:t>
          </a:r>
          <a:r>
            <a:rPr lang="en-US" dirty="0"/>
            <a:t>of plans targeted for the period.</a:t>
          </a:r>
          <a:endParaRPr lang="en-JM" dirty="0"/>
        </a:p>
      </dgm:t>
    </dgm:pt>
    <dgm:pt modelId="{3FB86339-137B-4F22-8D03-3A3928310D24}" type="parTrans" cxnId="{A287463C-F6EA-4FAB-939D-1F80F162B196}">
      <dgm:prSet/>
      <dgm:spPr/>
      <dgm:t>
        <a:bodyPr/>
        <a:lstStyle/>
        <a:p>
          <a:endParaRPr lang="en-JM"/>
        </a:p>
      </dgm:t>
    </dgm:pt>
    <dgm:pt modelId="{4FF349BE-4544-42E5-8603-ADBF157617CB}" type="sibTrans" cxnId="{A287463C-F6EA-4FAB-939D-1F80F162B196}">
      <dgm:prSet/>
      <dgm:spPr/>
      <dgm:t>
        <a:bodyPr/>
        <a:lstStyle/>
        <a:p>
          <a:endParaRPr lang="en-JM"/>
        </a:p>
      </dgm:t>
    </dgm:pt>
    <dgm:pt modelId="{C71B661D-0674-4F75-B590-BE3C5AA0125A}" type="pres">
      <dgm:prSet presAssocID="{8838FE57-4A94-49BE-BF95-2CC277D62E42}" presName="diagram" presStyleCnt="0">
        <dgm:presLayoutVars>
          <dgm:dir/>
          <dgm:resizeHandles val="exact"/>
        </dgm:presLayoutVars>
      </dgm:prSet>
      <dgm:spPr/>
    </dgm:pt>
    <dgm:pt modelId="{5BC04A87-57C3-47C7-AC8D-6830BFFFBD28}" type="pres">
      <dgm:prSet presAssocID="{00E5DBCE-CAA7-4D5F-BC42-B85D1D3A597D}" presName="node" presStyleLbl="node1" presStyleIdx="0" presStyleCnt="1">
        <dgm:presLayoutVars>
          <dgm:bulletEnabled val="1"/>
        </dgm:presLayoutVars>
      </dgm:prSet>
      <dgm:spPr/>
    </dgm:pt>
  </dgm:ptLst>
  <dgm:cxnLst>
    <dgm:cxn modelId="{A287463C-F6EA-4FAB-939D-1F80F162B196}" srcId="{8838FE57-4A94-49BE-BF95-2CC277D62E42}" destId="{00E5DBCE-CAA7-4D5F-BC42-B85D1D3A597D}" srcOrd="0" destOrd="0" parTransId="{3FB86339-137B-4F22-8D03-3A3928310D24}" sibTransId="{4FF349BE-4544-42E5-8603-ADBF157617CB}"/>
    <dgm:cxn modelId="{AD16318E-ABD5-4956-A61D-7B83A2FF4A34}" type="presOf" srcId="{00E5DBCE-CAA7-4D5F-BC42-B85D1D3A597D}" destId="{5BC04A87-57C3-47C7-AC8D-6830BFFFBD28}" srcOrd="0" destOrd="0" presId="urn:microsoft.com/office/officeart/2005/8/layout/default"/>
    <dgm:cxn modelId="{474E1BEA-6C2D-43CC-A811-5E1F45CA9F69}" type="presOf" srcId="{8838FE57-4A94-49BE-BF95-2CC277D62E42}" destId="{C71B661D-0674-4F75-B590-BE3C5AA0125A}" srcOrd="0" destOrd="0" presId="urn:microsoft.com/office/officeart/2005/8/layout/default"/>
    <dgm:cxn modelId="{BD50DD88-5F1B-4E95-BEDB-ECA5D749AF97}" type="presParOf" srcId="{C71B661D-0674-4F75-B590-BE3C5AA0125A}" destId="{5BC04A87-57C3-47C7-AC8D-6830BFFFBD28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38FE57-4A94-49BE-BF95-2CC277D62E42}" type="doc">
      <dgm:prSet loTypeId="urn:microsoft.com/office/officeart/2008/layout/LinedList" loCatId="list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JM"/>
        </a:p>
      </dgm:t>
    </dgm:pt>
    <dgm:pt modelId="{00E5DBCE-CAA7-4D5F-BC42-B85D1D3A597D}">
      <dgm:prSet phldrT="[Text]"/>
      <dgm:spPr/>
      <dgm:t>
        <a:bodyPr/>
        <a:lstStyle/>
        <a:p>
          <a:r>
            <a:rPr lang="en-US" dirty="0"/>
            <a:t>Use of Technology During this Time</a:t>
          </a:r>
          <a:endParaRPr lang="en-JM" dirty="0"/>
        </a:p>
      </dgm:t>
    </dgm:pt>
    <dgm:pt modelId="{3FB86339-137B-4F22-8D03-3A3928310D24}" type="parTrans" cxnId="{A287463C-F6EA-4FAB-939D-1F80F162B196}">
      <dgm:prSet/>
      <dgm:spPr/>
      <dgm:t>
        <a:bodyPr/>
        <a:lstStyle/>
        <a:p>
          <a:endParaRPr lang="en-JM"/>
        </a:p>
      </dgm:t>
    </dgm:pt>
    <dgm:pt modelId="{4FF349BE-4544-42E5-8603-ADBF157617CB}" type="sibTrans" cxnId="{A287463C-F6EA-4FAB-939D-1F80F162B196}">
      <dgm:prSet/>
      <dgm:spPr/>
      <dgm:t>
        <a:bodyPr/>
        <a:lstStyle/>
        <a:p>
          <a:endParaRPr lang="en-JM"/>
        </a:p>
      </dgm:t>
    </dgm:pt>
    <dgm:pt modelId="{BD37EF09-A2BA-4822-8B6A-2A88FFFF01AA}">
      <dgm:prSet phldrT="[Text]"/>
      <dgm:spPr/>
      <dgm:t>
        <a:bodyPr/>
        <a:lstStyle/>
        <a:p>
          <a:r>
            <a:rPr lang="en-US" dirty="0"/>
            <a:t>Demystifying Data Analytics</a:t>
          </a:r>
          <a:endParaRPr lang="en-JM" dirty="0"/>
        </a:p>
      </dgm:t>
    </dgm:pt>
    <dgm:pt modelId="{C83A504F-3B48-4D7C-BCB7-177C7536868A}" type="parTrans" cxnId="{558A057B-B57E-4F04-B96D-311A4E013B64}">
      <dgm:prSet/>
      <dgm:spPr/>
      <dgm:t>
        <a:bodyPr/>
        <a:lstStyle/>
        <a:p>
          <a:endParaRPr lang="en-JM"/>
        </a:p>
      </dgm:t>
    </dgm:pt>
    <dgm:pt modelId="{779C1BC8-EDAD-434A-BEAF-BA6594E4C337}" type="sibTrans" cxnId="{558A057B-B57E-4F04-B96D-311A4E013B64}">
      <dgm:prSet/>
      <dgm:spPr/>
      <dgm:t>
        <a:bodyPr/>
        <a:lstStyle/>
        <a:p>
          <a:endParaRPr lang="en-JM"/>
        </a:p>
      </dgm:t>
    </dgm:pt>
    <dgm:pt modelId="{8B856B78-C80A-49CC-AA76-70F7E016621D}">
      <dgm:prSet phldrT="[Text]"/>
      <dgm:spPr/>
      <dgm:t>
        <a:bodyPr/>
        <a:lstStyle/>
        <a:p>
          <a:r>
            <a:rPr lang="en-US" dirty="0"/>
            <a:t>Quality Management Standards</a:t>
          </a:r>
          <a:endParaRPr lang="en-JM" dirty="0"/>
        </a:p>
      </dgm:t>
    </dgm:pt>
    <dgm:pt modelId="{1DE1F20A-6EBC-499C-8030-201DC5A68B3D}" type="parTrans" cxnId="{48C1A6A7-3BBA-42F3-B61F-FF74F88A798A}">
      <dgm:prSet/>
      <dgm:spPr/>
      <dgm:t>
        <a:bodyPr/>
        <a:lstStyle/>
        <a:p>
          <a:endParaRPr lang="en-JM"/>
        </a:p>
      </dgm:t>
    </dgm:pt>
    <dgm:pt modelId="{719B7CF8-AAFF-40B2-80A2-9B5746A2A494}" type="sibTrans" cxnId="{48C1A6A7-3BBA-42F3-B61F-FF74F88A798A}">
      <dgm:prSet/>
      <dgm:spPr/>
      <dgm:t>
        <a:bodyPr/>
        <a:lstStyle/>
        <a:p>
          <a:endParaRPr lang="en-JM"/>
        </a:p>
      </dgm:t>
    </dgm:pt>
    <dgm:pt modelId="{19DA0093-F5D5-445A-A476-15C4D3F172B4}">
      <dgm:prSet phldrT="[Text]"/>
      <dgm:spPr/>
      <dgm:t>
        <a:bodyPr/>
        <a:lstStyle/>
        <a:p>
          <a:r>
            <a:rPr lang="en-US" dirty="0"/>
            <a:t>Audit of the Future</a:t>
          </a:r>
        </a:p>
      </dgm:t>
    </dgm:pt>
    <dgm:pt modelId="{48F0172A-3142-4DE6-A603-F2C927F940DC}" type="parTrans" cxnId="{87A72E91-16B9-4DBA-816E-942E598BAF06}">
      <dgm:prSet/>
      <dgm:spPr/>
      <dgm:t>
        <a:bodyPr/>
        <a:lstStyle/>
        <a:p>
          <a:endParaRPr lang="en-JM"/>
        </a:p>
      </dgm:t>
    </dgm:pt>
    <dgm:pt modelId="{366BC222-E563-498C-AB9C-91914B8D4542}" type="sibTrans" cxnId="{87A72E91-16B9-4DBA-816E-942E598BAF06}">
      <dgm:prSet/>
      <dgm:spPr/>
      <dgm:t>
        <a:bodyPr/>
        <a:lstStyle/>
        <a:p>
          <a:endParaRPr lang="en-JM"/>
        </a:p>
      </dgm:t>
    </dgm:pt>
    <dgm:pt modelId="{A07ABFE8-0309-4D78-8E8C-713A727FD2D8}">
      <dgm:prSet phldrT="[Text]"/>
      <dgm:spPr/>
      <dgm:t>
        <a:bodyPr/>
        <a:lstStyle/>
        <a:p>
          <a:r>
            <a:rPr lang="en-US" dirty="0"/>
            <a:t>Climate Change Adaptation Actions</a:t>
          </a:r>
          <a:endParaRPr lang="en-JM" dirty="0"/>
        </a:p>
      </dgm:t>
    </dgm:pt>
    <dgm:pt modelId="{9BAB720A-7B2F-4D94-BB17-7B88EB5BCB6B}" type="parTrans" cxnId="{A55F1D31-05C1-4D35-A1B3-F9FCC9438FEB}">
      <dgm:prSet/>
      <dgm:spPr/>
      <dgm:t>
        <a:bodyPr/>
        <a:lstStyle/>
        <a:p>
          <a:endParaRPr lang="en-JM"/>
        </a:p>
      </dgm:t>
    </dgm:pt>
    <dgm:pt modelId="{53AD14EF-1943-4C57-8E25-F607EC138500}" type="sibTrans" cxnId="{A55F1D31-05C1-4D35-A1B3-F9FCC9438FEB}">
      <dgm:prSet/>
      <dgm:spPr/>
      <dgm:t>
        <a:bodyPr/>
        <a:lstStyle/>
        <a:p>
          <a:endParaRPr lang="en-JM"/>
        </a:p>
      </dgm:t>
    </dgm:pt>
    <dgm:pt modelId="{847449A9-3549-4538-9A32-8FD9186BA2E0}" type="pres">
      <dgm:prSet presAssocID="{8838FE57-4A94-49BE-BF95-2CC277D62E42}" presName="vert0" presStyleCnt="0">
        <dgm:presLayoutVars>
          <dgm:dir/>
          <dgm:animOne val="branch"/>
          <dgm:animLvl val="lvl"/>
        </dgm:presLayoutVars>
      </dgm:prSet>
      <dgm:spPr/>
    </dgm:pt>
    <dgm:pt modelId="{3B599F01-9351-4D8B-A755-7F654E2E535C}" type="pres">
      <dgm:prSet presAssocID="{00E5DBCE-CAA7-4D5F-BC42-B85D1D3A597D}" presName="thickLine" presStyleLbl="alignNode1" presStyleIdx="0" presStyleCnt="5"/>
      <dgm:spPr/>
    </dgm:pt>
    <dgm:pt modelId="{EAACD824-0520-418E-B43B-19B1B3B35CB0}" type="pres">
      <dgm:prSet presAssocID="{00E5DBCE-CAA7-4D5F-BC42-B85D1D3A597D}" presName="horz1" presStyleCnt="0"/>
      <dgm:spPr/>
    </dgm:pt>
    <dgm:pt modelId="{F1FD1E4E-1C27-43C0-B9D4-1D3AD1D3D343}" type="pres">
      <dgm:prSet presAssocID="{00E5DBCE-CAA7-4D5F-BC42-B85D1D3A597D}" presName="tx1" presStyleLbl="revTx" presStyleIdx="0" presStyleCnt="5"/>
      <dgm:spPr/>
    </dgm:pt>
    <dgm:pt modelId="{CCD37AAF-5FA4-4541-A234-C22A2AAC7C29}" type="pres">
      <dgm:prSet presAssocID="{00E5DBCE-CAA7-4D5F-BC42-B85D1D3A597D}" presName="vert1" presStyleCnt="0"/>
      <dgm:spPr/>
    </dgm:pt>
    <dgm:pt modelId="{68C05A90-9900-4085-9EC7-C7304ED186EF}" type="pres">
      <dgm:prSet presAssocID="{BD37EF09-A2BA-4822-8B6A-2A88FFFF01AA}" presName="thickLine" presStyleLbl="alignNode1" presStyleIdx="1" presStyleCnt="5"/>
      <dgm:spPr/>
    </dgm:pt>
    <dgm:pt modelId="{CE4EDE75-DFE2-4414-8A66-6C3D12F7D570}" type="pres">
      <dgm:prSet presAssocID="{BD37EF09-A2BA-4822-8B6A-2A88FFFF01AA}" presName="horz1" presStyleCnt="0"/>
      <dgm:spPr/>
    </dgm:pt>
    <dgm:pt modelId="{F2BD2B45-0603-4020-9495-C6C0EC0C80BE}" type="pres">
      <dgm:prSet presAssocID="{BD37EF09-A2BA-4822-8B6A-2A88FFFF01AA}" presName="tx1" presStyleLbl="revTx" presStyleIdx="1" presStyleCnt="5"/>
      <dgm:spPr/>
    </dgm:pt>
    <dgm:pt modelId="{FFC1E7A9-963F-4A8C-9A71-4D33F03CA112}" type="pres">
      <dgm:prSet presAssocID="{BD37EF09-A2BA-4822-8B6A-2A88FFFF01AA}" presName="vert1" presStyleCnt="0"/>
      <dgm:spPr/>
    </dgm:pt>
    <dgm:pt modelId="{0353377D-6739-4F00-A14C-2001A428050C}" type="pres">
      <dgm:prSet presAssocID="{8B856B78-C80A-49CC-AA76-70F7E016621D}" presName="thickLine" presStyleLbl="alignNode1" presStyleIdx="2" presStyleCnt="5"/>
      <dgm:spPr/>
    </dgm:pt>
    <dgm:pt modelId="{EF8E24F9-1B2C-4BA2-8ACB-B4C1DA03E7D1}" type="pres">
      <dgm:prSet presAssocID="{8B856B78-C80A-49CC-AA76-70F7E016621D}" presName="horz1" presStyleCnt="0"/>
      <dgm:spPr/>
    </dgm:pt>
    <dgm:pt modelId="{D54B4337-3FA7-4B3F-85DC-E72F9983F08C}" type="pres">
      <dgm:prSet presAssocID="{8B856B78-C80A-49CC-AA76-70F7E016621D}" presName="tx1" presStyleLbl="revTx" presStyleIdx="2" presStyleCnt="5"/>
      <dgm:spPr/>
    </dgm:pt>
    <dgm:pt modelId="{AEE780A7-6B13-45E4-A0A4-0AD8F44359AF}" type="pres">
      <dgm:prSet presAssocID="{8B856B78-C80A-49CC-AA76-70F7E016621D}" presName="vert1" presStyleCnt="0"/>
      <dgm:spPr/>
    </dgm:pt>
    <dgm:pt modelId="{EAC34851-9513-46CF-BEF2-9C9A02B2C437}" type="pres">
      <dgm:prSet presAssocID="{19DA0093-F5D5-445A-A476-15C4D3F172B4}" presName="thickLine" presStyleLbl="alignNode1" presStyleIdx="3" presStyleCnt="5"/>
      <dgm:spPr/>
    </dgm:pt>
    <dgm:pt modelId="{A63E4042-E569-446C-9815-5A8568FAAC53}" type="pres">
      <dgm:prSet presAssocID="{19DA0093-F5D5-445A-A476-15C4D3F172B4}" presName="horz1" presStyleCnt="0"/>
      <dgm:spPr/>
    </dgm:pt>
    <dgm:pt modelId="{64894185-D1E7-4FF6-8376-D4BB3E3823F8}" type="pres">
      <dgm:prSet presAssocID="{19DA0093-F5D5-445A-A476-15C4D3F172B4}" presName="tx1" presStyleLbl="revTx" presStyleIdx="3" presStyleCnt="5"/>
      <dgm:spPr/>
    </dgm:pt>
    <dgm:pt modelId="{CD390995-EDAB-45BE-AB8A-5AC3584D68D4}" type="pres">
      <dgm:prSet presAssocID="{19DA0093-F5D5-445A-A476-15C4D3F172B4}" presName="vert1" presStyleCnt="0"/>
      <dgm:spPr/>
    </dgm:pt>
    <dgm:pt modelId="{6AD8FC91-ECFC-46FC-81FC-08D01080ABED}" type="pres">
      <dgm:prSet presAssocID="{A07ABFE8-0309-4D78-8E8C-713A727FD2D8}" presName="thickLine" presStyleLbl="alignNode1" presStyleIdx="4" presStyleCnt="5"/>
      <dgm:spPr/>
    </dgm:pt>
    <dgm:pt modelId="{A20D2094-5707-46A2-8506-B7FCD0243E29}" type="pres">
      <dgm:prSet presAssocID="{A07ABFE8-0309-4D78-8E8C-713A727FD2D8}" presName="horz1" presStyleCnt="0"/>
      <dgm:spPr/>
    </dgm:pt>
    <dgm:pt modelId="{81593ACB-A0B0-4439-814B-23E36A3331FE}" type="pres">
      <dgm:prSet presAssocID="{A07ABFE8-0309-4D78-8E8C-713A727FD2D8}" presName="tx1" presStyleLbl="revTx" presStyleIdx="4" presStyleCnt="5"/>
      <dgm:spPr/>
    </dgm:pt>
    <dgm:pt modelId="{D3514C30-836C-4D9E-927E-A948A7282F31}" type="pres">
      <dgm:prSet presAssocID="{A07ABFE8-0309-4D78-8E8C-713A727FD2D8}" presName="vert1" presStyleCnt="0"/>
      <dgm:spPr/>
    </dgm:pt>
  </dgm:ptLst>
  <dgm:cxnLst>
    <dgm:cxn modelId="{A936BF0A-B2FE-4F09-B59B-CEE0526F15DC}" type="presOf" srcId="{8838FE57-4A94-49BE-BF95-2CC277D62E42}" destId="{847449A9-3549-4538-9A32-8FD9186BA2E0}" srcOrd="0" destOrd="0" presId="urn:microsoft.com/office/officeart/2008/layout/LinedList"/>
    <dgm:cxn modelId="{A55F1D31-05C1-4D35-A1B3-F9FCC9438FEB}" srcId="{8838FE57-4A94-49BE-BF95-2CC277D62E42}" destId="{A07ABFE8-0309-4D78-8E8C-713A727FD2D8}" srcOrd="4" destOrd="0" parTransId="{9BAB720A-7B2F-4D94-BB17-7B88EB5BCB6B}" sibTransId="{53AD14EF-1943-4C57-8E25-F607EC138500}"/>
    <dgm:cxn modelId="{A287463C-F6EA-4FAB-939D-1F80F162B196}" srcId="{8838FE57-4A94-49BE-BF95-2CC277D62E42}" destId="{00E5DBCE-CAA7-4D5F-BC42-B85D1D3A597D}" srcOrd="0" destOrd="0" parTransId="{3FB86339-137B-4F22-8D03-3A3928310D24}" sibTransId="{4FF349BE-4544-42E5-8603-ADBF157617CB}"/>
    <dgm:cxn modelId="{213D295F-B2B5-4074-A5CE-82554BF8C1FD}" type="presOf" srcId="{BD37EF09-A2BA-4822-8B6A-2A88FFFF01AA}" destId="{F2BD2B45-0603-4020-9495-C6C0EC0C80BE}" srcOrd="0" destOrd="0" presId="urn:microsoft.com/office/officeart/2008/layout/LinedList"/>
    <dgm:cxn modelId="{F9BCEF64-363F-45BC-AC83-677E1203EBAA}" type="presOf" srcId="{8B856B78-C80A-49CC-AA76-70F7E016621D}" destId="{D54B4337-3FA7-4B3F-85DC-E72F9983F08C}" srcOrd="0" destOrd="0" presId="urn:microsoft.com/office/officeart/2008/layout/LinedList"/>
    <dgm:cxn modelId="{E110ED78-C8E7-4596-9627-DF6D75ADC7A1}" type="presOf" srcId="{19DA0093-F5D5-445A-A476-15C4D3F172B4}" destId="{64894185-D1E7-4FF6-8376-D4BB3E3823F8}" srcOrd="0" destOrd="0" presId="urn:microsoft.com/office/officeart/2008/layout/LinedList"/>
    <dgm:cxn modelId="{558A057B-B57E-4F04-B96D-311A4E013B64}" srcId="{8838FE57-4A94-49BE-BF95-2CC277D62E42}" destId="{BD37EF09-A2BA-4822-8B6A-2A88FFFF01AA}" srcOrd="1" destOrd="0" parTransId="{C83A504F-3B48-4D7C-BCB7-177C7536868A}" sibTransId="{779C1BC8-EDAD-434A-BEAF-BA6594E4C337}"/>
    <dgm:cxn modelId="{87A72E91-16B9-4DBA-816E-942E598BAF06}" srcId="{8838FE57-4A94-49BE-BF95-2CC277D62E42}" destId="{19DA0093-F5D5-445A-A476-15C4D3F172B4}" srcOrd="3" destOrd="0" parTransId="{48F0172A-3142-4DE6-A603-F2C927F940DC}" sibTransId="{366BC222-E563-498C-AB9C-91914B8D4542}"/>
    <dgm:cxn modelId="{D13BE1A4-9323-42A1-B5FB-5E8C20E15A0D}" type="presOf" srcId="{00E5DBCE-CAA7-4D5F-BC42-B85D1D3A597D}" destId="{F1FD1E4E-1C27-43C0-B9D4-1D3AD1D3D343}" srcOrd="0" destOrd="0" presId="urn:microsoft.com/office/officeart/2008/layout/LinedList"/>
    <dgm:cxn modelId="{48C1A6A7-3BBA-42F3-B61F-FF74F88A798A}" srcId="{8838FE57-4A94-49BE-BF95-2CC277D62E42}" destId="{8B856B78-C80A-49CC-AA76-70F7E016621D}" srcOrd="2" destOrd="0" parTransId="{1DE1F20A-6EBC-499C-8030-201DC5A68B3D}" sibTransId="{719B7CF8-AAFF-40B2-80A2-9B5746A2A494}"/>
    <dgm:cxn modelId="{FA13BAF8-1A44-444F-B314-BB276131668C}" type="presOf" srcId="{A07ABFE8-0309-4D78-8E8C-713A727FD2D8}" destId="{81593ACB-A0B0-4439-814B-23E36A3331FE}" srcOrd="0" destOrd="0" presId="urn:microsoft.com/office/officeart/2008/layout/LinedList"/>
    <dgm:cxn modelId="{F0EBD580-4A7B-4DBE-A9C2-5415C7F42543}" type="presParOf" srcId="{847449A9-3549-4538-9A32-8FD9186BA2E0}" destId="{3B599F01-9351-4D8B-A755-7F654E2E535C}" srcOrd="0" destOrd="0" presId="urn:microsoft.com/office/officeart/2008/layout/LinedList"/>
    <dgm:cxn modelId="{345D83A7-0B65-4243-851F-9CA28F57941B}" type="presParOf" srcId="{847449A9-3549-4538-9A32-8FD9186BA2E0}" destId="{EAACD824-0520-418E-B43B-19B1B3B35CB0}" srcOrd="1" destOrd="0" presId="urn:microsoft.com/office/officeart/2008/layout/LinedList"/>
    <dgm:cxn modelId="{FF208D56-89CE-4B9C-A238-499D11A394D4}" type="presParOf" srcId="{EAACD824-0520-418E-B43B-19B1B3B35CB0}" destId="{F1FD1E4E-1C27-43C0-B9D4-1D3AD1D3D343}" srcOrd="0" destOrd="0" presId="urn:microsoft.com/office/officeart/2008/layout/LinedList"/>
    <dgm:cxn modelId="{1D1BFF9F-6F2A-4404-ABA5-026D8C3612E7}" type="presParOf" srcId="{EAACD824-0520-418E-B43B-19B1B3B35CB0}" destId="{CCD37AAF-5FA4-4541-A234-C22A2AAC7C29}" srcOrd="1" destOrd="0" presId="urn:microsoft.com/office/officeart/2008/layout/LinedList"/>
    <dgm:cxn modelId="{65D081AA-41FA-4B6A-B33A-7DA80589EB6C}" type="presParOf" srcId="{847449A9-3549-4538-9A32-8FD9186BA2E0}" destId="{68C05A90-9900-4085-9EC7-C7304ED186EF}" srcOrd="2" destOrd="0" presId="urn:microsoft.com/office/officeart/2008/layout/LinedList"/>
    <dgm:cxn modelId="{44581248-F121-476C-8DE0-1F6EAD31A0EB}" type="presParOf" srcId="{847449A9-3549-4538-9A32-8FD9186BA2E0}" destId="{CE4EDE75-DFE2-4414-8A66-6C3D12F7D570}" srcOrd="3" destOrd="0" presId="urn:microsoft.com/office/officeart/2008/layout/LinedList"/>
    <dgm:cxn modelId="{8C1B15E0-C33A-4004-ABFE-CB68B1C501F8}" type="presParOf" srcId="{CE4EDE75-DFE2-4414-8A66-6C3D12F7D570}" destId="{F2BD2B45-0603-4020-9495-C6C0EC0C80BE}" srcOrd="0" destOrd="0" presId="urn:microsoft.com/office/officeart/2008/layout/LinedList"/>
    <dgm:cxn modelId="{7919E6B9-115A-47E4-BA4F-7F35C60D046D}" type="presParOf" srcId="{CE4EDE75-DFE2-4414-8A66-6C3D12F7D570}" destId="{FFC1E7A9-963F-4A8C-9A71-4D33F03CA112}" srcOrd="1" destOrd="0" presId="urn:microsoft.com/office/officeart/2008/layout/LinedList"/>
    <dgm:cxn modelId="{7E23B078-F633-4ADA-95FB-E218A70F00A5}" type="presParOf" srcId="{847449A9-3549-4538-9A32-8FD9186BA2E0}" destId="{0353377D-6739-4F00-A14C-2001A428050C}" srcOrd="4" destOrd="0" presId="urn:microsoft.com/office/officeart/2008/layout/LinedList"/>
    <dgm:cxn modelId="{A7174D41-C454-4521-807D-DE7EC7751D47}" type="presParOf" srcId="{847449A9-3549-4538-9A32-8FD9186BA2E0}" destId="{EF8E24F9-1B2C-4BA2-8ACB-B4C1DA03E7D1}" srcOrd="5" destOrd="0" presId="urn:microsoft.com/office/officeart/2008/layout/LinedList"/>
    <dgm:cxn modelId="{DC247876-398B-4DF8-8195-03FE079FC128}" type="presParOf" srcId="{EF8E24F9-1B2C-4BA2-8ACB-B4C1DA03E7D1}" destId="{D54B4337-3FA7-4B3F-85DC-E72F9983F08C}" srcOrd="0" destOrd="0" presId="urn:microsoft.com/office/officeart/2008/layout/LinedList"/>
    <dgm:cxn modelId="{96C1E70A-0081-4C53-A34B-835BF0B6DC7E}" type="presParOf" srcId="{EF8E24F9-1B2C-4BA2-8ACB-B4C1DA03E7D1}" destId="{AEE780A7-6B13-45E4-A0A4-0AD8F44359AF}" srcOrd="1" destOrd="0" presId="urn:microsoft.com/office/officeart/2008/layout/LinedList"/>
    <dgm:cxn modelId="{15163F67-7E9D-4620-A07B-0AD879FDAE38}" type="presParOf" srcId="{847449A9-3549-4538-9A32-8FD9186BA2E0}" destId="{EAC34851-9513-46CF-BEF2-9C9A02B2C437}" srcOrd="6" destOrd="0" presId="urn:microsoft.com/office/officeart/2008/layout/LinedList"/>
    <dgm:cxn modelId="{0271559F-CC3F-4571-85F0-D20A6D5FE856}" type="presParOf" srcId="{847449A9-3549-4538-9A32-8FD9186BA2E0}" destId="{A63E4042-E569-446C-9815-5A8568FAAC53}" srcOrd="7" destOrd="0" presId="urn:microsoft.com/office/officeart/2008/layout/LinedList"/>
    <dgm:cxn modelId="{46588315-7E25-46C8-AF12-BC3069D6306D}" type="presParOf" srcId="{A63E4042-E569-446C-9815-5A8568FAAC53}" destId="{64894185-D1E7-4FF6-8376-D4BB3E3823F8}" srcOrd="0" destOrd="0" presId="urn:microsoft.com/office/officeart/2008/layout/LinedList"/>
    <dgm:cxn modelId="{522FD955-7DCC-4CEA-B513-2DC73A54D09A}" type="presParOf" srcId="{A63E4042-E569-446C-9815-5A8568FAAC53}" destId="{CD390995-EDAB-45BE-AB8A-5AC3584D68D4}" srcOrd="1" destOrd="0" presId="urn:microsoft.com/office/officeart/2008/layout/LinedList"/>
    <dgm:cxn modelId="{60274B2A-8CF2-426F-B8F4-7E84AD8814A8}" type="presParOf" srcId="{847449A9-3549-4538-9A32-8FD9186BA2E0}" destId="{6AD8FC91-ECFC-46FC-81FC-08D01080ABED}" srcOrd="8" destOrd="0" presId="urn:microsoft.com/office/officeart/2008/layout/LinedList"/>
    <dgm:cxn modelId="{29FFFBA2-EB1C-4702-A516-86061FE2F501}" type="presParOf" srcId="{847449A9-3549-4538-9A32-8FD9186BA2E0}" destId="{A20D2094-5707-46A2-8506-B7FCD0243E29}" srcOrd="9" destOrd="0" presId="urn:microsoft.com/office/officeart/2008/layout/LinedList"/>
    <dgm:cxn modelId="{5C4EF82B-9A99-488B-9366-A6C059CF5997}" type="presParOf" srcId="{A20D2094-5707-46A2-8506-B7FCD0243E29}" destId="{81593ACB-A0B0-4439-814B-23E36A3331FE}" srcOrd="0" destOrd="0" presId="urn:microsoft.com/office/officeart/2008/layout/LinedList"/>
    <dgm:cxn modelId="{23957324-8CFD-4703-90DB-003DD9A050CF}" type="presParOf" srcId="{A20D2094-5707-46A2-8506-B7FCD0243E29}" destId="{D3514C30-836C-4D9E-927E-A948A7282F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BF3254-A18C-4858-9261-AC7E907920C3}" type="doc">
      <dgm:prSet loTypeId="urn:microsoft.com/office/officeart/2016/7/layout/ChevronBlock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JM"/>
        </a:p>
      </dgm:t>
    </dgm:pt>
    <dgm:pt modelId="{39EE209F-BC56-47EF-A8E4-7373F8386133}">
      <dgm:prSet phldrT="[Text]"/>
      <dgm:spPr/>
      <dgm:t>
        <a:bodyPr/>
        <a:lstStyle/>
        <a:p>
          <a:r>
            <a:rPr lang="en-US" dirty="0"/>
            <a:t>S1-Responsive &amp; Effective SAIs</a:t>
          </a:r>
          <a:endParaRPr lang="en-JM" dirty="0"/>
        </a:p>
      </dgm:t>
    </dgm:pt>
    <dgm:pt modelId="{C38467DE-9C5C-40CD-8D7B-681F315AAEC9}" type="parTrans" cxnId="{19D2CBC9-0127-4760-8CEB-2BD763269A99}">
      <dgm:prSet/>
      <dgm:spPr/>
      <dgm:t>
        <a:bodyPr/>
        <a:lstStyle/>
        <a:p>
          <a:endParaRPr lang="en-JM"/>
        </a:p>
      </dgm:t>
    </dgm:pt>
    <dgm:pt modelId="{48B7160F-B225-46C1-A5AC-40DF84FE049D}" type="sibTrans" cxnId="{19D2CBC9-0127-4760-8CEB-2BD763269A99}">
      <dgm:prSet/>
      <dgm:spPr/>
      <dgm:t>
        <a:bodyPr/>
        <a:lstStyle/>
        <a:p>
          <a:endParaRPr lang="en-JM"/>
        </a:p>
      </dgm:t>
    </dgm:pt>
    <dgm:pt modelId="{2F3508F4-837A-4B7A-BBC8-C0561E5462F1}">
      <dgm:prSet phldrT="[Text]"/>
      <dgm:spPr/>
      <dgm:t>
        <a:bodyPr/>
        <a:lstStyle/>
        <a:p>
          <a:r>
            <a:rPr lang="en-US"/>
            <a:t>Promote effective independent &amp; professionalization of SAIs</a:t>
          </a:r>
          <a:endParaRPr lang="en-JM"/>
        </a:p>
      </dgm:t>
    </dgm:pt>
    <dgm:pt modelId="{40299972-9FF9-4972-8328-68F66C6A7D6D}" type="parTrans" cxnId="{22DFD3B2-AB84-4CD4-A704-D61DEFA199AE}">
      <dgm:prSet/>
      <dgm:spPr/>
      <dgm:t>
        <a:bodyPr/>
        <a:lstStyle/>
        <a:p>
          <a:endParaRPr lang="en-JM"/>
        </a:p>
      </dgm:t>
    </dgm:pt>
    <dgm:pt modelId="{D45F8F00-6E9B-4165-8B88-23DD8E151B14}" type="sibTrans" cxnId="{22DFD3B2-AB84-4CD4-A704-D61DEFA199AE}">
      <dgm:prSet/>
      <dgm:spPr/>
      <dgm:t>
        <a:bodyPr/>
        <a:lstStyle/>
        <a:p>
          <a:endParaRPr lang="en-JM"/>
        </a:p>
      </dgm:t>
    </dgm:pt>
    <dgm:pt modelId="{E0075890-CEEE-476E-8951-A40338A0DDB7}">
      <dgm:prSet phldrT="[Text]"/>
      <dgm:spPr/>
      <dgm:t>
        <a:bodyPr/>
        <a:lstStyle/>
        <a:p>
          <a:r>
            <a:rPr lang="en-US"/>
            <a:t>Capacity development initiatives</a:t>
          </a:r>
          <a:endParaRPr lang="en-JM"/>
        </a:p>
      </dgm:t>
    </dgm:pt>
    <dgm:pt modelId="{A07299BE-58DA-4245-BF64-E80D949FC518}" type="parTrans" cxnId="{22E96096-F8A5-4A6D-BFBE-D664FBA0A728}">
      <dgm:prSet/>
      <dgm:spPr/>
      <dgm:t>
        <a:bodyPr/>
        <a:lstStyle/>
        <a:p>
          <a:endParaRPr lang="en-JM"/>
        </a:p>
      </dgm:t>
    </dgm:pt>
    <dgm:pt modelId="{1129CA0D-AA0E-42EC-9B08-1997B5E3DF51}" type="sibTrans" cxnId="{22E96096-F8A5-4A6D-BFBE-D664FBA0A728}">
      <dgm:prSet/>
      <dgm:spPr/>
      <dgm:t>
        <a:bodyPr/>
        <a:lstStyle/>
        <a:p>
          <a:endParaRPr lang="en-JM"/>
        </a:p>
      </dgm:t>
    </dgm:pt>
    <dgm:pt modelId="{83F13BBF-18A8-44DB-86A3-B889D34B4F0A}">
      <dgm:prSet phldrT="[Text]"/>
      <dgm:spPr/>
      <dgm:t>
        <a:bodyPr/>
        <a:lstStyle/>
        <a:p>
          <a:r>
            <a:rPr lang="en-US" dirty="0"/>
            <a:t>S2-Relevant SAIs</a:t>
          </a:r>
          <a:endParaRPr lang="en-JM" dirty="0"/>
        </a:p>
      </dgm:t>
    </dgm:pt>
    <dgm:pt modelId="{7C4FFF84-9736-4D32-8361-F353A5FF3A2B}" type="parTrans" cxnId="{DC7F87FB-892C-4EC6-9CE1-B5308842A2D8}">
      <dgm:prSet/>
      <dgm:spPr/>
      <dgm:t>
        <a:bodyPr/>
        <a:lstStyle/>
        <a:p>
          <a:endParaRPr lang="en-JM"/>
        </a:p>
      </dgm:t>
    </dgm:pt>
    <dgm:pt modelId="{1EE6B6EF-752A-4543-BC35-06ABB1C9EB2A}" type="sibTrans" cxnId="{DC7F87FB-892C-4EC6-9CE1-B5308842A2D8}">
      <dgm:prSet/>
      <dgm:spPr/>
      <dgm:t>
        <a:bodyPr/>
        <a:lstStyle/>
        <a:p>
          <a:endParaRPr lang="en-JM"/>
        </a:p>
      </dgm:t>
    </dgm:pt>
    <dgm:pt modelId="{77B54BE1-8E36-4AEE-B1FC-3F7C5F4E7B01}">
      <dgm:prSet phldrT="[Text]"/>
      <dgm:spPr/>
      <dgm:t>
        <a:bodyPr/>
        <a:lstStyle/>
        <a:p>
          <a:r>
            <a:rPr lang="en-US"/>
            <a:t>Cooperative</a:t>
          </a:r>
          <a:r>
            <a:rPr lang="en-US" baseline="0"/>
            <a:t> audits</a:t>
          </a:r>
          <a:endParaRPr lang="en-JM"/>
        </a:p>
      </dgm:t>
    </dgm:pt>
    <dgm:pt modelId="{DD3FF7F0-6FC6-4AE5-8068-E3B6D71F1FD2}" type="parTrans" cxnId="{1B383B8A-01E2-499D-B50C-E84F1312E098}">
      <dgm:prSet/>
      <dgm:spPr/>
      <dgm:t>
        <a:bodyPr/>
        <a:lstStyle/>
        <a:p>
          <a:endParaRPr lang="en-JM"/>
        </a:p>
      </dgm:t>
    </dgm:pt>
    <dgm:pt modelId="{81C81F11-25F2-4434-A290-D16C26821332}" type="sibTrans" cxnId="{1B383B8A-01E2-499D-B50C-E84F1312E098}">
      <dgm:prSet/>
      <dgm:spPr/>
      <dgm:t>
        <a:bodyPr/>
        <a:lstStyle/>
        <a:p>
          <a:endParaRPr lang="en-JM"/>
        </a:p>
      </dgm:t>
    </dgm:pt>
    <dgm:pt modelId="{3174DE6A-88D5-4F48-9272-7283BB930E0F}">
      <dgm:prSet phldrT="[Text]"/>
      <dgm:spPr/>
      <dgm:t>
        <a:bodyPr/>
        <a:lstStyle/>
        <a:p>
          <a:r>
            <a:rPr lang="en-US" dirty="0"/>
            <a:t>S3-Stakeholder Relationships</a:t>
          </a:r>
          <a:endParaRPr lang="en-JM" dirty="0"/>
        </a:p>
      </dgm:t>
    </dgm:pt>
    <dgm:pt modelId="{17BA4AE1-A37D-49C1-82CF-421F1A3DBF59}" type="parTrans" cxnId="{0106EE96-F165-409A-84D5-15BB38236BA6}">
      <dgm:prSet/>
      <dgm:spPr/>
      <dgm:t>
        <a:bodyPr/>
        <a:lstStyle/>
        <a:p>
          <a:endParaRPr lang="en-JM"/>
        </a:p>
      </dgm:t>
    </dgm:pt>
    <dgm:pt modelId="{A99E8259-0AE2-408A-BB44-CE07EB8BB576}" type="sibTrans" cxnId="{0106EE96-F165-409A-84D5-15BB38236BA6}">
      <dgm:prSet/>
      <dgm:spPr/>
      <dgm:t>
        <a:bodyPr/>
        <a:lstStyle/>
        <a:p>
          <a:endParaRPr lang="en-JM"/>
        </a:p>
      </dgm:t>
    </dgm:pt>
    <dgm:pt modelId="{5B00D776-91D4-4667-A762-22B781464284}">
      <dgm:prSet phldrT="[Text]"/>
      <dgm:spPr/>
      <dgm:t>
        <a:bodyPr/>
        <a:lstStyle/>
        <a:p>
          <a:r>
            <a:rPr lang="en-US"/>
            <a:t>Engagement with stakeholders</a:t>
          </a:r>
          <a:endParaRPr lang="en-JM"/>
        </a:p>
      </dgm:t>
    </dgm:pt>
    <dgm:pt modelId="{243ED76F-557F-4279-B3F3-696419584CFA}" type="parTrans" cxnId="{0B61B25E-8733-4426-ADDE-9D2A96C891F9}">
      <dgm:prSet/>
      <dgm:spPr/>
      <dgm:t>
        <a:bodyPr/>
        <a:lstStyle/>
        <a:p>
          <a:endParaRPr lang="en-JM"/>
        </a:p>
      </dgm:t>
    </dgm:pt>
    <dgm:pt modelId="{E4391404-38E2-4B07-B46A-FE81E3C9448B}" type="sibTrans" cxnId="{0B61B25E-8733-4426-ADDE-9D2A96C891F9}">
      <dgm:prSet/>
      <dgm:spPr/>
      <dgm:t>
        <a:bodyPr/>
        <a:lstStyle/>
        <a:p>
          <a:endParaRPr lang="en-JM"/>
        </a:p>
      </dgm:t>
    </dgm:pt>
    <dgm:pt modelId="{3780360F-8E48-4C79-B190-BD5170C5389C}">
      <dgm:prSet phldrT="[Text]"/>
      <dgm:spPr/>
      <dgm:t>
        <a:bodyPr/>
        <a:lstStyle/>
        <a:p>
          <a:r>
            <a:rPr lang="en-US"/>
            <a:t>Good governance advocating for independence</a:t>
          </a:r>
          <a:endParaRPr lang="en-JM"/>
        </a:p>
      </dgm:t>
    </dgm:pt>
    <dgm:pt modelId="{D028FB36-7C61-4A5E-8677-D2B4D338212B}" type="parTrans" cxnId="{18D0C765-76A6-4941-80EA-FEC15438D1CB}">
      <dgm:prSet/>
      <dgm:spPr/>
      <dgm:t>
        <a:bodyPr/>
        <a:lstStyle/>
        <a:p>
          <a:endParaRPr lang="en-JM"/>
        </a:p>
      </dgm:t>
    </dgm:pt>
    <dgm:pt modelId="{1364736E-DF5C-45FF-BEED-3DB926B80A19}" type="sibTrans" cxnId="{18D0C765-76A6-4941-80EA-FEC15438D1CB}">
      <dgm:prSet/>
      <dgm:spPr/>
      <dgm:t>
        <a:bodyPr/>
        <a:lstStyle/>
        <a:p>
          <a:endParaRPr lang="en-JM"/>
        </a:p>
      </dgm:t>
    </dgm:pt>
    <dgm:pt modelId="{AF1B6627-EC75-43FC-8CE2-95BC3D35126B}">
      <dgm:prSet phldrT="[Text]"/>
      <dgm:spPr/>
      <dgm:t>
        <a:bodyPr/>
        <a:lstStyle/>
        <a:p>
          <a:r>
            <a:rPr lang="en-US"/>
            <a:t>Develop pool of regional quality assurance reviewers</a:t>
          </a:r>
          <a:endParaRPr lang="en-JM"/>
        </a:p>
      </dgm:t>
    </dgm:pt>
    <dgm:pt modelId="{EFF94B2E-9705-4B0A-9F84-E3D3BB22084F}" type="parTrans" cxnId="{120992DE-46C3-49EE-9EBD-2F4F06FC76C0}">
      <dgm:prSet/>
      <dgm:spPr/>
      <dgm:t>
        <a:bodyPr/>
        <a:lstStyle/>
        <a:p>
          <a:endParaRPr lang="en-JM"/>
        </a:p>
      </dgm:t>
    </dgm:pt>
    <dgm:pt modelId="{5D2963C7-FCD3-4C3B-853D-8DF09577EAA0}" type="sibTrans" cxnId="{120992DE-46C3-49EE-9EBD-2F4F06FC76C0}">
      <dgm:prSet/>
      <dgm:spPr/>
      <dgm:t>
        <a:bodyPr/>
        <a:lstStyle/>
        <a:p>
          <a:endParaRPr lang="en-JM"/>
        </a:p>
      </dgm:t>
    </dgm:pt>
    <dgm:pt modelId="{29DF5C0F-0D39-4A66-A1FD-B549636F33C5}">
      <dgm:prSet phldrT="[Text]"/>
      <dgm:spPr/>
      <dgm:t>
        <a:bodyPr/>
        <a:lstStyle/>
        <a:p>
          <a:r>
            <a:rPr lang="en-US"/>
            <a:t>Collab with IDI-SAI PMF</a:t>
          </a:r>
          <a:endParaRPr lang="en-JM"/>
        </a:p>
      </dgm:t>
    </dgm:pt>
    <dgm:pt modelId="{3F96B180-7BC5-4C14-8389-91F146C385A6}" type="parTrans" cxnId="{BBA38EED-6E93-4EBA-92D3-B8F1885F5523}">
      <dgm:prSet/>
      <dgm:spPr/>
      <dgm:t>
        <a:bodyPr/>
        <a:lstStyle/>
        <a:p>
          <a:endParaRPr lang="en-JM"/>
        </a:p>
      </dgm:t>
    </dgm:pt>
    <dgm:pt modelId="{F96511B5-B47E-423F-82C3-07B706C0D3F1}" type="sibTrans" cxnId="{BBA38EED-6E93-4EBA-92D3-B8F1885F5523}">
      <dgm:prSet/>
      <dgm:spPr/>
      <dgm:t>
        <a:bodyPr/>
        <a:lstStyle/>
        <a:p>
          <a:endParaRPr lang="en-JM"/>
        </a:p>
      </dgm:t>
    </dgm:pt>
    <dgm:pt modelId="{ECA83959-70CF-4088-987E-EF024D01BF01}">
      <dgm:prSet phldrT="[Text]"/>
      <dgm:spPr/>
      <dgm:t>
        <a:bodyPr/>
        <a:lstStyle/>
        <a:p>
          <a:r>
            <a:rPr lang="en-US"/>
            <a:t>Climate change</a:t>
          </a:r>
          <a:endParaRPr lang="en-JM"/>
        </a:p>
      </dgm:t>
    </dgm:pt>
    <dgm:pt modelId="{929D9FAB-357C-40E2-86F3-A6343BB054D9}" type="parTrans" cxnId="{A343F68F-383E-4DC3-9217-D27395983541}">
      <dgm:prSet/>
      <dgm:spPr/>
      <dgm:t>
        <a:bodyPr/>
        <a:lstStyle/>
        <a:p>
          <a:endParaRPr lang="en-JM"/>
        </a:p>
      </dgm:t>
    </dgm:pt>
    <dgm:pt modelId="{80FBA85C-D80D-4472-9C5F-743FF1771EC3}" type="sibTrans" cxnId="{A343F68F-383E-4DC3-9217-D27395983541}">
      <dgm:prSet/>
      <dgm:spPr/>
      <dgm:t>
        <a:bodyPr/>
        <a:lstStyle/>
        <a:p>
          <a:endParaRPr lang="en-JM"/>
        </a:p>
      </dgm:t>
    </dgm:pt>
    <dgm:pt modelId="{1CDCEBED-D076-456D-B123-1D8A418BFB8D}">
      <dgm:prSet phldrT="[Text]"/>
      <dgm:spPr/>
      <dgm:t>
        <a:bodyPr/>
        <a:lstStyle/>
        <a:p>
          <a:r>
            <a:rPr lang="en-US"/>
            <a:t>Real-time audits</a:t>
          </a:r>
          <a:endParaRPr lang="en-JM"/>
        </a:p>
      </dgm:t>
    </dgm:pt>
    <dgm:pt modelId="{F8773D9B-EAE7-4284-A765-C823EE4E088E}" type="parTrans" cxnId="{7597F126-C7BF-401E-8B09-0AE8730EBBDE}">
      <dgm:prSet/>
      <dgm:spPr/>
      <dgm:t>
        <a:bodyPr/>
        <a:lstStyle/>
        <a:p>
          <a:endParaRPr lang="en-JM"/>
        </a:p>
      </dgm:t>
    </dgm:pt>
    <dgm:pt modelId="{E25CCDBB-AA82-40BA-BDFC-3F028AFFE09D}" type="sibTrans" cxnId="{7597F126-C7BF-401E-8B09-0AE8730EBBDE}">
      <dgm:prSet/>
      <dgm:spPr/>
      <dgm:t>
        <a:bodyPr/>
        <a:lstStyle/>
        <a:p>
          <a:endParaRPr lang="en-JM"/>
        </a:p>
      </dgm:t>
    </dgm:pt>
    <dgm:pt modelId="{A72540DC-B4D7-48BC-A0E2-FE0094462BF9}">
      <dgm:prSet phldrT="[Text]"/>
      <dgm:spPr/>
      <dgm:t>
        <a:bodyPr/>
        <a:lstStyle/>
        <a:p>
          <a:r>
            <a:rPr lang="en-US"/>
            <a:t>Support digitization of SAI audit practices.</a:t>
          </a:r>
          <a:endParaRPr lang="en-JM"/>
        </a:p>
      </dgm:t>
    </dgm:pt>
    <dgm:pt modelId="{DAE27906-3AC9-4917-B664-B1395AB0C602}" type="parTrans" cxnId="{011B9F8A-D899-438F-8F5B-D17A356F82CC}">
      <dgm:prSet/>
      <dgm:spPr/>
      <dgm:t>
        <a:bodyPr/>
        <a:lstStyle/>
        <a:p>
          <a:endParaRPr lang="en-JM"/>
        </a:p>
      </dgm:t>
    </dgm:pt>
    <dgm:pt modelId="{58A4AB3B-C600-4C46-9590-639BD38F2530}" type="sibTrans" cxnId="{011B9F8A-D899-438F-8F5B-D17A356F82CC}">
      <dgm:prSet/>
      <dgm:spPr/>
      <dgm:t>
        <a:bodyPr/>
        <a:lstStyle/>
        <a:p>
          <a:endParaRPr lang="en-JM"/>
        </a:p>
      </dgm:t>
    </dgm:pt>
    <dgm:pt modelId="{8E515222-2417-4586-920E-9732864813E9}">
      <dgm:prSet phldrT="[Text]"/>
      <dgm:spPr/>
      <dgm:t>
        <a:bodyPr/>
        <a:lstStyle/>
        <a:p>
          <a:r>
            <a:rPr lang="en-US"/>
            <a:t>Cross-cutting audits.</a:t>
          </a:r>
          <a:endParaRPr lang="en-JM"/>
        </a:p>
      </dgm:t>
    </dgm:pt>
    <dgm:pt modelId="{CD5335C4-5C31-4084-BAF4-B39D5ABBB642}" type="parTrans" cxnId="{13E20751-FD47-4812-BCB2-6802D354FD02}">
      <dgm:prSet/>
      <dgm:spPr/>
      <dgm:t>
        <a:bodyPr/>
        <a:lstStyle/>
        <a:p>
          <a:endParaRPr lang="en-JM"/>
        </a:p>
      </dgm:t>
    </dgm:pt>
    <dgm:pt modelId="{1A10897A-EDF1-44E9-B7D3-8BB601F9CEED}" type="sibTrans" cxnId="{13E20751-FD47-4812-BCB2-6802D354FD02}">
      <dgm:prSet/>
      <dgm:spPr/>
      <dgm:t>
        <a:bodyPr/>
        <a:lstStyle/>
        <a:p>
          <a:endParaRPr lang="en-JM"/>
        </a:p>
      </dgm:t>
    </dgm:pt>
    <dgm:pt modelId="{B59CA9F7-842B-45DE-AA0C-BB74AA9DE82A}">
      <dgm:prSet phldrT="[Text]"/>
      <dgm:spPr/>
      <dgm:t>
        <a:bodyPr/>
        <a:lstStyle/>
        <a:p>
          <a:r>
            <a:rPr lang="en-US"/>
            <a:t>Discuss how SAIs facilitate improvement in public sector</a:t>
          </a:r>
          <a:endParaRPr lang="en-JM"/>
        </a:p>
      </dgm:t>
    </dgm:pt>
    <dgm:pt modelId="{A2A61574-C55A-4A9C-8801-51095BB43DA9}" type="parTrans" cxnId="{61CA790E-302F-4C43-9CFA-9C9956B47CB9}">
      <dgm:prSet/>
      <dgm:spPr/>
      <dgm:t>
        <a:bodyPr/>
        <a:lstStyle/>
        <a:p>
          <a:endParaRPr lang="en-JM"/>
        </a:p>
      </dgm:t>
    </dgm:pt>
    <dgm:pt modelId="{E5760F76-6F60-4C78-9721-7A8384243C52}" type="sibTrans" cxnId="{61CA790E-302F-4C43-9CFA-9C9956B47CB9}">
      <dgm:prSet/>
      <dgm:spPr/>
      <dgm:t>
        <a:bodyPr/>
        <a:lstStyle/>
        <a:p>
          <a:endParaRPr lang="en-JM"/>
        </a:p>
      </dgm:t>
    </dgm:pt>
    <dgm:pt modelId="{FF04ACBC-3D87-448B-8FB8-53C7BD329E05}">
      <dgm:prSet phldrT="[Text]"/>
      <dgm:spPr/>
      <dgm:t>
        <a:bodyPr/>
        <a:lstStyle/>
        <a:p>
          <a:r>
            <a:rPr lang="en-US" dirty="0"/>
            <a:t>S4-CAROSAI Governance</a:t>
          </a:r>
          <a:endParaRPr lang="en-JM" dirty="0"/>
        </a:p>
      </dgm:t>
    </dgm:pt>
    <dgm:pt modelId="{C9BCB27D-5FFF-401D-981B-68E130DDC443}" type="parTrans" cxnId="{66B6F495-6F58-4C31-AA65-BAB69DA4D320}">
      <dgm:prSet/>
      <dgm:spPr/>
      <dgm:t>
        <a:bodyPr/>
        <a:lstStyle/>
        <a:p>
          <a:endParaRPr lang="en-JM"/>
        </a:p>
      </dgm:t>
    </dgm:pt>
    <dgm:pt modelId="{E767D5DD-4A1C-4162-AE00-607A56174F30}" type="sibTrans" cxnId="{66B6F495-6F58-4C31-AA65-BAB69DA4D320}">
      <dgm:prSet/>
      <dgm:spPr/>
      <dgm:t>
        <a:bodyPr/>
        <a:lstStyle/>
        <a:p>
          <a:endParaRPr lang="en-JM"/>
        </a:p>
      </dgm:t>
    </dgm:pt>
    <dgm:pt modelId="{2E5947E1-1E87-4C8C-9E45-E2A3C87E3097}">
      <dgm:prSet phldrT="[Text]"/>
      <dgm:spPr/>
      <dgm:t>
        <a:bodyPr/>
        <a:lstStyle/>
        <a:p>
          <a:r>
            <a:rPr lang="en-US"/>
            <a:t>Internally focused</a:t>
          </a:r>
          <a:endParaRPr lang="en-JM"/>
        </a:p>
      </dgm:t>
    </dgm:pt>
    <dgm:pt modelId="{AE0580EB-47D4-4B9F-BB11-32E2E0AA0BC3}" type="parTrans" cxnId="{AF606848-51DF-4C0F-9632-86288B41D6A8}">
      <dgm:prSet/>
      <dgm:spPr/>
      <dgm:t>
        <a:bodyPr/>
        <a:lstStyle/>
        <a:p>
          <a:endParaRPr lang="en-JM"/>
        </a:p>
      </dgm:t>
    </dgm:pt>
    <dgm:pt modelId="{DD86B46B-A871-4E8B-BC94-B155D9D0DFDD}" type="sibTrans" cxnId="{AF606848-51DF-4C0F-9632-86288B41D6A8}">
      <dgm:prSet/>
      <dgm:spPr/>
      <dgm:t>
        <a:bodyPr/>
        <a:lstStyle/>
        <a:p>
          <a:endParaRPr lang="en-JM"/>
        </a:p>
      </dgm:t>
    </dgm:pt>
    <dgm:pt modelId="{0102A36D-B606-403A-AB5D-2A9A359E8E4C}">
      <dgm:prSet phldrT="[Text]"/>
      <dgm:spPr/>
      <dgm:t>
        <a:bodyPr/>
        <a:lstStyle/>
        <a:p>
          <a:r>
            <a:rPr lang="en-US"/>
            <a:t>Needs driven SAI level support</a:t>
          </a:r>
          <a:endParaRPr lang="en-JM"/>
        </a:p>
      </dgm:t>
    </dgm:pt>
    <dgm:pt modelId="{E31DEBEA-87A9-42A4-AA4F-C74546783CEA}" type="parTrans" cxnId="{78E30671-AD63-44BF-B254-5871CD33C2A4}">
      <dgm:prSet/>
      <dgm:spPr/>
      <dgm:t>
        <a:bodyPr/>
        <a:lstStyle/>
        <a:p>
          <a:endParaRPr lang="en-JM"/>
        </a:p>
      </dgm:t>
    </dgm:pt>
    <dgm:pt modelId="{F50F4BE4-0C7D-4BF2-AFBF-E6217078906C}" type="sibTrans" cxnId="{78E30671-AD63-44BF-B254-5871CD33C2A4}">
      <dgm:prSet/>
      <dgm:spPr/>
      <dgm:t>
        <a:bodyPr/>
        <a:lstStyle/>
        <a:p>
          <a:endParaRPr lang="en-JM"/>
        </a:p>
      </dgm:t>
    </dgm:pt>
    <dgm:pt modelId="{23137A18-29D9-45CA-ACDD-29B92E7348E1}">
      <dgm:prSet phldrT="[Text]"/>
      <dgm:spPr/>
      <dgm:t>
        <a:bodyPr/>
        <a:lstStyle/>
        <a:p>
          <a:r>
            <a:rPr lang="en-US"/>
            <a:t>Performance monitoring &amp; evaluation</a:t>
          </a:r>
          <a:endParaRPr lang="en-JM"/>
        </a:p>
      </dgm:t>
    </dgm:pt>
    <dgm:pt modelId="{06945564-DDD1-436B-B185-31FFBF6240EF}" type="parTrans" cxnId="{055EABEA-2B3C-42BF-8064-C20819C75795}">
      <dgm:prSet/>
      <dgm:spPr/>
      <dgm:t>
        <a:bodyPr/>
        <a:lstStyle/>
        <a:p>
          <a:endParaRPr lang="en-JM"/>
        </a:p>
      </dgm:t>
    </dgm:pt>
    <dgm:pt modelId="{B748C50C-24F6-4978-958C-60A46C5971F6}" type="sibTrans" cxnId="{055EABEA-2B3C-42BF-8064-C20819C75795}">
      <dgm:prSet/>
      <dgm:spPr/>
      <dgm:t>
        <a:bodyPr/>
        <a:lstStyle/>
        <a:p>
          <a:endParaRPr lang="en-JM"/>
        </a:p>
      </dgm:t>
    </dgm:pt>
    <dgm:pt modelId="{5EF5BA94-6C5A-4477-872F-BAE1720E1DC4}">
      <dgm:prSet phldrT="[Text]"/>
      <dgm:spPr/>
      <dgm:t>
        <a:bodyPr/>
        <a:lstStyle/>
        <a:p>
          <a:r>
            <a:rPr lang="en-US"/>
            <a:t>Effective communication</a:t>
          </a:r>
          <a:endParaRPr lang="en-JM"/>
        </a:p>
      </dgm:t>
    </dgm:pt>
    <dgm:pt modelId="{E67F7356-CA42-49DE-905E-A502EBDB8F51}" type="parTrans" cxnId="{F6D393E4-857F-4B4A-9B63-EAD9D78D870A}">
      <dgm:prSet/>
      <dgm:spPr/>
      <dgm:t>
        <a:bodyPr/>
        <a:lstStyle/>
        <a:p>
          <a:endParaRPr lang="en-JM"/>
        </a:p>
      </dgm:t>
    </dgm:pt>
    <dgm:pt modelId="{7A61088C-4E84-4457-BCD6-32FC893DE342}" type="sibTrans" cxnId="{F6D393E4-857F-4B4A-9B63-EAD9D78D870A}">
      <dgm:prSet/>
      <dgm:spPr/>
      <dgm:t>
        <a:bodyPr/>
        <a:lstStyle/>
        <a:p>
          <a:endParaRPr lang="en-JM"/>
        </a:p>
      </dgm:t>
    </dgm:pt>
    <dgm:pt modelId="{C2B36FD3-9B0C-4713-9260-B44095F9DDB8}">
      <dgm:prSet phldrT="[Text]"/>
      <dgm:spPr/>
      <dgm:t>
        <a:bodyPr/>
        <a:lstStyle/>
        <a:p>
          <a:r>
            <a:rPr lang="en-US"/>
            <a:t>Organizational management &amp; support structure</a:t>
          </a:r>
          <a:endParaRPr lang="en-JM"/>
        </a:p>
      </dgm:t>
    </dgm:pt>
    <dgm:pt modelId="{431B73BB-FBC8-4A5B-AB23-A3CA6381C948}" type="parTrans" cxnId="{022D6C6F-7D75-4BDD-9994-71C8742D4A22}">
      <dgm:prSet/>
      <dgm:spPr/>
      <dgm:t>
        <a:bodyPr/>
        <a:lstStyle/>
        <a:p>
          <a:endParaRPr lang="en-JM"/>
        </a:p>
      </dgm:t>
    </dgm:pt>
    <dgm:pt modelId="{F0948EAB-EC30-4029-8CC3-9D90D354381D}" type="sibTrans" cxnId="{022D6C6F-7D75-4BDD-9994-71C8742D4A22}">
      <dgm:prSet/>
      <dgm:spPr/>
      <dgm:t>
        <a:bodyPr/>
        <a:lstStyle/>
        <a:p>
          <a:endParaRPr lang="en-JM"/>
        </a:p>
      </dgm:t>
    </dgm:pt>
    <dgm:pt modelId="{9BAB94DA-8752-426F-A46B-FD7777701904}" type="pres">
      <dgm:prSet presAssocID="{53BF3254-A18C-4858-9261-AC7E907920C3}" presName="Name0" presStyleCnt="0">
        <dgm:presLayoutVars>
          <dgm:dir/>
          <dgm:animLvl val="lvl"/>
          <dgm:resizeHandles val="exact"/>
        </dgm:presLayoutVars>
      </dgm:prSet>
      <dgm:spPr/>
    </dgm:pt>
    <dgm:pt modelId="{EA05798E-3865-4F05-9DDF-7C724BEB9E89}" type="pres">
      <dgm:prSet presAssocID="{39EE209F-BC56-47EF-A8E4-7373F8386133}" presName="composite" presStyleCnt="0"/>
      <dgm:spPr/>
    </dgm:pt>
    <dgm:pt modelId="{C4FB226C-0FCE-40F9-A503-D775F86CA4FA}" type="pres">
      <dgm:prSet presAssocID="{39EE209F-BC56-47EF-A8E4-7373F8386133}" presName="parTx" presStyleLbl="alignNode1" presStyleIdx="0" presStyleCnt="4">
        <dgm:presLayoutVars>
          <dgm:chMax val="0"/>
          <dgm:chPref val="0"/>
        </dgm:presLayoutVars>
      </dgm:prSet>
      <dgm:spPr/>
    </dgm:pt>
    <dgm:pt modelId="{D82EB45C-EFB3-4238-808A-D063517127DA}" type="pres">
      <dgm:prSet presAssocID="{39EE209F-BC56-47EF-A8E4-7373F8386133}" presName="desTx" presStyleLbl="alignAccFollowNode1" presStyleIdx="0" presStyleCnt="4">
        <dgm:presLayoutVars/>
      </dgm:prSet>
      <dgm:spPr/>
    </dgm:pt>
    <dgm:pt modelId="{27E3FA09-6532-438E-8B30-77D37F32EF62}" type="pres">
      <dgm:prSet presAssocID="{48B7160F-B225-46C1-A5AC-40DF84FE049D}" presName="space" presStyleCnt="0"/>
      <dgm:spPr/>
    </dgm:pt>
    <dgm:pt modelId="{3494A2E5-68E2-458C-ABE0-17F79014B903}" type="pres">
      <dgm:prSet presAssocID="{83F13BBF-18A8-44DB-86A3-B889D34B4F0A}" presName="composite" presStyleCnt="0"/>
      <dgm:spPr/>
    </dgm:pt>
    <dgm:pt modelId="{F0162A1F-45CD-4B9F-B073-7E1E9FCB3F64}" type="pres">
      <dgm:prSet presAssocID="{83F13BBF-18A8-44DB-86A3-B889D34B4F0A}" presName="parTx" presStyleLbl="alignNode1" presStyleIdx="1" presStyleCnt="4">
        <dgm:presLayoutVars>
          <dgm:chMax val="0"/>
          <dgm:chPref val="0"/>
        </dgm:presLayoutVars>
      </dgm:prSet>
      <dgm:spPr/>
    </dgm:pt>
    <dgm:pt modelId="{6CF28B79-7C2F-43DD-8264-B2E87FFA0E7F}" type="pres">
      <dgm:prSet presAssocID="{83F13BBF-18A8-44DB-86A3-B889D34B4F0A}" presName="desTx" presStyleLbl="alignAccFollowNode1" presStyleIdx="1" presStyleCnt="4">
        <dgm:presLayoutVars/>
      </dgm:prSet>
      <dgm:spPr/>
    </dgm:pt>
    <dgm:pt modelId="{76CE2FE4-AA34-479E-943A-609E793C3933}" type="pres">
      <dgm:prSet presAssocID="{1EE6B6EF-752A-4543-BC35-06ABB1C9EB2A}" presName="space" presStyleCnt="0"/>
      <dgm:spPr/>
    </dgm:pt>
    <dgm:pt modelId="{B2353FB8-D149-4A18-B6D6-EB79CBA37F3A}" type="pres">
      <dgm:prSet presAssocID="{3174DE6A-88D5-4F48-9272-7283BB930E0F}" presName="composite" presStyleCnt="0"/>
      <dgm:spPr/>
    </dgm:pt>
    <dgm:pt modelId="{A2ABF56F-5AA0-4780-B41F-B15C80191877}" type="pres">
      <dgm:prSet presAssocID="{3174DE6A-88D5-4F48-9272-7283BB930E0F}" presName="parTx" presStyleLbl="alignNode1" presStyleIdx="2" presStyleCnt="4">
        <dgm:presLayoutVars>
          <dgm:chMax val="0"/>
          <dgm:chPref val="0"/>
        </dgm:presLayoutVars>
      </dgm:prSet>
      <dgm:spPr/>
    </dgm:pt>
    <dgm:pt modelId="{DE30FE39-EEC2-4729-9588-13DCDC382A5B}" type="pres">
      <dgm:prSet presAssocID="{3174DE6A-88D5-4F48-9272-7283BB930E0F}" presName="desTx" presStyleLbl="alignAccFollowNode1" presStyleIdx="2" presStyleCnt="4">
        <dgm:presLayoutVars/>
      </dgm:prSet>
      <dgm:spPr/>
    </dgm:pt>
    <dgm:pt modelId="{FC6A8640-09BE-49F3-BA77-294081144867}" type="pres">
      <dgm:prSet presAssocID="{A99E8259-0AE2-408A-BB44-CE07EB8BB576}" presName="space" presStyleCnt="0"/>
      <dgm:spPr/>
    </dgm:pt>
    <dgm:pt modelId="{7A351462-820C-4F78-BF37-B27F16F0392C}" type="pres">
      <dgm:prSet presAssocID="{FF04ACBC-3D87-448B-8FB8-53C7BD329E05}" presName="composite" presStyleCnt="0"/>
      <dgm:spPr/>
    </dgm:pt>
    <dgm:pt modelId="{DF32B0FB-40C8-4DA0-8246-B7E6A6ABDD43}" type="pres">
      <dgm:prSet presAssocID="{FF04ACBC-3D87-448B-8FB8-53C7BD329E05}" presName="parTx" presStyleLbl="alignNode1" presStyleIdx="3" presStyleCnt="4">
        <dgm:presLayoutVars>
          <dgm:chMax val="0"/>
          <dgm:chPref val="0"/>
        </dgm:presLayoutVars>
      </dgm:prSet>
      <dgm:spPr/>
    </dgm:pt>
    <dgm:pt modelId="{5AA6840B-7DAE-4B66-ABD8-BDB343B5CFDC}" type="pres">
      <dgm:prSet presAssocID="{FF04ACBC-3D87-448B-8FB8-53C7BD329E05}" presName="desTx" presStyleLbl="alignAccFollowNode1" presStyleIdx="3" presStyleCnt="4">
        <dgm:presLayoutVars/>
      </dgm:prSet>
      <dgm:spPr/>
    </dgm:pt>
  </dgm:ptLst>
  <dgm:cxnLst>
    <dgm:cxn modelId="{10314001-446B-41F8-85DB-F2322FEF9586}" type="presOf" srcId="{83F13BBF-18A8-44DB-86A3-B889D34B4F0A}" destId="{F0162A1F-45CD-4B9F-B073-7E1E9FCB3F64}" srcOrd="0" destOrd="0" presId="urn:microsoft.com/office/officeart/2016/7/layout/ChevronBlockProcess"/>
    <dgm:cxn modelId="{61CA790E-302F-4C43-9CFA-9C9956B47CB9}" srcId="{3174DE6A-88D5-4F48-9272-7283BB930E0F}" destId="{B59CA9F7-842B-45DE-AA0C-BB74AA9DE82A}" srcOrd="1" destOrd="0" parTransId="{A2A61574-C55A-4A9C-8801-51095BB43DA9}" sibTransId="{E5760F76-6F60-4C78-9721-7A8384243C52}"/>
    <dgm:cxn modelId="{F8D1FD18-8300-46C3-9C77-2B35D1CA5339}" type="presOf" srcId="{1CDCEBED-D076-456D-B123-1D8A418BFB8D}" destId="{6CF28B79-7C2F-43DD-8264-B2E87FFA0E7F}" srcOrd="0" destOrd="2" presId="urn:microsoft.com/office/officeart/2016/7/layout/ChevronBlockProcess"/>
    <dgm:cxn modelId="{363B3E1B-437E-4848-B02C-B40D52AE863B}" type="presOf" srcId="{29DF5C0F-0D39-4A66-A1FD-B549636F33C5}" destId="{D82EB45C-EFB3-4238-808A-D063517127DA}" srcOrd="0" destOrd="4" presId="urn:microsoft.com/office/officeart/2016/7/layout/ChevronBlockProcess"/>
    <dgm:cxn modelId="{FAE74E1D-5DDE-4D73-AE5A-3984D7BF8889}" type="presOf" srcId="{5B00D776-91D4-4667-A762-22B781464284}" destId="{DE30FE39-EEC2-4729-9588-13DCDC382A5B}" srcOrd="0" destOrd="0" presId="urn:microsoft.com/office/officeart/2016/7/layout/ChevronBlockProcess"/>
    <dgm:cxn modelId="{7597F126-C7BF-401E-8B09-0AE8730EBBDE}" srcId="{83F13BBF-18A8-44DB-86A3-B889D34B4F0A}" destId="{1CDCEBED-D076-456D-B123-1D8A418BFB8D}" srcOrd="2" destOrd="0" parTransId="{F8773D9B-EAE7-4284-A765-C823EE4E088E}" sibTransId="{E25CCDBB-AA82-40BA-BDFC-3F028AFFE09D}"/>
    <dgm:cxn modelId="{2937782C-C4FE-4846-97D8-3BA96A56B15F}" type="presOf" srcId="{23137A18-29D9-45CA-ACDD-29B92E7348E1}" destId="{5AA6840B-7DAE-4B66-ABD8-BDB343B5CFDC}" srcOrd="0" destOrd="2" presId="urn:microsoft.com/office/officeart/2016/7/layout/ChevronBlockProcess"/>
    <dgm:cxn modelId="{526B4E36-7FBC-45F0-A688-CADBDDD95517}" type="presOf" srcId="{8E515222-2417-4586-920E-9732864813E9}" destId="{6CF28B79-7C2F-43DD-8264-B2E87FFA0E7F}" srcOrd="0" destOrd="4" presId="urn:microsoft.com/office/officeart/2016/7/layout/ChevronBlockProcess"/>
    <dgm:cxn modelId="{5886D038-DACE-4F1D-9FF6-EB7875FBA4F6}" type="presOf" srcId="{A72540DC-B4D7-48BC-A0E2-FE0094462BF9}" destId="{6CF28B79-7C2F-43DD-8264-B2E87FFA0E7F}" srcOrd="0" destOrd="3" presId="urn:microsoft.com/office/officeart/2016/7/layout/ChevronBlockProcess"/>
    <dgm:cxn modelId="{0B61B25E-8733-4426-ADDE-9D2A96C891F9}" srcId="{3174DE6A-88D5-4F48-9272-7283BB930E0F}" destId="{5B00D776-91D4-4667-A762-22B781464284}" srcOrd="0" destOrd="0" parTransId="{243ED76F-557F-4279-B3F3-696419584CFA}" sibTransId="{E4391404-38E2-4B07-B46A-FE81E3C9448B}"/>
    <dgm:cxn modelId="{18D0C765-76A6-4941-80EA-FEC15438D1CB}" srcId="{39EE209F-BC56-47EF-A8E4-7373F8386133}" destId="{3780360F-8E48-4C79-B190-BD5170C5389C}" srcOrd="1" destOrd="0" parTransId="{D028FB36-7C61-4A5E-8677-D2B4D338212B}" sibTransId="{1364736E-DF5C-45FF-BEED-3DB926B80A19}"/>
    <dgm:cxn modelId="{AF606848-51DF-4C0F-9632-86288B41D6A8}" srcId="{FF04ACBC-3D87-448B-8FB8-53C7BD329E05}" destId="{2E5947E1-1E87-4C8C-9E45-E2A3C87E3097}" srcOrd="0" destOrd="0" parTransId="{AE0580EB-47D4-4B9F-BB11-32E2E0AA0BC3}" sibTransId="{DD86B46B-A871-4E8B-BC94-B155D9D0DFDD}"/>
    <dgm:cxn modelId="{D412A068-3A02-472C-9E21-1184CE1079A1}" type="presOf" srcId="{3174DE6A-88D5-4F48-9272-7283BB930E0F}" destId="{A2ABF56F-5AA0-4780-B41F-B15C80191877}" srcOrd="0" destOrd="0" presId="urn:microsoft.com/office/officeart/2016/7/layout/ChevronBlockProcess"/>
    <dgm:cxn modelId="{4FDEE14C-E99D-495F-8ACF-0EBA30C134D6}" type="presOf" srcId="{3780360F-8E48-4C79-B190-BD5170C5389C}" destId="{D82EB45C-EFB3-4238-808A-D063517127DA}" srcOrd="0" destOrd="1" presId="urn:microsoft.com/office/officeart/2016/7/layout/ChevronBlockProcess"/>
    <dgm:cxn modelId="{022D6C6F-7D75-4BDD-9994-71C8742D4A22}" srcId="{FF04ACBC-3D87-448B-8FB8-53C7BD329E05}" destId="{C2B36FD3-9B0C-4713-9260-B44095F9DDB8}" srcOrd="4" destOrd="0" parTransId="{431B73BB-FBC8-4A5B-AB23-A3CA6381C948}" sibTransId="{F0948EAB-EC30-4029-8CC3-9D90D354381D}"/>
    <dgm:cxn modelId="{78E30671-AD63-44BF-B254-5871CD33C2A4}" srcId="{FF04ACBC-3D87-448B-8FB8-53C7BD329E05}" destId="{0102A36D-B606-403A-AB5D-2A9A359E8E4C}" srcOrd="1" destOrd="0" parTransId="{E31DEBEA-87A9-42A4-AA4F-C74546783CEA}" sibTransId="{F50F4BE4-0C7D-4BF2-AFBF-E6217078906C}"/>
    <dgm:cxn modelId="{13E20751-FD47-4812-BCB2-6802D354FD02}" srcId="{83F13BBF-18A8-44DB-86A3-B889D34B4F0A}" destId="{8E515222-2417-4586-920E-9732864813E9}" srcOrd="4" destOrd="0" parTransId="{CD5335C4-5C31-4084-BAF4-B39D5ABBB642}" sibTransId="{1A10897A-EDF1-44E9-B7D3-8BB601F9CEED}"/>
    <dgm:cxn modelId="{87FBBF52-3764-44CC-A69D-B5947138A547}" type="presOf" srcId="{FF04ACBC-3D87-448B-8FB8-53C7BD329E05}" destId="{DF32B0FB-40C8-4DA0-8246-B7E6A6ABDD43}" srcOrd="0" destOrd="0" presId="urn:microsoft.com/office/officeart/2016/7/layout/ChevronBlockProcess"/>
    <dgm:cxn modelId="{EA6FEA86-8B76-4C71-BEFD-5C019125C14F}" type="presOf" srcId="{C2B36FD3-9B0C-4713-9260-B44095F9DDB8}" destId="{5AA6840B-7DAE-4B66-ABD8-BDB343B5CFDC}" srcOrd="0" destOrd="4" presId="urn:microsoft.com/office/officeart/2016/7/layout/ChevronBlockProcess"/>
    <dgm:cxn modelId="{1B383B8A-01E2-499D-B50C-E84F1312E098}" srcId="{83F13BBF-18A8-44DB-86A3-B889D34B4F0A}" destId="{77B54BE1-8E36-4AEE-B1FC-3F7C5F4E7B01}" srcOrd="0" destOrd="0" parTransId="{DD3FF7F0-6FC6-4AE5-8068-E3B6D71F1FD2}" sibTransId="{81C81F11-25F2-4434-A290-D16C26821332}"/>
    <dgm:cxn modelId="{011B9F8A-D899-438F-8F5B-D17A356F82CC}" srcId="{83F13BBF-18A8-44DB-86A3-B889D34B4F0A}" destId="{A72540DC-B4D7-48BC-A0E2-FE0094462BF9}" srcOrd="3" destOrd="0" parTransId="{DAE27906-3AC9-4917-B664-B1395AB0C602}" sibTransId="{58A4AB3B-C600-4C46-9590-639BD38F2530}"/>
    <dgm:cxn modelId="{1797178B-EDC4-4704-B4AD-612CF6088E76}" type="presOf" srcId="{ECA83959-70CF-4088-987E-EF024D01BF01}" destId="{6CF28B79-7C2F-43DD-8264-B2E87FFA0E7F}" srcOrd="0" destOrd="1" presId="urn:microsoft.com/office/officeart/2016/7/layout/ChevronBlockProcess"/>
    <dgm:cxn modelId="{A343F68F-383E-4DC3-9217-D27395983541}" srcId="{83F13BBF-18A8-44DB-86A3-B889D34B4F0A}" destId="{ECA83959-70CF-4088-987E-EF024D01BF01}" srcOrd="1" destOrd="0" parTransId="{929D9FAB-357C-40E2-86F3-A6343BB054D9}" sibTransId="{80FBA85C-D80D-4472-9C5F-743FF1771EC3}"/>
    <dgm:cxn modelId="{66B6F495-6F58-4C31-AA65-BAB69DA4D320}" srcId="{53BF3254-A18C-4858-9261-AC7E907920C3}" destId="{FF04ACBC-3D87-448B-8FB8-53C7BD329E05}" srcOrd="3" destOrd="0" parTransId="{C9BCB27D-5FFF-401D-981B-68E130DDC443}" sibTransId="{E767D5DD-4A1C-4162-AE00-607A56174F30}"/>
    <dgm:cxn modelId="{22E96096-F8A5-4A6D-BFBE-D664FBA0A728}" srcId="{39EE209F-BC56-47EF-A8E4-7373F8386133}" destId="{E0075890-CEEE-476E-8951-A40338A0DDB7}" srcOrd="2" destOrd="0" parTransId="{A07299BE-58DA-4245-BF64-E80D949FC518}" sibTransId="{1129CA0D-AA0E-42EC-9B08-1997B5E3DF51}"/>
    <dgm:cxn modelId="{0106EE96-F165-409A-84D5-15BB38236BA6}" srcId="{53BF3254-A18C-4858-9261-AC7E907920C3}" destId="{3174DE6A-88D5-4F48-9272-7283BB930E0F}" srcOrd="2" destOrd="0" parTransId="{17BA4AE1-A37D-49C1-82CF-421F1A3DBF59}" sibTransId="{A99E8259-0AE2-408A-BB44-CE07EB8BB576}"/>
    <dgm:cxn modelId="{22DFD3B2-AB84-4CD4-A704-D61DEFA199AE}" srcId="{39EE209F-BC56-47EF-A8E4-7373F8386133}" destId="{2F3508F4-837A-4B7A-BBC8-C0561E5462F1}" srcOrd="0" destOrd="0" parTransId="{40299972-9FF9-4972-8328-68F66C6A7D6D}" sibTransId="{D45F8F00-6E9B-4165-8B88-23DD8E151B14}"/>
    <dgm:cxn modelId="{BBE48DB3-3B1A-4892-A42B-2CF6D6E16A43}" type="presOf" srcId="{5EF5BA94-6C5A-4477-872F-BAE1720E1DC4}" destId="{5AA6840B-7DAE-4B66-ABD8-BDB343B5CFDC}" srcOrd="0" destOrd="3" presId="urn:microsoft.com/office/officeart/2016/7/layout/ChevronBlockProcess"/>
    <dgm:cxn modelId="{45F74ABF-42FC-44F3-927B-93A591EDBF01}" type="presOf" srcId="{53BF3254-A18C-4858-9261-AC7E907920C3}" destId="{9BAB94DA-8752-426F-A46B-FD7777701904}" srcOrd="0" destOrd="0" presId="urn:microsoft.com/office/officeart/2016/7/layout/ChevronBlockProcess"/>
    <dgm:cxn modelId="{6249B6C2-9031-46D1-93C1-EA1C520D427A}" type="presOf" srcId="{AF1B6627-EC75-43FC-8CE2-95BC3D35126B}" destId="{D82EB45C-EFB3-4238-808A-D063517127DA}" srcOrd="0" destOrd="3" presId="urn:microsoft.com/office/officeart/2016/7/layout/ChevronBlockProcess"/>
    <dgm:cxn modelId="{F610CFC5-A09A-486E-BCB9-BBCF24D492A8}" type="presOf" srcId="{2E5947E1-1E87-4C8C-9E45-E2A3C87E3097}" destId="{5AA6840B-7DAE-4B66-ABD8-BDB343B5CFDC}" srcOrd="0" destOrd="0" presId="urn:microsoft.com/office/officeart/2016/7/layout/ChevronBlockProcess"/>
    <dgm:cxn modelId="{19D2CBC9-0127-4760-8CEB-2BD763269A99}" srcId="{53BF3254-A18C-4858-9261-AC7E907920C3}" destId="{39EE209F-BC56-47EF-A8E4-7373F8386133}" srcOrd="0" destOrd="0" parTransId="{C38467DE-9C5C-40CD-8D7B-681F315AAEC9}" sibTransId="{48B7160F-B225-46C1-A5AC-40DF84FE049D}"/>
    <dgm:cxn modelId="{5CA5D2CF-8FD1-4804-838C-309C36A514B1}" type="presOf" srcId="{B59CA9F7-842B-45DE-AA0C-BB74AA9DE82A}" destId="{DE30FE39-EEC2-4729-9588-13DCDC382A5B}" srcOrd="0" destOrd="1" presId="urn:microsoft.com/office/officeart/2016/7/layout/ChevronBlockProcess"/>
    <dgm:cxn modelId="{120992DE-46C3-49EE-9EBD-2F4F06FC76C0}" srcId="{39EE209F-BC56-47EF-A8E4-7373F8386133}" destId="{AF1B6627-EC75-43FC-8CE2-95BC3D35126B}" srcOrd="3" destOrd="0" parTransId="{EFF94B2E-9705-4B0A-9F84-E3D3BB22084F}" sibTransId="{5D2963C7-FCD3-4C3B-853D-8DF09577EAA0}"/>
    <dgm:cxn modelId="{A5A9B9DF-5B43-4350-A401-89E57CA8D84A}" type="presOf" srcId="{E0075890-CEEE-476E-8951-A40338A0DDB7}" destId="{D82EB45C-EFB3-4238-808A-D063517127DA}" srcOrd="0" destOrd="2" presId="urn:microsoft.com/office/officeart/2016/7/layout/ChevronBlockProcess"/>
    <dgm:cxn modelId="{86FBD1DF-AE74-419B-885B-F601333FEDE7}" type="presOf" srcId="{0102A36D-B606-403A-AB5D-2A9A359E8E4C}" destId="{5AA6840B-7DAE-4B66-ABD8-BDB343B5CFDC}" srcOrd="0" destOrd="1" presId="urn:microsoft.com/office/officeart/2016/7/layout/ChevronBlockProcess"/>
    <dgm:cxn modelId="{F6D393E4-857F-4B4A-9B63-EAD9D78D870A}" srcId="{FF04ACBC-3D87-448B-8FB8-53C7BD329E05}" destId="{5EF5BA94-6C5A-4477-872F-BAE1720E1DC4}" srcOrd="3" destOrd="0" parTransId="{E67F7356-CA42-49DE-905E-A502EBDB8F51}" sibTransId="{7A61088C-4E84-4457-BCD6-32FC893DE342}"/>
    <dgm:cxn modelId="{3D23DBE8-8FF9-4D83-A987-4ACDC0BD4793}" type="presOf" srcId="{39EE209F-BC56-47EF-A8E4-7373F8386133}" destId="{C4FB226C-0FCE-40F9-A503-D775F86CA4FA}" srcOrd="0" destOrd="0" presId="urn:microsoft.com/office/officeart/2016/7/layout/ChevronBlockProcess"/>
    <dgm:cxn modelId="{055EABEA-2B3C-42BF-8064-C20819C75795}" srcId="{FF04ACBC-3D87-448B-8FB8-53C7BD329E05}" destId="{23137A18-29D9-45CA-ACDD-29B92E7348E1}" srcOrd="2" destOrd="0" parTransId="{06945564-DDD1-436B-B185-31FFBF6240EF}" sibTransId="{B748C50C-24F6-4978-958C-60A46C5971F6}"/>
    <dgm:cxn modelId="{BBA38EED-6E93-4EBA-92D3-B8F1885F5523}" srcId="{39EE209F-BC56-47EF-A8E4-7373F8386133}" destId="{29DF5C0F-0D39-4A66-A1FD-B549636F33C5}" srcOrd="4" destOrd="0" parTransId="{3F96B180-7BC5-4C14-8389-91F146C385A6}" sibTransId="{F96511B5-B47E-423F-82C3-07B706C0D3F1}"/>
    <dgm:cxn modelId="{0859F7F4-7056-4893-86A4-73B002BD445F}" type="presOf" srcId="{77B54BE1-8E36-4AEE-B1FC-3F7C5F4E7B01}" destId="{6CF28B79-7C2F-43DD-8264-B2E87FFA0E7F}" srcOrd="0" destOrd="0" presId="urn:microsoft.com/office/officeart/2016/7/layout/ChevronBlockProcess"/>
    <dgm:cxn modelId="{CA4516F5-98D3-4A6C-B8E3-C7FC279AF03C}" type="presOf" srcId="{2F3508F4-837A-4B7A-BBC8-C0561E5462F1}" destId="{D82EB45C-EFB3-4238-808A-D063517127DA}" srcOrd="0" destOrd="0" presId="urn:microsoft.com/office/officeart/2016/7/layout/ChevronBlockProcess"/>
    <dgm:cxn modelId="{DC7F87FB-892C-4EC6-9CE1-B5308842A2D8}" srcId="{53BF3254-A18C-4858-9261-AC7E907920C3}" destId="{83F13BBF-18A8-44DB-86A3-B889D34B4F0A}" srcOrd="1" destOrd="0" parTransId="{7C4FFF84-9736-4D32-8361-F353A5FF3A2B}" sibTransId="{1EE6B6EF-752A-4543-BC35-06ABB1C9EB2A}"/>
    <dgm:cxn modelId="{992FD435-86F2-4455-B981-E8E15D2F2554}" type="presParOf" srcId="{9BAB94DA-8752-426F-A46B-FD7777701904}" destId="{EA05798E-3865-4F05-9DDF-7C724BEB9E89}" srcOrd="0" destOrd="0" presId="urn:microsoft.com/office/officeart/2016/7/layout/ChevronBlockProcess"/>
    <dgm:cxn modelId="{972B66E2-1761-45DC-ACB8-808A45388361}" type="presParOf" srcId="{EA05798E-3865-4F05-9DDF-7C724BEB9E89}" destId="{C4FB226C-0FCE-40F9-A503-D775F86CA4FA}" srcOrd="0" destOrd="0" presId="urn:microsoft.com/office/officeart/2016/7/layout/ChevronBlockProcess"/>
    <dgm:cxn modelId="{1A692EF3-1F4C-47DA-89DD-C3CF4DDB0F0B}" type="presParOf" srcId="{EA05798E-3865-4F05-9DDF-7C724BEB9E89}" destId="{D82EB45C-EFB3-4238-808A-D063517127DA}" srcOrd="1" destOrd="0" presId="urn:microsoft.com/office/officeart/2016/7/layout/ChevronBlockProcess"/>
    <dgm:cxn modelId="{CBF91A79-29AB-49C7-BC00-D2C58D645876}" type="presParOf" srcId="{9BAB94DA-8752-426F-A46B-FD7777701904}" destId="{27E3FA09-6532-438E-8B30-77D37F32EF62}" srcOrd="1" destOrd="0" presId="urn:microsoft.com/office/officeart/2016/7/layout/ChevronBlockProcess"/>
    <dgm:cxn modelId="{2F24484E-5EBA-4CDE-B329-C67176A37041}" type="presParOf" srcId="{9BAB94DA-8752-426F-A46B-FD7777701904}" destId="{3494A2E5-68E2-458C-ABE0-17F79014B903}" srcOrd="2" destOrd="0" presId="urn:microsoft.com/office/officeart/2016/7/layout/ChevronBlockProcess"/>
    <dgm:cxn modelId="{3DBD92D7-E81B-4CDE-8963-CA44C0FCC102}" type="presParOf" srcId="{3494A2E5-68E2-458C-ABE0-17F79014B903}" destId="{F0162A1F-45CD-4B9F-B073-7E1E9FCB3F64}" srcOrd="0" destOrd="0" presId="urn:microsoft.com/office/officeart/2016/7/layout/ChevronBlockProcess"/>
    <dgm:cxn modelId="{53E78E92-DD61-4AF9-B7F9-4792B285E4B3}" type="presParOf" srcId="{3494A2E5-68E2-458C-ABE0-17F79014B903}" destId="{6CF28B79-7C2F-43DD-8264-B2E87FFA0E7F}" srcOrd="1" destOrd="0" presId="urn:microsoft.com/office/officeart/2016/7/layout/ChevronBlockProcess"/>
    <dgm:cxn modelId="{CC1BCDF9-17B6-447D-BE6C-0F407EC5C881}" type="presParOf" srcId="{9BAB94DA-8752-426F-A46B-FD7777701904}" destId="{76CE2FE4-AA34-479E-943A-609E793C3933}" srcOrd="3" destOrd="0" presId="urn:microsoft.com/office/officeart/2016/7/layout/ChevronBlockProcess"/>
    <dgm:cxn modelId="{EF5DA717-A6E4-4C17-B889-25311224208F}" type="presParOf" srcId="{9BAB94DA-8752-426F-A46B-FD7777701904}" destId="{B2353FB8-D149-4A18-B6D6-EB79CBA37F3A}" srcOrd="4" destOrd="0" presId="urn:microsoft.com/office/officeart/2016/7/layout/ChevronBlockProcess"/>
    <dgm:cxn modelId="{E4D4A022-305C-419A-9104-2C6EB36F2CE5}" type="presParOf" srcId="{B2353FB8-D149-4A18-B6D6-EB79CBA37F3A}" destId="{A2ABF56F-5AA0-4780-B41F-B15C80191877}" srcOrd="0" destOrd="0" presId="urn:microsoft.com/office/officeart/2016/7/layout/ChevronBlockProcess"/>
    <dgm:cxn modelId="{28F84710-0EC5-4968-81C6-D80E29737C90}" type="presParOf" srcId="{B2353FB8-D149-4A18-B6D6-EB79CBA37F3A}" destId="{DE30FE39-EEC2-4729-9588-13DCDC382A5B}" srcOrd="1" destOrd="0" presId="urn:microsoft.com/office/officeart/2016/7/layout/ChevronBlockProcess"/>
    <dgm:cxn modelId="{5737A07E-9F23-403F-BD57-416CA2326B69}" type="presParOf" srcId="{9BAB94DA-8752-426F-A46B-FD7777701904}" destId="{FC6A8640-09BE-49F3-BA77-294081144867}" srcOrd="5" destOrd="0" presId="urn:microsoft.com/office/officeart/2016/7/layout/ChevronBlockProcess"/>
    <dgm:cxn modelId="{6124C2AB-79B5-49E5-925A-415275D3F7B9}" type="presParOf" srcId="{9BAB94DA-8752-426F-A46B-FD7777701904}" destId="{7A351462-820C-4F78-BF37-B27F16F0392C}" srcOrd="6" destOrd="0" presId="urn:microsoft.com/office/officeart/2016/7/layout/ChevronBlockProcess"/>
    <dgm:cxn modelId="{0E208FE6-2C20-4B27-A031-65A17F87F92D}" type="presParOf" srcId="{7A351462-820C-4F78-BF37-B27F16F0392C}" destId="{DF32B0FB-40C8-4DA0-8246-B7E6A6ABDD43}" srcOrd="0" destOrd="0" presId="urn:microsoft.com/office/officeart/2016/7/layout/ChevronBlockProcess"/>
    <dgm:cxn modelId="{2A17C112-1484-48F6-9F55-EF6FB3435093}" type="presParOf" srcId="{7A351462-820C-4F78-BF37-B27F16F0392C}" destId="{5AA6840B-7DAE-4B66-ABD8-BDB343B5CFDC}" srcOrd="1" destOrd="0" presId="urn:microsoft.com/office/officeart/2016/7/layout/Chevron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FE2DF3-E063-4E72-AC00-68EAD930C78D}">
      <dsp:nvSpPr>
        <dsp:cNvPr id="0" name=""/>
        <dsp:cNvSpPr/>
      </dsp:nvSpPr>
      <dsp:spPr>
        <a:xfrm>
          <a:off x="119259" y="0"/>
          <a:ext cx="11449897" cy="685800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908989-D0E5-425B-B526-1C9E009B3EAF}">
      <dsp:nvSpPr>
        <dsp:cNvPr id="0" name=""/>
        <dsp:cNvSpPr/>
      </dsp:nvSpPr>
      <dsp:spPr>
        <a:xfrm>
          <a:off x="1751354" y="4733391"/>
          <a:ext cx="285292" cy="28529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F81B01-990F-4444-8567-9EBB7865F572}">
      <dsp:nvSpPr>
        <dsp:cNvPr id="0" name=""/>
        <dsp:cNvSpPr/>
      </dsp:nvSpPr>
      <dsp:spPr>
        <a:xfrm>
          <a:off x="1677425" y="4876038"/>
          <a:ext cx="2556662" cy="19819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1171" tIns="0" rIns="0" bIns="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1986</a:t>
          </a:r>
          <a:r>
            <a:rPr lang="en-US" sz="1500" kern="1200" dirty="0"/>
            <a:t> CAROSAI was conceptualized by heads of SAI Guyana, St. Lucia &amp; Trinidad &amp; Tobago with the assistance of AG-Canada.</a:t>
          </a:r>
          <a:endParaRPr lang="en-JM" sz="1500" kern="1200" dirty="0"/>
        </a:p>
      </dsp:txBody>
      <dsp:txXfrm>
        <a:off x="1677425" y="4876038"/>
        <a:ext cx="2556662" cy="1981962"/>
      </dsp:txXfrm>
    </dsp:sp>
    <dsp:sp modelId="{77D9F145-F39B-4599-A0B0-A885C6B1974A}">
      <dsp:nvSpPr>
        <dsp:cNvPr id="0" name=""/>
        <dsp:cNvSpPr/>
      </dsp:nvSpPr>
      <dsp:spPr>
        <a:xfrm>
          <a:off x="4269611" y="2869387"/>
          <a:ext cx="515721" cy="5157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74961A-CE77-4B20-9E95-92ECB9AD712D}">
      <dsp:nvSpPr>
        <dsp:cNvPr id="0" name=""/>
        <dsp:cNvSpPr/>
      </dsp:nvSpPr>
      <dsp:spPr>
        <a:xfrm>
          <a:off x="5100805" y="3569677"/>
          <a:ext cx="2714740" cy="14933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3270" tIns="0" rIns="0" bIns="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1988</a:t>
          </a:r>
          <a:r>
            <a:rPr lang="en-US" sz="1500" kern="1200" dirty="0"/>
            <a:t>-Charter to establish CAROSAI adopted &amp; signed by delegates of 9 independent Caribbean Countries.</a:t>
          </a:r>
        </a:p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Inaugural Congress held in Port of Spain-August 8-10, 1988</a:t>
          </a:r>
          <a:endParaRPr lang="en-JM" sz="1500" b="1" kern="1200" dirty="0"/>
        </a:p>
      </dsp:txBody>
      <dsp:txXfrm>
        <a:off x="5100805" y="3569677"/>
        <a:ext cx="2714740" cy="1493345"/>
      </dsp:txXfrm>
    </dsp:sp>
    <dsp:sp modelId="{C0E6381F-668D-4701-873A-420A7646C0A4}">
      <dsp:nvSpPr>
        <dsp:cNvPr id="0" name=""/>
        <dsp:cNvSpPr/>
      </dsp:nvSpPr>
      <dsp:spPr>
        <a:xfrm>
          <a:off x="7298104" y="1735074"/>
          <a:ext cx="713232" cy="7132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E92A0B-8F29-449E-AE57-C2F380D4D082}">
      <dsp:nvSpPr>
        <dsp:cNvPr id="0" name=""/>
        <dsp:cNvSpPr/>
      </dsp:nvSpPr>
      <dsp:spPr>
        <a:xfrm>
          <a:off x="7923071" y="1971578"/>
          <a:ext cx="2633472" cy="11156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77927" tIns="0" rIns="0" bIns="0" numCol="1" spcCol="1270" anchor="t" anchorCtr="0">
          <a:noAutofit/>
        </a:bodyPr>
        <a:lstStyle/>
        <a:p>
          <a:pPr marL="0" lvl="0" indent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1993</a:t>
          </a:r>
          <a:r>
            <a:rPr lang="en-US" sz="1500" kern="1200" dirty="0"/>
            <a:t>-CAROSAI incorporated as a legal entity in Trinidad &amp; Tobago by Act No. 15 of 1993</a:t>
          </a:r>
          <a:endParaRPr lang="en-JM" sz="1500" kern="1200" dirty="0"/>
        </a:p>
      </dsp:txBody>
      <dsp:txXfrm>
        <a:off x="7923071" y="1971578"/>
        <a:ext cx="2633472" cy="11156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DCB7B-1030-4F98-A00E-7C15BA00AC8A}">
      <dsp:nvSpPr>
        <dsp:cNvPr id="0" name=""/>
        <dsp:cNvSpPr/>
      </dsp:nvSpPr>
      <dsp:spPr>
        <a:xfrm>
          <a:off x="0" y="0"/>
          <a:ext cx="6559825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We came together and agreed on our challenges, limitations &amp; strengths.</a:t>
          </a:r>
          <a:endParaRPr lang="en-JM" sz="1600" b="1" kern="1200" dirty="0"/>
        </a:p>
      </dsp:txBody>
      <dsp:txXfrm>
        <a:off x="42950" y="42950"/>
        <a:ext cx="6473925" cy="793940"/>
      </dsp:txXfrm>
    </dsp:sp>
    <dsp:sp modelId="{AD837715-45BC-47E1-9A68-ED38E9B067DE}">
      <dsp:nvSpPr>
        <dsp:cNvPr id="0" name=""/>
        <dsp:cNvSpPr/>
      </dsp:nvSpPr>
      <dsp:spPr>
        <a:xfrm>
          <a:off x="0" y="893435"/>
          <a:ext cx="6559825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274" tIns="17780" rIns="99568" bIns="17780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A decision was also taken to not receive assistance from donors in preparing the strategic plan.</a:t>
          </a:r>
          <a:endParaRPr lang="en-JM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 dirty="0"/>
            <a:t>Key priorities were determined as a team.</a:t>
          </a:r>
          <a:endParaRPr lang="en-JM" sz="1400" kern="1200" dirty="0"/>
        </a:p>
      </dsp:txBody>
      <dsp:txXfrm>
        <a:off x="0" y="893435"/>
        <a:ext cx="6559825" cy="778320"/>
      </dsp:txXfrm>
    </dsp:sp>
    <dsp:sp modelId="{D94C9CA8-D276-4C7E-82C4-F5EFFE484D17}">
      <dsp:nvSpPr>
        <dsp:cNvPr id="0" name=""/>
        <dsp:cNvSpPr/>
      </dsp:nvSpPr>
      <dsp:spPr>
        <a:xfrm>
          <a:off x="0" y="1671755"/>
          <a:ext cx="6559825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All SAIs signed off on the Strategic Business Plan</a:t>
          </a:r>
          <a:endParaRPr lang="en-JM" sz="1500" b="1" kern="1200" dirty="0"/>
        </a:p>
      </dsp:txBody>
      <dsp:txXfrm>
        <a:off x="42950" y="1714705"/>
        <a:ext cx="6473925" cy="793940"/>
      </dsp:txXfrm>
    </dsp:sp>
    <dsp:sp modelId="{85D49872-2FE4-41FE-BE0F-650BBF9E6EE6}">
      <dsp:nvSpPr>
        <dsp:cNvPr id="0" name=""/>
        <dsp:cNvSpPr/>
      </dsp:nvSpPr>
      <dsp:spPr>
        <a:xfrm>
          <a:off x="0" y="2551595"/>
          <a:ext cx="6559825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27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kern="1200" dirty="0"/>
            <a:t>Targets were kept manageable and achievable</a:t>
          </a:r>
          <a:endParaRPr lang="en-JM" sz="1500" kern="1200" dirty="0"/>
        </a:p>
      </dsp:txBody>
      <dsp:txXfrm>
        <a:off x="0" y="2551595"/>
        <a:ext cx="6559825" cy="778320"/>
      </dsp:txXfrm>
    </dsp:sp>
    <dsp:sp modelId="{2183604B-E114-4C61-8A7D-AD73C7A74492}">
      <dsp:nvSpPr>
        <dsp:cNvPr id="0" name=""/>
        <dsp:cNvSpPr/>
      </dsp:nvSpPr>
      <dsp:spPr>
        <a:xfrm>
          <a:off x="0" y="3329915"/>
          <a:ext cx="6559825" cy="879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With the assistance of IDB monthly meetings were made possible</a:t>
          </a:r>
          <a:endParaRPr lang="en-JM" sz="1500" b="1" kern="1200" dirty="0"/>
        </a:p>
      </dsp:txBody>
      <dsp:txXfrm>
        <a:off x="42950" y="3372865"/>
        <a:ext cx="6473925" cy="793940"/>
      </dsp:txXfrm>
    </dsp:sp>
    <dsp:sp modelId="{F0476557-9610-4373-8118-3D9BE2A52B59}">
      <dsp:nvSpPr>
        <dsp:cNvPr id="0" name=""/>
        <dsp:cNvSpPr/>
      </dsp:nvSpPr>
      <dsp:spPr>
        <a:xfrm>
          <a:off x="0" y="4209755"/>
          <a:ext cx="6559825" cy="778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274" tIns="19050" rIns="106680" bIns="1905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500" b="0" kern="1200" dirty="0"/>
            <a:t>They loaned us their video equipment</a:t>
          </a:r>
          <a:endParaRPr lang="en-JM" sz="1500" b="0" kern="1200" dirty="0"/>
        </a:p>
      </dsp:txBody>
      <dsp:txXfrm>
        <a:off x="0" y="4209755"/>
        <a:ext cx="6559825" cy="7783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D5E1E6-FA65-4FF8-8C0D-545797B105FD}">
      <dsp:nvSpPr>
        <dsp:cNvPr id="0" name=""/>
        <dsp:cNvSpPr/>
      </dsp:nvSpPr>
      <dsp:spPr>
        <a:xfrm>
          <a:off x="0" y="374974"/>
          <a:ext cx="1875874" cy="11255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Administration of CAROSAI’s eLearning Platform</a:t>
          </a:r>
          <a:endParaRPr lang="en-JM" sz="1400" kern="1200" dirty="0"/>
        </a:p>
      </dsp:txBody>
      <dsp:txXfrm>
        <a:off x="0" y="374974"/>
        <a:ext cx="1875874" cy="1125524"/>
      </dsp:txXfrm>
    </dsp:sp>
    <dsp:sp modelId="{81FD5518-DDF9-4402-B789-142D144FDBCC}">
      <dsp:nvSpPr>
        <dsp:cNvPr id="0" name=""/>
        <dsp:cNvSpPr/>
      </dsp:nvSpPr>
      <dsp:spPr>
        <a:xfrm>
          <a:off x="2063461" y="374974"/>
          <a:ext cx="1875874" cy="11255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Collaborative Procurement Audit Programme</a:t>
          </a:r>
          <a:endParaRPr lang="en-JM" sz="1400" kern="1200"/>
        </a:p>
      </dsp:txBody>
      <dsp:txXfrm>
        <a:off x="2063461" y="374974"/>
        <a:ext cx="1875874" cy="1125524"/>
      </dsp:txXfrm>
    </dsp:sp>
    <dsp:sp modelId="{2B77D70C-4DE1-4AF9-BC19-F00D6DA427B8}">
      <dsp:nvSpPr>
        <dsp:cNvPr id="0" name=""/>
        <dsp:cNvSpPr/>
      </dsp:nvSpPr>
      <dsp:spPr>
        <a:xfrm>
          <a:off x="4126923" y="374974"/>
          <a:ext cx="1875874" cy="11255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IDI Sustainable Development Goals-Audit</a:t>
          </a:r>
          <a:endParaRPr lang="en-JM" sz="1400" kern="1200"/>
        </a:p>
      </dsp:txBody>
      <dsp:txXfrm>
        <a:off x="4126923" y="374974"/>
        <a:ext cx="1875874" cy="1125524"/>
      </dsp:txXfrm>
    </dsp:sp>
    <dsp:sp modelId="{63B79683-9460-4641-8993-D83DCFBDD1FF}">
      <dsp:nvSpPr>
        <dsp:cNvPr id="0" name=""/>
        <dsp:cNvSpPr/>
      </dsp:nvSpPr>
      <dsp:spPr>
        <a:xfrm>
          <a:off x="1031730" y="1688086"/>
          <a:ext cx="1875874" cy="11255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IDI SAI-PMF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IDI SPMR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INTOSAINT IDI SPMR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JM" sz="1400" kern="1200"/>
        </a:p>
      </dsp:txBody>
      <dsp:txXfrm>
        <a:off x="1031730" y="1688086"/>
        <a:ext cx="1875874" cy="1125524"/>
      </dsp:txXfrm>
    </dsp:sp>
    <dsp:sp modelId="{F615A81A-0751-489F-9CA0-16BAF398C178}">
      <dsp:nvSpPr>
        <dsp:cNvPr id="0" name=""/>
        <dsp:cNvSpPr/>
      </dsp:nvSpPr>
      <dsp:spPr>
        <a:xfrm>
          <a:off x="3095192" y="1688086"/>
          <a:ext cx="1875874" cy="112552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IDI Strategic Engagement of Stakeholders</a:t>
          </a:r>
          <a:endParaRPr lang="en-JM" sz="1400" kern="1200"/>
        </a:p>
      </dsp:txBody>
      <dsp:txXfrm>
        <a:off x="3095192" y="1688086"/>
        <a:ext cx="1875874" cy="11255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B3B90C-9231-4EB5-B61C-DACD3CD944C0}">
      <dsp:nvSpPr>
        <dsp:cNvPr id="0" name=""/>
        <dsp:cNvSpPr/>
      </dsp:nvSpPr>
      <dsp:spPr>
        <a:xfrm rot="16200000">
          <a:off x="-2019657" y="2971692"/>
          <a:ext cx="4523260" cy="45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97793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1-High Quality Audits</a:t>
          </a:r>
          <a:endParaRPr lang="en-JM" sz="1500" b="1" kern="1200" dirty="0"/>
        </a:p>
      </dsp:txBody>
      <dsp:txXfrm>
        <a:off x="-2019657" y="2971692"/>
        <a:ext cx="4523260" cy="451040"/>
      </dsp:txXfrm>
    </dsp:sp>
    <dsp:sp modelId="{0CA5240F-AADA-47A9-BE8A-7011E2DD4E54}">
      <dsp:nvSpPr>
        <dsp:cNvPr id="0" name=""/>
        <dsp:cNvSpPr/>
      </dsp:nvSpPr>
      <dsp:spPr>
        <a:xfrm>
          <a:off x="467492" y="935582"/>
          <a:ext cx="2246659" cy="4523260"/>
        </a:xfrm>
        <a:prstGeom prst="rect">
          <a:avLst/>
        </a:prstGeom>
        <a:solidFill>
          <a:schemeClr val="accent3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97793" rIns="106680" bIns="10668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1"/>
              </a:solidFill>
            </a:rPr>
            <a:t>2 collaborative audits successfully completed</a:t>
          </a:r>
          <a:endParaRPr lang="en-JM" sz="1500" b="1" kern="1200" dirty="0">
            <a:solidFill>
              <a:schemeClr val="tx1"/>
            </a:solidFill>
          </a:endParaRPr>
        </a:p>
        <a:p>
          <a:pPr marL="228600" lvl="2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tx1"/>
              </a:solidFill>
            </a:rPr>
            <a:t>3D Health Audit</a:t>
          </a:r>
          <a:endParaRPr lang="en-JM" sz="1500" kern="1200" dirty="0">
            <a:solidFill>
              <a:schemeClr val="tx1"/>
            </a:solidFill>
          </a:endParaRPr>
        </a:p>
        <a:p>
          <a:pPr marL="228600" lvl="2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tx1"/>
              </a:solidFill>
            </a:rPr>
            <a:t>Transparency, Accountability &amp; Inclusiveness (TAI) Audit</a:t>
          </a:r>
          <a:endParaRPr lang="en-JM" sz="1500" kern="1200" dirty="0">
            <a:solidFill>
              <a:schemeClr val="tx1"/>
            </a:solidFill>
          </a:endParaRPr>
        </a:p>
      </dsp:txBody>
      <dsp:txXfrm>
        <a:off x="467492" y="935582"/>
        <a:ext cx="2246659" cy="4523260"/>
      </dsp:txXfrm>
    </dsp:sp>
    <dsp:sp modelId="{000715BF-0F86-47AF-816E-06E5951217BC}">
      <dsp:nvSpPr>
        <dsp:cNvPr id="0" name=""/>
        <dsp:cNvSpPr/>
      </dsp:nvSpPr>
      <dsp:spPr>
        <a:xfrm>
          <a:off x="16452" y="340209"/>
          <a:ext cx="902080" cy="902080"/>
        </a:xfrm>
        <a:prstGeom prst="rect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45F662-1AA4-4B02-AAC1-325EAB30AB70}">
      <dsp:nvSpPr>
        <dsp:cNvPr id="0" name=""/>
        <dsp:cNvSpPr/>
      </dsp:nvSpPr>
      <dsp:spPr>
        <a:xfrm rot="16200000">
          <a:off x="1474391" y="2750380"/>
          <a:ext cx="4523260" cy="8936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97793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2-Strategic Performance Measurement &amp; Reporting for Effectiveness</a:t>
          </a:r>
          <a:endParaRPr lang="en-JM" sz="1600" b="1" kern="1200" dirty="0"/>
        </a:p>
      </dsp:txBody>
      <dsp:txXfrm>
        <a:off x="1474391" y="2750380"/>
        <a:ext cx="4523260" cy="893664"/>
      </dsp:txXfrm>
    </dsp:sp>
    <dsp:sp modelId="{FD451432-1260-4EBB-AAC7-CE2DD798CEC0}">
      <dsp:nvSpPr>
        <dsp:cNvPr id="0" name=""/>
        <dsp:cNvSpPr/>
      </dsp:nvSpPr>
      <dsp:spPr>
        <a:xfrm>
          <a:off x="3961541" y="935582"/>
          <a:ext cx="2246659" cy="452326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97793" rIns="106680" bIns="10668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1"/>
              </a:solidFill>
            </a:rPr>
            <a:t>Completion &amp; implementation of the recommendations for SAIs in INTOSAINT programmes</a:t>
          </a:r>
          <a:endParaRPr lang="en-JM" sz="1500" b="1" kern="1200" dirty="0">
            <a:solidFill>
              <a:schemeClr val="tx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JM" sz="1500" kern="1200" dirty="0">
            <a:solidFill>
              <a:schemeClr val="tx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1"/>
              </a:solidFill>
            </a:rPr>
            <a:t>Participation &amp; conclusion of SAI/PMF training</a:t>
          </a:r>
          <a:endParaRPr lang="en-JM" sz="1500" b="1" kern="1200" dirty="0">
            <a:solidFill>
              <a:schemeClr val="tx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1"/>
              </a:solidFill>
            </a:rPr>
            <a:t>PESA-P Pilot</a:t>
          </a:r>
          <a:endParaRPr lang="en-JM" sz="1500" b="1" kern="1200" dirty="0">
            <a:solidFill>
              <a:schemeClr val="tx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b="1" kern="1200" dirty="0">
              <a:solidFill>
                <a:schemeClr val="tx1"/>
              </a:solidFill>
            </a:rPr>
            <a:t>LOTA Scan Programme</a:t>
          </a:r>
          <a:endParaRPr lang="en-JM" sz="1500" b="1" kern="1200" dirty="0">
            <a:solidFill>
              <a:schemeClr val="tx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JM" sz="1500" kern="1200" dirty="0">
            <a:solidFill>
              <a:schemeClr val="tx1"/>
            </a:solidFill>
          </a:endParaRPr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>
              <a:solidFill>
                <a:schemeClr val="tx1"/>
              </a:solidFill>
            </a:rPr>
            <a:t>CAROSAI is participating in the Global SAI Accountability initiative GSAI Project</a:t>
          </a:r>
          <a:endParaRPr lang="en-JM" sz="1500" kern="1200" dirty="0">
            <a:solidFill>
              <a:schemeClr val="tx1"/>
            </a:solidFill>
          </a:endParaRPr>
        </a:p>
      </dsp:txBody>
      <dsp:txXfrm>
        <a:off x="3961541" y="935582"/>
        <a:ext cx="2246659" cy="4523260"/>
      </dsp:txXfrm>
    </dsp:sp>
    <dsp:sp modelId="{D42E6DB3-B279-4016-9C7A-911C49837B7B}">
      <dsp:nvSpPr>
        <dsp:cNvPr id="0" name=""/>
        <dsp:cNvSpPr/>
      </dsp:nvSpPr>
      <dsp:spPr>
        <a:xfrm>
          <a:off x="3510501" y="340209"/>
          <a:ext cx="902080" cy="902080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861EDB-9D62-491F-9DA6-0BDE95FF4FAA}">
      <dsp:nvSpPr>
        <dsp:cNvPr id="0" name=""/>
        <dsp:cNvSpPr/>
      </dsp:nvSpPr>
      <dsp:spPr>
        <a:xfrm rot="16200000">
          <a:off x="4747128" y="2971692"/>
          <a:ext cx="4523260" cy="45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97793" bIns="0" numCol="1" spcCol="1270" anchor="t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kern="1200" dirty="0"/>
            <a:t>3-Effective Stakeholder Engagement to Maintain Relevance</a:t>
          </a:r>
          <a:endParaRPr lang="en-JM" sz="1500" b="1" kern="1200" dirty="0"/>
        </a:p>
      </dsp:txBody>
      <dsp:txXfrm>
        <a:off x="4747128" y="2971692"/>
        <a:ext cx="4523260" cy="451040"/>
      </dsp:txXfrm>
    </dsp:sp>
    <dsp:sp modelId="{D49952A7-5F74-42B1-A951-63E101F0C300}">
      <dsp:nvSpPr>
        <dsp:cNvPr id="0" name=""/>
        <dsp:cNvSpPr/>
      </dsp:nvSpPr>
      <dsp:spPr>
        <a:xfrm>
          <a:off x="7234279" y="935582"/>
          <a:ext cx="2246659" cy="4523260"/>
        </a:xfrm>
        <a:prstGeom prst="rect">
          <a:avLst/>
        </a:prstGeom>
        <a:solidFill>
          <a:schemeClr val="bg2">
            <a:lumMod val="2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397793" rIns="106680" bIns="106680" numCol="1" spcCol="1270" anchor="t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Stakeholder engagement planning workshops were convened in Kingston &amp; Cape Town.</a:t>
          </a:r>
          <a:endParaRPr lang="en-JM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JM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SAIs were encouraged to build their own SEP.</a:t>
          </a:r>
          <a:endParaRPr lang="en-JM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JM" sz="1500" kern="1200" dirty="0"/>
        </a:p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8 members successfully completed their stakeholder engagement plan.</a:t>
          </a:r>
          <a:endParaRPr lang="en-JM" sz="1500" kern="1200" dirty="0"/>
        </a:p>
      </dsp:txBody>
      <dsp:txXfrm>
        <a:off x="7234279" y="935582"/>
        <a:ext cx="2246659" cy="4523260"/>
      </dsp:txXfrm>
    </dsp:sp>
    <dsp:sp modelId="{5CD9DEEA-75BD-4AFE-88BE-5642B6ADD3EA}">
      <dsp:nvSpPr>
        <dsp:cNvPr id="0" name=""/>
        <dsp:cNvSpPr/>
      </dsp:nvSpPr>
      <dsp:spPr>
        <a:xfrm>
          <a:off x="6783238" y="340209"/>
          <a:ext cx="902080" cy="902080"/>
        </a:xfrm>
        <a:prstGeom prst="rect">
          <a:avLst/>
        </a:prstGeom>
        <a:solidFill>
          <a:schemeClr val="bg2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C04A87-57C3-47C7-AC8D-6830BFFFBD28}">
      <dsp:nvSpPr>
        <dsp:cNvPr id="0" name=""/>
        <dsp:cNvSpPr/>
      </dsp:nvSpPr>
      <dsp:spPr>
        <a:xfrm>
          <a:off x="0" y="504447"/>
          <a:ext cx="5530839" cy="3318503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The COVID pandemic started affecting the Caribbean in March 2020. </a:t>
          </a:r>
        </a:p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Despite this, CAROSAI was able to implement at least </a:t>
          </a:r>
          <a:r>
            <a:rPr lang="en-US" sz="3000" b="1" kern="1200" dirty="0"/>
            <a:t>76% </a:t>
          </a:r>
          <a:r>
            <a:rPr lang="en-US" sz="3000" kern="1200" dirty="0"/>
            <a:t>of plans targeted for the period.</a:t>
          </a:r>
          <a:endParaRPr lang="en-JM" sz="3000" kern="1200" dirty="0"/>
        </a:p>
      </dsp:txBody>
      <dsp:txXfrm>
        <a:off x="0" y="504447"/>
        <a:ext cx="5530839" cy="33185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599F01-9351-4D8B-A755-7F654E2E535C}">
      <dsp:nvSpPr>
        <dsp:cNvPr id="0" name=""/>
        <dsp:cNvSpPr/>
      </dsp:nvSpPr>
      <dsp:spPr>
        <a:xfrm>
          <a:off x="0" y="389"/>
          <a:ext cx="82672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1FD1E4E-1C27-43C0-B9D4-1D3AD1D3D343}">
      <dsp:nvSpPr>
        <dsp:cNvPr id="0" name=""/>
        <dsp:cNvSpPr/>
      </dsp:nvSpPr>
      <dsp:spPr>
        <a:xfrm>
          <a:off x="0" y="389"/>
          <a:ext cx="8267296" cy="63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Use of Technology During this Time</a:t>
          </a:r>
          <a:endParaRPr lang="en-JM" sz="2900" kern="1200" dirty="0"/>
        </a:p>
      </dsp:txBody>
      <dsp:txXfrm>
        <a:off x="0" y="389"/>
        <a:ext cx="8267296" cy="637561"/>
      </dsp:txXfrm>
    </dsp:sp>
    <dsp:sp modelId="{68C05A90-9900-4085-9EC7-C7304ED186EF}">
      <dsp:nvSpPr>
        <dsp:cNvPr id="0" name=""/>
        <dsp:cNvSpPr/>
      </dsp:nvSpPr>
      <dsp:spPr>
        <a:xfrm>
          <a:off x="0" y="637950"/>
          <a:ext cx="82672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BD2B45-0603-4020-9495-C6C0EC0C80BE}">
      <dsp:nvSpPr>
        <dsp:cNvPr id="0" name=""/>
        <dsp:cNvSpPr/>
      </dsp:nvSpPr>
      <dsp:spPr>
        <a:xfrm>
          <a:off x="0" y="637950"/>
          <a:ext cx="8267296" cy="63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Demystifying Data Analytics</a:t>
          </a:r>
          <a:endParaRPr lang="en-JM" sz="2900" kern="1200" dirty="0"/>
        </a:p>
      </dsp:txBody>
      <dsp:txXfrm>
        <a:off x="0" y="637950"/>
        <a:ext cx="8267296" cy="637561"/>
      </dsp:txXfrm>
    </dsp:sp>
    <dsp:sp modelId="{0353377D-6739-4F00-A14C-2001A428050C}">
      <dsp:nvSpPr>
        <dsp:cNvPr id="0" name=""/>
        <dsp:cNvSpPr/>
      </dsp:nvSpPr>
      <dsp:spPr>
        <a:xfrm>
          <a:off x="0" y="1275512"/>
          <a:ext cx="82672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54B4337-3FA7-4B3F-85DC-E72F9983F08C}">
      <dsp:nvSpPr>
        <dsp:cNvPr id="0" name=""/>
        <dsp:cNvSpPr/>
      </dsp:nvSpPr>
      <dsp:spPr>
        <a:xfrm>
          <a:off x="0" y="1275512"/>
          <a:ext cx="8267296" cy="63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Quality Management Standards</a:t>
          </a:r>
          <a:endParaRPr lang="en-JM" sz="2900" kern="1200" dirty="0"/>
        </a:p>
      </dsp:txBody>
      <dsp:txXfrm>
        <a:off x="0" y="1275512"/>
        <a:ext cx="8267296" cy="637561"/>
      </dsp:txXfrm>
    </dsp:sp>
    <dsp:sp modelId="{EAC34851-9513-46CF-BEF2-9C9A02B2C437}">
      <dsp:nvSpPr>
        <dsp:cNvPr id="0" name=""/>
        <dsp:cNvSpPr/>
      </dsp:nvSpPr>
      <dsp:spPr>
        <a:xfrm>
          <a:off x="0" y="1913073"/>
          <a:ext cx="82672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4894185-D1E7-4FF6-8376-D4BB3E3823F8}">
      <dsp:nvSpPr>
        <dsp:cNvPr id="0" name=""/>
        <dsp:cNvSpPr/>
      </dsp:nvSpPr>
      <dsp:spPr>
        <a:xfrm>
          <a:off x="0" y="1913073"/>
          <a:ext cx="8267296" cy="63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Audit of the Future</a:t>
          </a:r>
        </a:p>
      </dsp:txBody>
      <dsp:txXfrm>
        <a:off x="0" y="1913073"/>
        <a:ext cx="8267296" cy="637561"/>
      </dsp:txXfrm>
    </dsp:sp>
    <dsp:sp modelId="{6AD8FC91-ECFC-46FC-81FC-08D01080ABED}">
      <dsp:nvSpPr>
        <dsp:cNvPr id="0" name=""/>
        <dsp:cNvSpPr/>
      </dsp:nvSpPr>
      <dsp:spPr>
        <a:xfrm>
          <a:off x="0" y="2550635"/>
          <a:ext cx="8267296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593ACB-A0B0-4439-814B-23E36A3331FE}">
      <dsp:nvSpPr>
        <dsp:cNvPr id="0" name=""/>
        <dsp:cNvSpPr/>
      </dsp:nvSpPr>
      <dsp:spPr>
        <a:xfrm>
          <a:off x="0" y="2550635"/>
          <a:ext cx="8267296" cy="637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Climate Change Adaptation Actions</a:t>
          </a:r>
          <a:endParaRPr lang="en-JM" sz="2900" kern="1200" dirty="0"/>
        </a:p>
      </dsp:txBody>
      <dsp:txXfrm>
        <a:off x="0" y="2550635"/>
        <a:ext cx="8267296" cy="63756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FB226C-0FCE-40F9-A503-D775F86CA4FA}">
      <dsp:nvSpPr>
        <dsp:cNvPr id="0" name=""/>
        <dsp:cNvSpPr/>
      </dsp:nvSpPr>
      <dsp:spPr>
        <a:xfrm>
          <a:off x="12269" y="172001"/>
          <a:ext cx="2697071" cy="809121"/>
        </a:xfrm>
        <a:prstGeom prst="chevron">
          <a:avLst>
            <a:gd name="adj" fmla="val 3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904" tIns="99904" rIns="99904" bIns="9990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S1-Responsive &amp; Effective SAIs</a:t>
          </a:r>
          <a:endParaRPr lang="en-JM" sz="2200" kern="1200" dirty="0"/>
        </a:p>
      </dsp:txBody>
      <dsp:txXfrm>
        <a:off x="255005" y="172001"/>
        <a:ext cx="2211599" cy="809121"/>
      </dsp:txXfrm>
    </dsp:sp>
    <dsp:sp modelId="{D82EB45C-EFB3-4238-808A-D063517127DA}">
      <dsp:nvSpPr>
        <dsp:cNvPr id="0" name=""/>
        <dsp:cNvSpPr/>
      </dsp:nvSpPr>
      <dsp:spPr>
        <a:xfrm>
          <a:off x="12269" y="981123"/>
          <a:ext cx="2454335" cy="2034575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947" tIns="193947" rIns="193947" bIns="38789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Promote effective independent &amp; professionalization of SAIs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Good governance advocating for independence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Capacity development initiatives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Develop pool of regional quality assurance reviewers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Collab with IDI-SAI PMF</a:t>
          </a:r>
          <a:endParaRPr lang="en-JM" sz="1100" kern="1200"/>
        </a:p>
      </dsp:txBody>
      <dsp:txXfrm>
        <a:off x="12269" y="981123"/>
        <a:ext cx="2454335" cy="2034575"/>
      </dsp:txXfrm>
    </dsp:sp>
    <dsp:sp modelId="{F0162A1F-45CD-4B9F-B073-7E1E9FCB3F64}">
      <dsp:nvSpPr>
        <dsp:cNvPr id="0" name=""/>
        <dsp:cNvSpPr/>
      </dsp:nvSpPr>
      <dsp:spPr>
        <a:xfrm>
          <a:off x="2656127" y="172001"/>
          <a:ext cx="2697071" cy="809121"/>
        </a:xfrm>
        <a:prstGeom prst="chevron">
          <a:avLst>
            <a:gd name="adj" fmla="val 30000"/>
          </a:avLst>
        </a:prstGeom>
        <a:solidFill>
          <a:schemeClr val="accent2">
            <a:hueOff val="-494640"/>
            <a:satOff val="1296"/>
            <a:lumOff val="-131"/>
            <a:alphaOff val="0"/>
          </a:schemeClr>
        </a:solidFill>
        <a:ln w="12700" cap="flat" cmpd="sng" algn="ctr">
          <a:solidFill>
            <a:schemeClr val="accent2">
              <a:hueOff val="-494640"/>
              <a:satOff val="1296"/>
              <a:lumOff val="-13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904" tIns="99904" rIns="99904" bIns="9990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S2-Relevant SAIs</a:t>
          </a:r>
          <a:endParaRPr lang="en-JM" sz="2200" kern="1200" dirty="0"/>
        </a:p>
      </dsp:txBody>
      <dsp:txXfrm>
        <a:off x="2898863" y="172001"/>
        <a:ext cx="2211599" cy="809121"/>
      </dsp:txXfrm>
    </dsp:sp>
    <dsp:sp modelId="{6CF28B79-7C2F-43DD-8264-B2E87FFA0E7F}">
      <dsp:nvSpPr>
        <dsp:cNvPr id="0" name=""/>
        <dsp:cNvSpPr/>
      </dsp:nvSpPr>
      <dsp:spPr>
        <a:xfrm>
          <a:off x="2656127" y="981123"/>
          <a:ext cx="2454335" cy="2034575"/>
        </a:xfrm>
        <a:prstGeom prst="rect">
          <a:avLst/>
        </a:prstGeom>
        <a:solidFill>
          <a:schemeClr val="accent2">
            <a:tint val="40000"/>
            <a:alpha val="90000"/>
            <a:hueOff val="-674021"/>
            <a:satOff val="626"/>
            <a:lumOff val="3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674021"/>
              <a:satOff val="626"/>
              <a:lumOff val="3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947" tIns="193947" rIns="193947" bIns="38789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Cooperative</a:t>
          </a:r>
          <a:r>
            <a:rPr lang="en-US" sz="1100" kern="1200" baseline="0"/>
            <a:t> audits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Climate change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Real-time audits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Support digitization of SAI audit practices.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Cross-cutting audits.</a:t>
          </a:r>
          <a:endParaRPr lang="en-JM" sz="1100" kern="1200"/>
        </a:p>
      </dsp:txBody>
      <dsp:txXfrm>
        <a:off x="2656127" y="981123"/>
        <a:ext cx="2454335" cy="2034575"/>
      </dsp:txXfrm>
    </dsp:sp>
    <dsp:sp modelId="{A2ABF56F-5AA0-4780-B41F-B15C80191877}">
      <dsp:nvSpPr>
        <dsp:cNvPr id="0" name=""/>
        <dsp:cNvSpPr/>
      </dsp:nvSpPr>
      <dsp:spPr>
        <a:xfrm>
          <a:off x="5299985" y="172001"/>
          <a:ext cx="2697071" cy="809121"/>
        </a:xfrm>
        <a:prstGeom prst="chevron">
          <a:avLst>
            <a:gd name="adj" fmla="val 30000"/>
          </a:avLst>
        </a:prstGeom>
        <a:solidFill>
          <a:schemeClr val="accent2">
            <a:hueOff val="-989279"/>
            <a:satOff val="2591"/>
            <a:lumOff val="-263"/>
            <a:alphaOff val="0"/>
          </a:schemeClr>
        </a:solidFill>
        <a:ln w="12700" cap="flat" cmpd="sng" algn="ctr">
          <a:solidFill>
            <a:schemeClr val="accent2">
              <a:hueOff val="-989279"/>
              <a:satOff val="2591"/>
              <a:lumOff val="-2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904" tIns="99904" rIns="99904" bIns="9990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S3-Stakeholder Relationships</a:t>
          </a:r>
          <a:endParaRPr lang="en-JM" sz="2200" kern="1200" dirty="0"/>
        </a:p>
      </dsp:txBody>
      <dsp:txXfrm>
        <a:off x="5542721" y="172001"/>
        <a:ext cx="2211599" cy="809121"/>
      </dsp:txXfrm>
    </dsp:sp>
    <dsp:sp modelId="{DE30FE39-EEC2-4729-9588-13DCDC382A5B}">
      <dsp:nvSpPr>
        <dsp:cNvPr id="0" name=""/>
        <dsp:cNvSpPr/>
      </dsp:nvSpPr>
      <dsp:spPr>
        <a:xfrm>
          <a:off x="5299985" y="981123"/>
          <a:ext cx="2454335" cy="2034575"/>
        </a:xfrm>
        <a:prstGeom prst="rect">
          <a:avLst/>
        </a:prstGeom>
        <a:solidFill>
          <a:schemeClr val="accent2">
            <a:tint val="40000"/>
            <a:alpha val="90000"/>
            <a:hueOff val="-1348042"/>
            <a:satOff val="1251"/>
            <a:lumOff val="6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348042"/>
              <a:satOff val="1251"/>
              <a:lumOff val="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947" tIns="193947" rIns="193947" bIns="38789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Engagement with stakeholders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Discuss how SAIs facilitate improvement in public sector</a:t>
          </a:r>
          <a:endParaRPr lang="en-JM" sz="1100" kern="1200"/>
        </a:p>
      </dsp:txBody>
      <dsp:txXfrm>
        <a:off x="5299985" y="981123"/>
        <a:ext cx="2454335" cy="2034575"/>
      </dsp:txXfrm>
    </dsp:sp>
    <dsp:sp modelId="{DF32B0FB-40C8-4DA0-8246-B7E6A6ABDD43}">
      <dsp:nvSpPr>
        <dsp:cNvPr id="0" name=""/>
        <dsp:cNvSpPr/>
      </dsp:nvSpPr>
      <dsp:spPr>
        <a:xfrm>
          <a:off x="7943842" y="172001"/>
          <a:ext cx="2697071" cy="809121"/>
        </a:xfrm>
        <a:prstGeom prst="chevron">
          <a:avLst>
            <a:gd name="adj" fmla="val 30000"/>
          </a:avLst>
        </a:prstGeom>
        <a:solidFill>
          <a:schemeClr val="accent2">
            <a:hueOff val="-1483919"/>
            <a:satOff val="3887"/>
            <a:lumOff val="-394"/>
            <a:alphaOff val="0"/>
          </a:schemeClr>
        </a:solidFill>
        <a:ln w="12700" cap="flat" cmpd="sng" algn="ctr">
          <a:solidFill>
            <a:schemeClr val="accent2">
              <a:hueOff val="-1483919"/>
              <a:satOff val="3887"/>
              <a:lumOff val="-3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904" tIns="99904" rIns="99904" bIns="99904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S4-CAROSAI Governance</a:t>
          </a:r>
          <a:endParaRPr lang="en-JM" sz="2200" kern="1200" dirty="0"/>
        </a:p>
      </dsp:txBody>
      <dsp:txXfrm>
        <a:off x="8186578" y="172001"/>
        <a:ext cx="2211599" cy="809121"/>
      </dsp:txXfrm>
    </dsp:sp>
    <dsp:sp modelId="{5AA6840B-7DAE-4B66-ABD8-BDB343B5CFDC}">
      <dsp:nvSpPr>
        <dsp:cNvPr id="0" name=""/>
        <dsp:cNvSpPr/>
      </dsp:nvSpPr>
      <dsp:spPr>
        <a:xfrm>
          <a:off x="7943842" y="981123"/>
          <a:ext cx="2454335" cy="2034575"/>
        </a:xfrm>
        <a:prstGeom prst="rect">
          <a:avLst/>
        </a:prstGeom>
        <a:solidFill>
          <a:schemeClr val="accent2">
            <a:tint val="40000"/>
            <a:alpha val="90000"/>
            <a:hueOff val="-2022063"/>
            <a:satOff val="1877"/>
            <a:lumOff val="97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2022063"/>
              <a:satOff val="1877"/>
              <a:lumOff val="9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3947" tIns="193947" rIns="193947" bIns="387894" numCol="1" spcCol="1270" anchor="t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Internally focused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Needs driven SAI level support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Performance monitoring &amp; evaluation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Effective communication</a:t>
          </a:r>
          <a:endParaRPr lang="en-JM" sz="1100" kern="1200"/>
        </a:p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Organizational management &amp; support structure</a:t>
          </a:r>
          <a:endParaRPr lang="en-JM" sz="1100" kern="1200"/>
        </a:p>
      </dsp:txBody>
      <dsp:txXfrm>
        <a:off x="7943842" y="981123"/>
        <a:ext cx="2454335" cy="20345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ChevronBlockProcess">
  <dgm:title val="Chevron Block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 fact="0.6"/>
      <dgm:constr type="h" for="des" forName="composite" op="equ"/>
      <dgm:constr type="w" for="ch" forName="composite" refType="w"/>
      <dgm:constr type="w" for="des" forName="parTx"/>
      <dgm:constr type="h" for="des" forName="parTx" op="equ"/>
      <dgm:constr type="w" for="des" forName="desTx"/>
      <dgm:constr type="primFontSz" for="des" forName="parTx" val="28"/>
      <dgm:constr type="primFontSz" for="des" forName="desTx" refType="primFontSz" refFor="des" refForName="parTx" op="lte" fact="0.75"/>
      <dgm:constr type="h" for="des" forName="desTx" op="equ"/>
      <dgm:constr type="w" for="ch" forName="space" refType="w" op="equ" fact="-0.005"/>
    </dgm:constrLst>
    <dgm:ruleLst>
      <dgm:rule type="w" for="ch" forName="composite" val="0" fact="NaN" max="NaN"/>
    </dgm:ruleLst>
    <dgm:forEach name="Name6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7">
          <dgm:if name="Name8" func="var" arg="dir" op="equ" val="norm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/>
              <dgm:constr type="w" for="ch" forName="desTx" refType="w" refFor="ch" refForName="parTx" fact="0.91"/>
              <dgm:constr type="t" for="ch" forName="desTx" refType="h" refFor="ch" refForName="parTx"/>
            </dgm:constrLst>
          </dgm:if>
          <dgm:else name="Name9">
            <dgm:constrLst>
              <dgm:constr type="l" for="ch" forName="parTx"/>
              <dgm:constr type="w" for="ch" forName="parTx" refType="w"/>
              <dgm:constr type="t" for="ch" forName="parTx"/>
              <dgm:constr type="l" for="ch" forName="desTx" refType="w" fact="0.09"/>
              <dgm:constr type="w" for="ch" forName="desTx" refType="w" refFor="ch" refForName="parTx" fact="0.91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 styleLbl="alignNode1">
          <dgm:varLst>
            <dgm:chMax val="0"/>
            <dgm:chPref val="0"/>
          </dgm:varLst>
          <dgm:alg type="tx"/>
          <dgm:choose name="Name10">
            <dgm:if name="Name11" func="var" arg="dir" op="equ" val="norm">
              <dgm:shape xmlns:r="http://schemas.openxmlformats.org/officeDocument/2006/relationships" type="chevron" r:blip="">
                <dgm:adjLst>
                  <dgm:adj idx="1" val="0.3"/>
                </dgm:adjLst>
              </dgm:shape>
            </dgm:if>
            <dgm:else name="Name12">
              <dgm:shape xmlns:r="http://schemas.openxmlformats.org/officeDocument/2006/relationships" rot="180" type="chevron" r:blip="">
                <dgm:adjLst/>
              </dgm:shape>
            </dgm:else>
          </dgm:choose>
          <dgm:presOf axis="self" ptType="node"/>
          <dgm:choose name="Name13">
            <dgm:if name="Name14" func="var" arg="dir" op="equ" val="norm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if>
            <dgm:else name="Name15">
              <dgm:constrLst>
                <dgm:constr type="h" refType="w" op="lte" fact="0.3"/>
                <dgm:constr type="h"/>
                <dgm:constr type="tMarg" refType="w" fact="0.105"/>
                <dgm:constr type="bMarg" refType="w" fact="0.105"/>
                <dgm:constr type="lMarg" refType="w" fact="0.105"/>
                <dgm:constr type="rMarg" refType="w" fact="0.105"/>
              </dgm:constrLst>
            </dgm:else>
          </dgm:choose>
          <dgm:ruleLst>
            <dgm:rule type="h" val="INF" fact="NaN" max="NaN"/>
            <dgm:rule type="primFontSz" val="14" fact="NaN" max="NaN"/>
          </dgm:ruleLst>
        </dgm:layoutNode>
        <dgm:layoutNode name="desTx" styleLbl="alignAccFollowNode1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primFontSz" val="20"/>
            <dgm:constr type="tMarg" refType="w" fact="0.224"/>
            <dgm:constr type="bMarg" refType="w" fact="0.448"/>
            <dgm:constr type="lMarg" refType="w" fact="0.224"/>
            <dgm:constr type="rMarg" refType="w" fact="0.224"/>
          </dgm:constrLst>
          <dgm:ruleLst>
            <dgm:rule type="h" val="INF" fact="NaN" max="NaN"/>
            <dgm:rule type="primFontSz" val="11" fact="NaN" max="NaN"/>
          </dgm:ruleLst>
        </dgm:layoutNode>
      </dgm:layoutNode>
      <dgm:forEach name="Name19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7C348-5260-4828-BC50-385315F3FB28}" type="datetimeFigureOut">
              <a:rPr lang="en-JM" smtClean="0"/>
              <a:t>22/6/2023</a:t>
            </a:fld>
            <a:endParaRPr lang="en-JM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JM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JM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JM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370D-B51F-433B-8BBD-4205B08EAC4A}" type="slidenum">
              <a:rPr lang="en-JM" smtClean="0"/>
              <a:t>‹#›</a:t>
            </a:fld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19789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6/22/2023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41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72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95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0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35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96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8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8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3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5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36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6/22/2023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1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2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7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8A13B6-AE5C-08B2-1AF6-4B2FBD6A1F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2614" y="1818377"/>
            <a:ext cx="4655719" cy="1683250"/>
          </a:xfrm>
        </p:spPr>
        <p:txBody>
          <a:bodyPr>
            <a:normAutofit fontScale="90000"/>
          </a:bodyPr>
          <a:lstStyle/>
          <a:p>
            <a:pPr algn="ctr"/>
            <a:r>
              <a:rPr b="1" dirty="0" lang="en-US" sz="9600"/>
              <a:t>CAROSAI</a:t>
            </a:r>
            <a:endParaRPr b="1" dirty="0" lang="en-JM" sz="96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38895A-8898-DCC8-40E3-74B1255E52A4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6613855" y="3396471"/>
            <a:ext cx="4655719" cy="1923533"/>
          </a:xfrm>
        </p:spPr>
        <p:txBody>
          <a:bodyPr>
            <a:normAutofit lnSpcReduction="10000"/>
          </a:bodyPr>
          <a:lstStyle/>
          <a:p>
            <a:pPr algn="ctr"/>
            <a:r>
              <a:rPr dirty="0" i="1" lang="en-US"/>
              <a:t>“Our Journey Through The Years”</a:t>
            </a:r>
          </a:p>
          <a:p>
            <a:pPr algn="ctr"/>
            <a:endParaRPr dirty="0" i="1" lang="en-US"/>
          </a:p>
          <a:p>
            <a:pPr algn="ctr"/>
            <a:r>
              <a:rPr b="1" dirty="0" lang="en-US" sz="1400"/>
              <a:t>Presented by: Pamela Monroe Ellis</a:t>
            </a:r>
          </a:p>
          <a:p>
            <a:pPr algn="ctr"/>
            <a:r>
              <a:rPr b="1" dirty="0" lang="en-US" sz="1400"/>
              <a:t>Auditor General-Jamaica</a:t>
            </a:r>
          </a:p>
          <a:p>
            <a:pPr algn="ctr"/>
            <a:r>
              <a:rPr b="1" dirty="0" lang="en-US" sz="1400"/>
              <a:t>Secretary General-CAROSAI</a:t>
            </a:r>
            <a:endParaRPr b="1" dirty="0" lang="en-JM" sz="1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611F85-2DF6-3FF0-AD43-5B588685881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1" r="32"/>
          <a:stretch/>
        </p:blipFill>
        <p:spPr>
          <a:xfrm>
            <a:off x="20" y="10"/>
            <a:ext cx="6038037" cy="6857990"/>
          </a:xfrm>
          <a:prstGeom prst="rect">
            <a:avLst/>
          </a:prstGeom>
        </p:spPr>
      </p:pic>
      <p:sp>
        <p:nvSpPr>
          <p:cNvPr id="11" name="Cross 10">
            <a:extLst>
              <a:ext uri="{FF2B5EF4-FFF2-40B4-BE49-F238E27FC236}">
                <a16:creationId xmlns:a16="http://schemas.microsoft.com/office/drawing/2014/main" id="{12E8ED90-6D42-AE40-963A-3924EE2073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30625" y="5623560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A group of flags in a circle&#10;&#10;Description automatically generated with medium confidence" id="6" name="Picture 5">
            <a:extLst>
              <a:ext uri="{FF2B5EF4-FFF2-40B4-BE49-F238E27FC236}">
                <a16:creationId xmlns:a16="http://schemas.microsoft.com/office/drawing/2014/main" id="{EE9EED89-FCAC-DD8D-696B-066FC249B7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159" y="0"/>
            <a:ext cx="2775731" cy="2011146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E14A6498-64FF-F590-F355-6E956BFC9A58}"/>
              </a:ext>
            </a:extLst>
          </p:cNvPr>
          <p:cNvSpPr/>
          <p:nvPr/>
        </p:nvSpPr>
        <p:spPr>
          <a:xfrm>
            <a:off x="5564894" y="5320004"/>
            <a:ext cx="1086677" cy="102778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350986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Mou Memorandum Of Understanding Document Text Flat Lay Composition Stock  Illustration - Download Image Now - iStock">
            <a:extLst>
              <a:ext uri="{FF2B5EF4-FFF2-40B4-BE49-F238E27FC236}">
                <a16:creationId xmlns:a16="http://schemas.microsoft.com/office/drawing/2014/main" id="{6FA2FB61-4320-3794-B9F8-F7F244947E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97" y="3094487"/>
            <a:ext cx="3938954" cy="3531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7AAE46D-9B18-C8B8-1C22-35D4C166A19F}"/>
              </a:ext>
            </a:extLst>
          </p:cNvPr>
          <p:cNvSpPr txBox="1"/>
          <p:nvPr/>
        </p:nvSpPr>
        <p:spPr>
          <a:xfrm>
            <a:off x="239432" y="1416189"/>
            <a:ext cx="393895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2018</a:t>
            </a:r>
          </a:p>
          <a:p>
            <a:pPr algn="ctr"/>
            <a:r>
              <a:rPr lang="en-US" sz="1500" b="1" dirty="0"/>
              <a:t>CAROSAI signed a Memorandum of Understanding with the Institute of Chartered Accountants of the Caribbean (ICAC)</a:t>
            </a:r>
            <a:endParaRPr lang="en-JM" sz="15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626E86-FACD-96DC-EFD3-E6B76C882327}"/>
              </a:ext>
            </a:extLst>
          </p:cNvPr>
          <p:cNvSpPr txBox="1"/>
          <p:nvPr/>
        </p:nvSpPr>
        <p:spPr>
          <a:xfrm>
            <a:off x="8848578" y="4032329"/>
            <a:ext cx="30506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/>
              <a:t>This was aimed at creating a regional pool of resource persons, coordinate training programmes &amp; support the development of mechanisms aimed at quality assurance through peer reviews.</a:t>
            </a:r>
            <a:endParaRPr lang="en-JM" sz="1500" dirty="0"/>
          </a:p>
        </p:txBody>
      </p:sp>
      <p:pic>
        <p:nvPicPr>
          <p:cNvPr id="7172" name="Picture 4" descr="Partner-icon - ANTISEL">
            <a:extLst>
              <a:ext uri="{FF2B5EF4-FFF2-40B4-BE49-F238E27FC236}">
                <a16:creationId xmlns:a16="http://schemas.microsoft.com/office/drawing/2014/main" id="{35D822EF-796B-5B60-CA4F-2DABFBA929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956" y="1270015"/>
            <a:ext cx="3376247" cy="2433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A group of flags in a circle&#10;&#10;Description automatically generated with medium confidence">
            <a:extLst>
              <a:ext uri="{FF2B5EF4-FFF2-40B4-BE49-F238E27FC236}">
                <a16:creationId xmlns:a16="http://schemas.microsoft.com/office/drawing/2014/main" id="{9B867F0C-601B-EC0D-F071-6938B72D71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2107" y="1873487"/>
            <a:ext cx="2067786" cy="1692772"/>
          </a:xfrm>
          <a:prstGeom prst="rect">
            <a:avLst/>
          </a:prstGeom>
        </p:spPr>
      </p:pic>
      <p:pic>
        <p:nvPicPr>
          <p:cNvPr id="7174" name="Picture 6" descr="Institute of Chartered Accountants of the Caribbean - Institute of Chartered  Accountants of the Caribbean (ICAC)">
            <a:extLst>
              <a:ext uri="{FF2B5EF4-FFF2-40B4-BE49-F238E27FC236}">
                <a16:creationId xmlns:a16="http://schemas.microsoft.com/office/drawing/2014/main" id="{6167613D-0318-CFA6-F545-B3415536CD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360" y="3684238"/>
            <a:ext cx="1841280" cy="217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998CDB0-A296-CA3A-7F38-83BC6ED40379}"/>
              </a:ext>
            </a:extLst>
          </p:cNvPr>
          <p:cNvSpPr txBox="1"/>
          <p:nvPr/>
        </p:nvSpPr>
        <p:spPr>
          <a:xfrm>
            <a:off x="3094601" y="543338"/>
            <a:ext cx="6002798" cy="100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Fostering Partnerships</a:t>
            </a:r>
          </a:p>
        </p:txBody>
      </p:sp>
    </p:spTree>
    <p:extLst>
      <p:ext uri="{BB962C8B-B14F-4D97-AF65-F5344CB8AC3E}">
        <p14:creationId xmlns:p14="http://schemas.microsoft.com/office/powerpoint/2010/main" val="75821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13CF30-C36C-E53C-E5EC-B126618EBD3E}"/>
              </a:ext>
            </a:extLst>
          </p:cNvPr>
          <p:cNvSpPr txBox="1"/>
          <p:nvPr/>
        </p:nvSpPr>
        <p:spPr>
          <a:xfrm>
            <a:off x="3094601" y="290321"/>
            <a:ext cx="6002798" cy="6770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Implementation of our SBP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4A560E75-F8FB-B199-23EE-8B6555F3AD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6332141"/>
              </p:ext>
            </p:extLst>
          </p:nvPr>
        </p:nvGraphicFramePr>
        <p:xfrm>
          <a:off x="1347304" y="967409"/>
          <a:ext cx="9497391" cy="5799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66918513"/>
      </p:ext>
    </p:extLst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3" name="Rectangle 8198">
            <a:extLst>
              <a:ext uri="{FF2B5EF4-FFF2-40B4-BE49-F238E27FC236}">
                <a16:creationId xmlns:a16="http://schemas.microsoft.com/office/drawing/2014/main" id="{9F291BE0-7A7E-D04F-974F-9F4577FB2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224" name="Cross 8200">
            <a:extLst>
              <a:ext uri="{FF2B5EF4-FFF2-40B4-BE49-F238E27FC236}">
                <a16:creationId xmlns:a16="http://schemas.microsoft.com/office/drawing/2014/main" id="{BD33FF1F-6094-0B4A-A3E4-6B0D9283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225" name="Rectangle 8202">
            <a:extLst>
              <a:ext uri="{FF2B5EF4-FFF2-40B4-BE49-F238E27FC236}">
                <a16:creationId xmlns:a16="http://schemas.microsoft.com/office/drawing/2014/main" id="{B78A6D9C-C7A5-414B-8CB7-E31470D7D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 useBgFill="1">
        <p:nvSpPr>
          <p:cNvPr id="8226" name="Rectangle 8204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COVID-19 - WOAH - World Organisation for Animal Health" id="8194" name="Picture 2">
            <a:extLst>
              <a:ext uri="{FF2B5EF4-FFF2-40B4-BE49-F238E27FC236}">
                <a16:creationId xmlns:a16="http://schemas.microsoft.com/office/drawing/2014/main" id="{6B2DA81E-9902-1399-B37C-44110696D222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"/>
          <a:stretch/>
        </p:blipFill>
        <p:spPr bwMode="auto">
          <a:xfrm>
            <a:off x="1764" y="10"/>
            <a:ext cx="5222474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27" name="Rectangle">
            <a:extLst>
              <a:ext uri="{FF2B5EF4-FFF2-40B4-BE49-F238E27FC236}">
                <a16:creationId xmlns:a16="http://schemas.microsoft.com/office/drawing/2014/main" id="{012D3DE8-D97E-7C4A-A951-51BC92671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1096772"/>
            <a:ext cx="5222474" cy="5761228"/>
          </a:xfrm>
          <a:prstGeom prst="rect">
            <a:avLst/>
          </a:prstGeom>
          <a:gradFill flip="none" rotWithShape="1">
            <a:gsLst>
              <a:gs pos="32000">
                <a:schemeClr val="tx1">
                  <a:alpha val="67000"/>
                </a:schemeClr>
              </a:gs>
              <a:gs pos="0">
                <a:schemeClr val="tx1">
                  <a:alpha val="55000"/>
                </a:schemeClr>
              </a:gs>
              <a:gs pos="99000">
                <a:schemeClr val="tx1">
                  <a:alpha val="55000"/>
                </a:schemeClr>
              </a:gs>
            </a:gsLst>
            <a:path path="circle">
              <a:fillToRect b="100000" r="100000"/>
            </a:path>
            <a:tileRect l="-100000" t="-100000"/>
          </a:gradFill>
          <a:ln w="12700">
            <a:miter lim="400000"/>
          </a:ln>
        </p:spPr>
        <p:txBody>
          <a:bodyPr anchor="ctr" bIns="50800" lIns="50800" rIns="50800" tIns="50800"/>
          <a:lstStyle/>
          <a:p>
            <a:pPr algn="ctr"/>
            <a:endParaRPr cap="all" dirty="0" sz="260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565149" y="1553972"/>
            <a:ext cx="4114800" cy="4064931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b="1" kern="1200" lang="en-US" sz="44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CAROSAI’s Resilience Tested</a:t>
            </a:r>
          </a:p>
        </p:txBody>
      </p:sp>
      <p:sp>
        <p:nvSpPr>
          <p:cNvPr id="8228" name="Rectangle">
            <a:extLst>
              <a:ext uri="{FF2B5EF4-FFF2-40B4-BE49-F238E27FC236}">
                <a16:creationId xmlns:a16="http://schemas.microsoft.com/office/drawing/2014/main" id="{F9A7C64A-7759-E942-8BF4-90D7548722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2471" y="1096772"/>
            <a:ext cx="492517" cy="5761228"/>
          </a:xfrm>
          <a:prstGeom prst="rect">
            <a:avLst/>
          </a:prstGeom>
          <a:solidFill>
            <a:schemeClr val="bg2"/>
          </a:solidFill>
          <a:ln w="12700">
            <a:miter lim="400000"/>
          </a:ln>
        </p:spPr>
        <p:txBody>
          <a:bodyPr anchor="ctr" bIns="50800" lIns="50800" rIns="50800" tIns="50800"/>
          <a:lstStyle/>
          <a:p>
            <a:pPr algn="ctr"/>
            <a:endParaRPr cap="all" dirty="0" sz="260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8229" name="Cross 8210">
            <a:extLst>
              <a:ext uri="{FF2B5EF4-FFF2-40B4-BE49-F238E27FC236}">
                <a16:creationId xmlns:a16="http://schemas.microsoft.com/office/drawing/2014/main" id="{6E8F4613-F584-E34B-9CDA-FF05A0B4C6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06" y="5618903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8230" name="Rectangle 8212">
            <a:extLst>
              <a:ext uri="{FF2B5EF4-FFF2-40B4-BE49-F238E27FC236}">
                <a16:creationId xmlns:a16="http://schemas.microsoft.com/office/drawing/2014/main" id="{AC276E95-1B84-914C-B0C5-9FA065619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EAEFFCC-AE84-2A60-D551-F537E2F77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093927"/>
              </p:ext>
            </p:extLst>
          </p:nvPr>
        </p:nvGraphicFramePr>
        <p:xfrm>
          <a:off x="6096000" y="1553972"/>
          <a:ext cx="5530839" cy="43273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1C78B0ED-D955-5A43-DFB8-E880982C39B1}"/>
              </a:ext>
            </a:extLst>
          </p:cNvPr>
          <p:cNvSpPr/>
          <p:nvPr/>
        </p:nvSpPr>
        <p:spPr>
          <a:xfrm>
            <a:off x="4818817" y="5367475"/>
            <a:ext cx="1086677" cy="1027787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728844020"/>
      </p:ext>
    </p:extLst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10246">
            <a:extLst>
              <a:ext uri="{FF2B5EF4-FFF2-40B4-BE49-F238E27FC236}">
                <a16:creationId xmlns:a16="http://schemas.microsoft.com/office/drawing/2014/main" id="{9F291BE0-7A7E-D04F-974F-9F4577FB2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0249" name="Cross 10248">
            <a:extLst>
              <a:ext uri="{FF2B5EF4-FFF2-40B4-BE49-F238E27FC236}">
                <a16:creationId xmlns:a16="http://schemas.microsoft.com/office/drawing/2014/main" id="{BD33FF1F-6094-0B4A-A3E4-6B0D9283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B78A6D9C-C7A5-414B-8CB7-E31470D7D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 useBgFill="1">
        <p:nvSpPr>
          <p:cNvPr id="10253" name="Rectangle 10252">
            <a:extLst>
              <a:ext uri="{FF2B5EF4-FFF2-40B4-BE49-F238E27FC236}">
                <a16:creationId xmlns:a16="http://schemas.microsoft.com/office/drawing/2014/main" id="{F367E596-6364-884D-8ECA-DABD757BD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pic>
        <p:nvPicPr>
          <p:cNvPr descr="What is a webinar and how does it work?" id="10242" name="Picture 2">
            <a:extLst>
              <a:ext uri="{FF2B5EF4-FFF2-40B4-BE49-F238E27FC236}">
                <a16:creationId xmlns:a16="http://schemas.microsoft.com/office/drawing/2014/main" id="{DAF66E1F-6BAD-24ED-6A49-A61900B1C533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55" name="Rectangle">
            <a:extLst>
              <a:ext uri="{FF2B5EF4-FFF2-40B4-BE49-F238E27FC236}">
                <a16:creationId xmlns:a16="http://schemas.microsoft.com/office/drawing/2014/main" id="{6C7511A4-6FBF-0246-AB44-3B819A707D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0549940" cy="6858000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b="100000" r="100000"/>
            </a:path>
            <a:tileRect l="-100000" t="-100000"/>
          </a:gradFill>
          <a:ln w="12700">
            <a:miter lim="400000"/>
          </a:ln>
        </p:spPr>
        <p:txBody>
          <a:bodyPr anchor="ctr" bIns="50800" lIns="50800" rIns="50800" tIns="50800"/>
          <a:lstStyle/>
          <a:p>
            <a:pPr algn="ctr"/>
            <a:endParaRPr cap="all" dirty="0" sz="260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0257" name="Rectangle 10256">
            <a:extLst>
              <a:ext uri="{FF2B5EF4-FFF2-40B4-BE49-F238E27FC236}">
                <a16:creationId xmlns:a16="http://schemas.microsoft.com/office/drawing/2014/main" id="{17857F1F-17F7-9144-8BBA-AD63FC0AA6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anchor="t" bIns="45720" lIns="91440" rIns="91440" rtlCol="0" tIns="45720" vert="horz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b="1" dirty="0" kern="1200" lang="en-US" sz="4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Engaging with our Stakeholders via Webinars</a:t>
            </a:r>
          </a:p>
        </p:txBody>
      </p:sp>
      <p:sp>
        <p:nvSpPr>
          <p:cNvPr id="10259" name="Cross 10258">
            <a:extLst>
              <a:ext uri="{FF2B5EF4-FFF2-40B4-BE49-F238E27FC236}">
                <a16:creationId xmlns:a16="http://schemas.microsoft.com/office/drawing/2014/main" id="{8D56D3E8-B102-DF4E-8F6F-48B290222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EAEFFCC-AE84-2A60-D551-F537E2F77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453767"/>
              </p:ext>
            </p:extLst>
          </p:nvPr>
        </p:nvGraphicFramePr>
        <p:xfrm>
          <a:off x="565150" y="2691638"/>
          <a:ext cx="8267296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6" r:dm="rId3" r:lo="rId4" r:qs="rId5"/>
          </a:graphicData>
        </a:graphic>
      </p:graphicFrame>
    </p:spTree>
    <p:extLst>
      <p:ext uri="{BB962C8B-B14F-4D97-AF65-F5344CB8AC3E}">
        <p14:creationId xmlns:p14="http://schemas.microsoft.com/office/powerpoint/2010/main" val="193620342"/>
      </p:ext>
    </p:extLst>
  </p:cSld>
  <p:clrMapOvr>
    <a:overrideClrMapping accent1="accent1" accent2="accent2" accent3="accent3" accent4="accent4" accent5="accent5" accent6="accent6" bg1="dk1" bg2="dk2" folHlink="folHlink" hlink="hlink" tx1="lt1" tx2="lt2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50BA43-ED77-1B6E-18DC-78C3D3E6232F}"/>
              </a:ext>
            </a:extLst>
          </p:cNvPr>
          <p:cNvSpPr txBox="1"/>
          <p:nvPr/>
        </p:nvSpPr>
        <p:spPr>
          <a:xfrm>
            <a:off x="856696" y="396338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en-US" sz="4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Survey Results/Findings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F33798-6B7B-96EF-D564-3D029EFC211E}"/>
              </a:ext>
            </a:extLst>
          </p:cNvPr>
          <p:cNvSpPr txBox="1"/>
          <p:nvPr/>
        </p:nvSpPr>
        <p:spPr>
          <a:xfrm>
            <a:off x="377943" y="1208334"/>
            <a:ext cx="30506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i="1" dirty="0"/>
              <a:t>Surveys were administered during the pandemic to assess the impact on members’ operations as well as to determine their needs.</a:t>
            </a:r>
            <a:endParaRPr lang="en-JM" sz="1500" i="1" dirty="0"/>
          </a:p>
        </p:txBody>
      </p:sp>
      <p:pic>
        <p:nvPicPr>
          <p:cNvPr id="11266" name="Picture 2" descr="Circles.Life: A telco for life – Apps on Google Play">
            <a:extLst>
              <a:ext uri="{FF2B5EF4-FFF2-40B4-BE49-F238E27FC236}">
                <a16:creationId xmlns:a16="http://schemas.microsoft.com/office/drawing/2014/main" id="{AAD727CA-A60D-48ED-8A22-DE8CE727BA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8872" y="1189972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8F9BB5E7-40EE-3FB7-C245-9AFFB91BAF30}"/>
              </a:ext>
            </a:extLst>
          </p:cNvPr>
          <p:cNvSpPr/>
          <p:nvPr/>
        </p:nvSpPr>
        <p:spPr>
          <a:xfrm rot="3440787">
            <a:off x="4215141" y="4340872"/>
            <a:ext cx="576775" cy="1758462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748D96-DD53-95E7-09DB-926477D96473}"/>
              </a:ext>
            </a:extLst>
          </p:cNvPr>
          <p:cNvSpPr txBox="1"/>
          <p:nvPr/>
        </p:nvSpPr>
        <p:spPr>
          <a:xfrm>
            <a:off x="856696" y="5567046"/>
            <a:ext cx="30506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Lack of access to technology &amp; structured training at local level amongst SAIs in Caribbean.</a:t>
            </a:r>
            <a:endParaRPr lang="en-JM" sz="15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4FC5F71-B049-AE65-8803-E8E9A49F44F8}"/>
              </a:ext>
            </a:extLst>
          </p:cNvPr>
          <p:cNvSpPr txBox="1"/>
          <p:nvPr/>
        </p:nvSpPr>
        <p:spPr>
          <a:xfrm>
            <a:off x="8547223" y="1552261"/>
            <a:ext cx="30506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Insufficient structured training exacerbated by less than desirable % of qualified staff.</a:t>
            </a:r>
            <a:endParaRPr lang="en-JM" sz="1500" b="1" dirty="0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0615763-A379-D8BD-5FB1-ABE25EF65224}"/>
              </a:ext>
            </a:extLst>
          </p:cNvPr>
          <p:cNvSpPr/>
          <p:nvPr/>
        </p:nvSpPr>
        <p:spPr>
          <a:xfrm rot="14076568">
            <a:off x="7493496" y="1344765"/>
            <a:ext cx="576775" cy="1758462"/>
          </a:xfrm>
          <a:prstGeom prst="down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2F2FDE-F31E-9550-4CE1-12B5E7D9CD5F}"/>
              </a:ext>
            </a:extLst>
          </p:cNvPr>
          <p:cNvSpPr txBox="1"/>
          <p:nvPr/>
        </p:nvSpPr>
        <p:spPr>
          <a:xfrm>
            <a:off x="8547222" y="5644231"/>
            <a:ext cx="30506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Males enjoy a higher level of qualification than their female counterparts.</a:t>
            </a:r>
            <a:endParaRPr lang="en-JM" sz="1500" b="1" dirty="0"/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35B638A1-DA72-0211-C44A-F5C1F8D9781C}"/>
              </a:ext>
            </a:extLst>
          </p:cNvPr>
          <p:cNvSpPr/>
          <p:nvPr/>
        </p:nvSpPr>
        <p:spPr>
          <a:xfrm rot="18132181">
            <a:off x="7555212" y="4918605"/>
            <a:ext cx="576775" cy="1410224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870CEA-0061-8E5B-067F-5BC95DBAE053}"/>
              </a:ext>
            </a:extLst>
          </p:cNvPr>
          <p:cNvSpPr txBox="1"/>
          <p:nvPr/>
        </p:nvSpPr>
        <p:spPr>
          <a:xfrm>
            <a:off x="449233" y="3312552"/>
            <a:ext cx="305062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Limited access to relevant technology, both computer hardware and software.</a:t>
            </a:r>
            <a:endParaRPr lang="en-JM" sz="1500" b="1" dirty="0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9D106F0-C649-3469-E191-DC7F26443AEF}"/>
              </a:ext>
            </a:extLst>
          </p:cNvPr>
          <p:cNvSpPr/>
          <p:nvPr/>
        </p:nvSpPr>
        <p:spPr>
          <a:xfrm rot="5866621">
            <a:off x="3877831" y="2964182"/>
            <a:ext cx="576775" cy="141022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B2120D-B7D8-BF85-23C0-C5F338B8F425}"/>
              </a:ext>
            </a:extLst>
          </p:cNvPr>
          <p:cNvSpPr txBox="1"/>
          <p:nvPr/>
        </p:nvSpPr>
        <p:spPr>
          <a:xfrm>
            <a:off x="8846885" y="3658029"/>
            <a:ext cx="3050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Impaired SAI independence</a:t>
            </a:r>
            <a:endParaRPr lang="en-JM" sz="1500" b="1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D9450C4-AA0D-B28F-6A35-5493D0FB8EB2}"/>
              </a:ext>
            </a:extLst>
          </p:cNvPr>
          <p:cNvSpPr/>
          <p:nvPr/>
        </p:nvSpPr>
        <p:spPr>
          <a:xfrm rot="16200000">
            <a:off x="7901333" y="3089200"/>
            <a:ext cx="576775" cy="1410224"/>
          </a:xfrm>
          <a:prstGeom prst="downArrow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627168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Perle d'Or Hotel Aruba - National Flag Aruba 🇦🇼 A true symbol of pride  and culture for the Aruban community: our 'BANDERA'. A flag with symbolism  of Aruban culture, history, pride, and">
            <a:extLst>
              <a:ext uri="{FF2B5EF4-FFF2-40B4-BE49-F238E27FC236}">
                <a16:creationId xmlns:a16="http://schemas.microsoft.com/office/drawing/2014/main" id="{D8C8EF89-9064-D82D-6FE5-804B64356E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788" y="1195166"/>
            <a:ext cx="4185212" cy="5662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A56636C-F0C3-66C0-E3F4-DB5E31A556FF}"/>
              </a:ext>
            </a:extLst>
          </p:cNvPr>
          <p:cNvSpPr txBox="1"/>
          <p:nvPr/>
        </p:nvSpPr>
        <p:spPr>
          <a:xfrm>
            <a:off x="3094601" y="262185"/>
            <a:ext cx="6002798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XII Congress ARUBA-2022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1500" b="1" dirty="0">
                <a:ea typeface="+mj-ea"/>
                <a:cs typeface="+mj-cs"/>
              </a:rPr>
              <a:t>“Targeting Superior Audit Impact”</a:t>
            </a:r>
            <a:endParaRPr lang="en-US" sz="1500" b="1" kern="1200" dirty="0">
              <a:solidFill>
                <a:schemeClr val="tx1"/>
              </a:solidFill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BD1A1C-362A-6BB8-570C-F546E6B5E176}"/>
              </a:ext>
            </a:extLst>
          </p:cNvPr>
          <p:cNvSpPr txBox="1"/>
          <p:nvPr/>
        </p:nvSpPr>
        <p:spPr>
          <a:xfrm>
            <a:off x="568503" y="1497004"/>
            <a:ext cx="71045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The Lead Paper presented focused on: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Professionalization of SAIs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Expanding audit focus to include emerging issues (Technology &amp; real-time audits)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SAI Governance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b="1" dirty="0"/>
              <a:t>SAI Independence</a:t>
            </a:r>
            <a:endParaRPr lang="en-JM" sz="15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C3B6F8-3623-D3C7-365E-BCE2A937A2A1}"/>
              </a:ext>
            </a:extLst>
          </p:cNvPr>
          <p:cNvSpPr txBox="1"/>
          <p:nvPr/>
        </p:nvSpPr>
        <p:spPr>
          <a:xfrm>
            <a:off x="628138" y="4345333"/>
            <a:ext cx="6985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SAIs were encouraged to use limited resources and find innovative means to report independently &amp; follow-up on audit findings.</a:t>
            </a:r>
            <a:endParaRPr lang="en-JM" sz="20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7ACB5CAA-C56D-5999-9E8E-98B5F97908F0}"/>
              </a:ext>
            </a:extLst>
          </p:cNvPr>
          <p:cNvSpPr/>
          <p:nvPr/>
        </p:nvSpPr>
        <p:spPr>
          <a:xfrm>
            <a:off x="-4975" y="5460240"/>
            <a:ext cx="1086677" cy="102778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JM"/>
          </a:p>
        </p:txBody>
      </p:sp>
    </p:spTree>
    <p:extLst>
      <p:ext uri="{BB962C8B-B14F-4D97-AF65-F5344CB8AC3E}">
        <p14:creationId xmlns:p14="http://schemas.microsoft.com/office/powerpoint/2010/main" val="1751011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9F2743-8458-0E6A-EADA-642C6F541A70}"/>
              </a:ext>
            </a:extLst>
          </p:cNvPr>
          <p:cNvSpPr txBox="1"/>
          <p:nvPr/>
        </p:nvSpPr>
        <p:spPr>
          <a:xfrm>
            <a:off x="3094601" y="262185"/>
            <a:ext cx="6002798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INTOSAI 2020 Global Stock </a:t>
            </a:r>
            <a:r>
              <a:rPr lang="en-US" sz="3700" b="1" dirty="0">
                <a:ea typeface="+mj-ea"/>
                <a:cs typeface="+mj-cs"/>
              </a:rPr>
              <a:t>T</a:t>
            </a: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aking Report</a:t>
            </a:r>
          </a:p>
        </p:txBody>
      </p:sp>
      <p:pic>
        <p:nvPicPr>
          <p:cNvPr id="13314" name="Picture 2" descr="2023 Business Leaders Outlook: U.S. | JPMorgan Chase">
            <a:extLst>
              <a:ext uri="{FF2B5EF4-FFF2-40B4-BE49-F238E27FC236}">
                <a16:creationId xmlns:a16="http://schemas.microsoft.com/office/drawing/2014/main" id="{6B0DD85D-7CE2-453D-1BF7-A94585F07C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23" y="20312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A0666D-EE8E-3B15-16B6-D2CAD7BC0A3E}"/>
              </a:ext>
            </a:extLst>
          </p:cNvPr>
          <p:cNvSpPr txBox="1"/>
          <p:nvPr/>
        </p:nvSpPr>
        <p:spPr>
          <a:xfrm>
            <a:off x="1034249" y="4142472"/>
            <a:ext cx="2449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Of members have implemented the standards for financial audits.</a:t>
            </a:r>
            <a:endParaRPr lang="en-JM" sz="1500" b="1" dirty="0"/>
          </a:p>
        </p:txBody>
      </p:sp>
      <p:pic>
        <p:nvPicPr>
          <p:cNvPr id="13316" name="Picture 4" descr="2023 Business Leaders Outlook: Healthcare | J.P. Morgan">
            <a:extLst>
              <a:ext uri="{FF2B5EF4-FFF2-40B4-BE49-F238E27FC236}">
                <a16:creationId xmlns:a16="http://schemas.microsoft.com/office/drawing/2014/main" id="{4B3B85BA-5134-D515-A9C2-3496C61DB4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7" y="20312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44A687E-4353-20ED-D3F1-8270D9B847DD}"/>
              </a:ext>
            </a:extLst>
          </p:cNvPr>
          <p:cNvSpPr txBox="1"/>
          <p:nvPr/>
        </p:nvSpPr>
        <p:spPr>
          <a:xfrm>
            <a:off x="4871263" y="4142471"/>
            <a:ext cx="244947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Have implemented the standards for performance audit.</a:t>
            </a:r>
            <a:endParaRPr lang="en-JM" sz="1500" b="1" dirty="0"/>
          </a:p>
        </p:txBody>
      </p:sp>
      <p:pic>
        <p:nvPicPr>
          <p:cNvPr id="13318" name="Picture 6" descr="2023 Business Leaders Outlook: U.S. | JPMorgan Chase">
            <a:extLst>
              <a:ext uri="{FF2B5EF4-FFF2-40B4-BE49-F238E27FC236}">
                <a16:creationId xmlns:a16="http://schemas.microsoft.com/office/drawing/2014/main" id="{4FBA3D78-D4B9-1FF8-AD8A-CC614384E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277" y="203123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B1809BA-E50C-6D2B-D3A0-0CD9A4BD1EEB}"/>
              </a:ext>
            </a:extLst>
          </p:cNvPr>
          <p:cNvSpPr txBox="1"/>
          <p:nvPr/>
        </p:nvSpPr>
        <p:spPr>
          <a:xfrm>
            <a:off x="8555103" y="4104437"/>
            <a:ext cx="24494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b="1" dirty="0"/>
              <a:t>Have a quality assurance system.</a:t>
            </a:r>
            <a:endParaRPr lang="en-JM" sz="1500" b="1" dirty="0"/>
          </a:p>
        </p:txBody>
      </p:sp>
    </p:spTree>
    <p:extLst>
      <p:ext uri="{BB962C8B-B14F-4D97-AF65-F5344CB8AC3E}">
        <p14:creationId xmlns:p14="http://schemas.microsoft.com/office/powerpoint/2010/main" val="567912574"/>
      </p:ext>
    </p:extLst>
  </p:cSld>
  <p:clrMapOvr>
    <a:masterClrMapping/>
  </p:clrMapOvr>
</p:sld>
</file>

<file path=ppt/slides/slide1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14342">
            <a:extLst>
              <a:ext uri="{FF2B5EF4-FFF2-40B4-BE49-F238E27FC236}">
                <a16:creationId xmlns:a16="http://schemas.microsoft.com/office/drawing/2014/main" id="{9F291BE0-7A7E-D04F-974F-9F4577FB2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4345" name="Cross 14344">
            <a:extLst>
              <a:ext uri="{FF2B5EF4-FFF2-40B4-BE49-F238E27FC236}">
                <a16:creationId xmlns:a16="http://schemas.microsoft.com/office/drawing/2014/main" id="{BD33FF1F-6094-0B4A-A3E4-6B0D9283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4347" name="Rectangle 14346">
            <a:extLst>
              <a:ext uri="{FF2B5EF4-FFF2-40B4-BE49-F238E27FC236}">
                <a16:creationId xmlns:a16="http://schemas.microsoft.com/office/drawing/2014/main" id="{B78A6D9C-C7A5-414B-8CB7-E31470D7D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 useBgFill="1">
        <p:nvSpPr>
          <p:cNvPr id="14349" name="Rectangle 14348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128638-8041-DB07-7BF9-4C56BA009C84}"/>
              </a:ext>
            </a:extLst>
          </p:cNvPr>
          <p:cNvSpPr txBox="1"/>
          <p:nvPr/>
        </p:nvSpPr>
        <p:spPr>
          <a:xfrm>
            <a:off x="7493193" y="1941342"/>
            <a:ext cx="4133647" cy="393888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algn="just" indent="-228600">
              <a:spcAft>
                <a:spcPts val="600"/>
              </a:spcAft>
              <a:buFont typeface="System Font Regular"/>
              <a:buChar char="–"/>
            </a:pPr>
            <a:r>
              <a:rPr dirty="0" lang="en-US"/>
              <a:t>We will seek collaboration and sponsorship to increase our capacity development.</a:t>
            </a:r>
          </a:p>
          <a:p>
            <a:pPr algn="just" indent="-228600">
              <a:spcAft>
                <a:spcPts val="600"/>
              </a:spcAft>
              <a:buFont typeface="System Font Regular"/>
              <a:buChar char="–"/>
            </a:pPr>
            <a:endParaRPr dirty="0" lang="en-US"/>
          </a:p>
          <a:p>
            <a:pPr algn="just" indent="-228600">
              <a:spcAft>
                <a:spcPts val="600"/>
              </a:spcAft>
              <a:buFont typeface="System Font Regular"/>
              <a:buChar char="–"/>
            </a:pPr>
            <a:r>
              <a:rPr dirty="0" lang="en-US"/>
              <a:t>In the interim, we will be collaborating with CIPFA, PASAI and the CBC to put forward challenges being faced by small island developing states and look forward to mitigating said challenges.</a:t>
            </a:r>
          </a:p>
        </p:txBody>
      </p:sp>
      <p:pic>
        <p:nvPicPr>
          <p:cNvPr descr="Why Your Company Needs More Collaboration" id="14338" name="Picture 2">
            <a:extLst>
              <a:ext uri="{FF2B5EF4-FFF2-40B4-BE49-F238E27FC236}">
                <a16:creationId xmlns:a16="http://schemas.microsoft.com/office/drawing/2014/main" id="{2F7D4922-054D-D057-ACB3-FDEBF75FC1A4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92" r="1"/>
          <a:stretch/>
        </p:blipFill>
        <p:spPr bwMode="auto">
          <a:xfrm>
            <a:off x="20" y="10"/>
            <a:ext cx="6967738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51" name="Cross 14350">
            <a:extLst>
              <a:ext uri="{FF2B5EF4-FFF2-40B4-BE49-F238E27FC236}">
                <a16:creationId xmlns:a16="http://schemas.microsoft.com/office/drawing/2014/main" id="{A12C7CBA-A034-9548-BC45-D37C25C008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0326" y="5618903"/>
            <a:ext cx="524933" cy="524933"/>
          </a:xfrm>
          <a:prstGeom prst="plus">
            <a:avLst>
              <a:gd fmla="val 39516" name="adj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14353" name="Rectangle 14352">
            <a:extLst>
              <a:ext uri="{FF2B5EF4-FFF2-40B4-BE49-F238E27FC236}">
                <a16:creationId xmlns:a16="http://schemas.microsoft.com/office/drawing/2014/main" id="{5449ED22-D9F5-F848-A98A-7181D4EE7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3666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9AB91F-6AB7-AA6E-202B-6978226878F0}"/>
              </a:ext>
            </a:extLst>
          </p:cNvPr>
          <p:cNvSpPr txBox="1"/>
          <p:nvPr/>
        </p:nvSpPr>
        <p:spPr>
          <a:xfrm>
            <a:off x="7285259" y="331304"/>
            <a:ext cx="4769158" cy="132343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4000"/>
              <a:t>Building a Better CAROSAI</a:t>
            </a:r>
            <a:endParaRPr b="1" dirty="0" lang="en-JM" sz="4000"/>
          </a:p>
        </p:txBody>
      </p:sp>
      <p:pic>
        <p:nvPicPr>
          <p:cNvPr descr="A group of flags in a circle&#10;&#10;Description automatically generated with medium confidence" id="4" name="Picture 3">
            <a:extLst>
              <a:ext uri="{FF2B5EF4-FFF2-40B4-BE49-F238E27FC236}">
                <a16:creationId xmlns:a16="http://schemas.microsoft.com/office/drawing/2014/main" id="{A206F547-7C77-A343-11AE-52E0B63B92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473" y="5367944"/>
            <a:ext cx="1414071" cy="10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10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38D2E2-ADF6-6612-1BDA-0BA97B94FE2A}"/>
              </a:ext>
            </a:extLst>
          </p:cNvPr>
          <p:cNvSpPr txBox="1"/>
          <p:nvPr/>
        </p:nvSpPr>
        <p:spPr>
          <a:xfrm>
            <a:off x="5725259" y="374525"/>
            <a:ext cx="6002798" cy="1001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Looking Ahead</a:t>
            </a:r>
          </a:p>
        </p:txBody>
      </p:sp>
      <p:pic>
        <p:nvPicPr>
          <p:cNvPr id="15362" name="Picture 2" descr="1,015,300+ Looking To The Future Stock Photos, Pictures &amp; Royalty-Free  Images - iStock | Objectives, Future, Innovation">
            <a:extLst>
              <a:ext uri="{FF2B5EF4-FFF2-40B4-BE49-F238E27FC236}">
                <a16:creationId xmlns:a16="http://schemas.microsoft.com/office/drawing/2014/main" id="{C09316E4-091C-8490-504C-DD852F32C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548383" cy="716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9C0C22-1A0C-6E29-1F8F-24A64603D73D}"/>
              </a:ext>
            </a:extLst>
          </p:cNvPr>
          <p:cNvSpPr txBox="1"/>
          <p:nvPr/>
        </p:nvSpPr>
        <p:spPr>
          <a:xfrm>
            <a:off x="2250261" y="297784"/>
            <a:ext cx="6949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LOOKING AHEAD</a:t>
            </a:r>
            <a:endParaRPr lang="en-JM" sz="54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A group of flags in a circle&#10;&#10;Description automatically generated with medium confidence">
            <a:extLst>
              <a:ext uri="{FF2B5EF4-FFF2-40B4-BE49-F238E27FC236}">
                <a16:creationId xmlns:a16="http://schemas.microsoft.com/office/drawing/2014/main" id="{6C84401F-C65E-A348-B312-0B82674412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637" y="2404440"/>
            <a:ext cx="1414071" cy="10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5954"/>
      </p:ext>
    </p:extLst>
  </p:cSld>
  <p:clrMapOvr>
    <a:masterClrMapping/>
  </p:clrMapOvr>
</p:sld>
</file>

<file path=ppt/slides/slide19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AABF740-0A08-D79E-E0D3-14C81DB189D6}"/>
              </a:ext>
            </a:extLst>
          </p:cNvPr>
          <p:cNvSpPr txBox="1"/>
          <p:nvPr/>
        </p:nvSpPr>
        <p:spPr>
          <a:xfrm>
            <a:off x="7151891" y="247372"/>
            <a:ext cx="4920431" cy="78483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1" dirty="0" lang="en-US" sz="1500"/>
              <a:t>Following 2022 Congress, the conclusions contributed to the development of CAROSAI’s 2023-2025 Strategic Business Plan.</a:t>
            </a:r>
            <a:endParaRPr b="1" dirty="0" lang="en-JM" sz="1500"/>
          </a:p>
        </p:txBody>
      </p:sp>
      <p:pic>
        <p:nvPicPr>
          <p:cNvPr descr="4 Pillars to Perfecting Your Next Hire" id="16386" name="Picture 2">
            <a:extLst>
              <a:ext uri="{FF2B5EF4-FFF2-40B4-BE49-F238E27FC236}">
                <a16:creationId xmlns:a16="http://schemas.microsoft.com/office/drawing/2014/main" id="{19B397F2-42FC-5CF5-CE77-592DE8E721A3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" r="-42"/>
          <a:stretch/>
        </p:blipFill>
        <p:spPr bwMode="auto">
          <a:xfrm>
            <a:off x="961292" y="2813759"/>
            <a:ext cx="10269415" cy="3643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66605AC4-F2FF-CC69-FBF1-02C843040AB2}"/>
              </a:ext>
            </a:extLst>
          </p:cNvPr>
          <p:cNvSpPr/>
          <p:nvPr/>
        </p:nvSpPr>
        <p:spPr>
          <a:xfrm>
            <a:off x="1641019" y="1138218"/>
            <a:ext cx="2110154" cy="1839351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3600"/>
              <a:t>1</a:t>
            </a:r>
          </a:p>
          <a:p>
            <a:pPr algn="ctr"/>
            <a:r>
              <a:rPr b="1" dirty="0" lang="en-US" sz="1800"/>
              <a:t>Responsive &amp; Effective SAIs</a:t>
            </a:r>
            <a:endParaRPr dirty="0" lang="en-JM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D87AA8-FFC5-6A7F-2D42-86C433267412}"/>
              </a:ext>
            </a:extLst>
          </p:cNvPr>
          <p:cNvSpPr/>
          <p:nvPr/>
        </p:nvSpPr>
        <p:spPr>
          <a:xfrm>
            <a:off x="3969118" y="1138217"/>
            <a:ext cx="2110154" cy="1839351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3600"/>
              <a:t>2</a:t>
            </a:r>
          </a:p>
          <a:p>
            <a:pPr algn="ctr"/>
            <a:r>
              <a:rPr b="1" dirty="0" lang="en-US" sz="1800"/>
              <a:t>Relevant SAIs</a:t>
            </a:r>
            <a:endParaRPr dirty="0" lang="en-JM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F3090A8-0608-B064-2009-FC4F69718356}"/>
              </a:ext>
            </a:extLst>
          </p:cNvPr>
          <p:cNvSpPr/>
          <p:nvPr/>
        </p:nvSpPr>
        <p:spPr>
          <a:xfrm>
            <a:off x="6297217" y="1138217"/>
            <a:ext cx="2110154" cy="1839351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3600"/>
              <a:t>3</a:t>
            </a:r>
          </a:p>
          <a:p>
            <a:pPr algn="ctr"/>
            <a:r>
              <a:rPr b="1" dirty="0" lang="en-US" sz="1400"/>
              <a:t>Effective Stakeholder Engagement to Maintain relevance</a:t>
            </a:r>
            <a:endParaRPr dirty="0" lang="en-JM" sz="140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93B4730-C38A-AF10-539B-10C46738A574}"/>
              </a:ext>
            </a:extLst>
          </p:cNvPr>
          <p:cNvSpPr/>
          <p:nvPr/>
        </p:nvSpPr>
        <p:spPr>
          <a:xfrm>
            <a:off x="8557029" y="1138216"/>
            <a:ext cx="2110154" cy="183935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b="1" dirty="0" lang="en-US" sz="3600"/>
              <a:t>4</a:t>
            </a:r>
          </a:p>
          <a:p>
            <a:pPr algn="ctr"/>
            <a:r>
              <a:rPr b="1" dirty="0" lang="en-US"/>
              <a:t>CAROSAI Governance</a:t>
            </a:r>
            <a:endParaRPr dirty="0" lang="en-JM"/>
          </a:p>
        </p:txBody>
      </p:sp>
    </p:spTree>
    <p:extLst>
      <p:ext uri="{BB962C8B-B14F-4D97-AF65-F5344CB8AC3E}">
        <p14:creationId xmlns:p14="http://schemas.microsoft.com/office/powerpoint/2010/main" val="4240359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2816087" y="135547"/>
            <a:ext cx="655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A Timeline of Our Establishment</a:t>
            </a:r>
            <a:endParaRPr lang="en-JM" sz="3600" b="1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C7AD8140-F0E2-018F-2234-4E71BC729F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57332966"/>
              </p:ext>
            </p:extLst>
          </p:nvPr>
        </p:nvGraphicFramePr>
        <p:xfrm>
          <a:off x="344557" y="0"/>
          <a:ext cx="11688417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A51F09DE-5A5F-C758-CC7E-4B9EB089F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386" y="6215310"/>
            <a:ext cx="650933" cy="38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Flag of Guyana: History, Meaning, and Symbolism - AZ Animals">
            <a:extLst>
              <a:ext uri="{FF2B5EF4-FFF2-40B4-BE49-F238E27FC236}">
                <a16:creationId xmlns:a16="http://schemas.microsoft.com/office/drawing/2014/main" id="{B37AB39C-F9C8-BBE7-51FA-799A78512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770" y="6219859"/>
            <a:ext cx="650933" cy="39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lag of Saint Lucia | Britannica">
            <a:extLst>
              <a:ext uri="{FF2B5EF4-FFF2-40B4-BE49-F238E27FC236}">
                <a16:creationId xmlns:a16="http://schemas.microsoft.com/office/drawing/2014/main" id="{3748E497-CF02-02BF-9184-7CAFB6D50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153" y="6215310"/>
            <a:ext cx="650934" cy="38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harter - Free sports and competition icons">
            <a:extLst>
              <a:ext uri="{FF2B5EF4-FFF2-40B4-BE49-F238E27FC236}">
                <a16:creationId xmlns:a16="http://schemas.microsoft.com/office/drawing/2014/main" id="{77F05079-A85D-A095-27C0-CD6EAC6B5E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369" y="2604868"/>
            <a:ext cx="964809" cy="96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78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9F291BE0-7A7E-D04F-974F-9F4577FB2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BD33FF1F-6094-0B4A-A3E4-6B0D9283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78A6D9C-C7A5-414B-8CB7-E31470D7D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8E6B4D-1D9B-CF72-5C9D-736EEFD8D7C4}"/>
              </a:ext>
            </a:extLst>
          </p:cNvPr>
          <p:cNvSpPr txBox="1"/>
          <p:nvPr/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Upcoming Activities Based on Strategic Priority Areas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B1CD9BE-93F1-ED44-946B-8354D74B0B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82E6E09-FCB0-5F41-8BAE-C0581D54B5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D269DB01-9C3C-7841-B8E8-6FDFEF70CB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31043C93-62A3-7C27-1402-FB6FF067A4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13831311"/>
              </p:ext>
            </p:extLst>
          </p:nvPr>
        </p:nvGraphicFramePr>
        <p:xfrm>
          <a:off x="565149" y="2692400"/>
          <a:ext cx="10653184" cy="318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6270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415" name="Rectangle 17414">
            <a:extLst>
              <a:ext uri="{FF2B5EF4-FFF2-40B4-BE49-F238E27FC236}">
                <a16:creationId xmlns:a16="http://schemas.microsoft.com/office/drawing/2014/main" id="{F6747103-26DE-C441-9AEF-B6F786FC1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2" descr="A Huge Thank You&quot; — Here's What You Need to Know">
            <a:extLst>
              <a:ext uri="{FF2B5EF4-FFF2-40B4-BE49-F238E27FC236}">
                <a16:creationId xmlns:a16="http://schemas.microsoft.com/office/drawing/2014/main" id="{24C3A4B0-5E06-E19C-56F4-2A6B69B6F8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016095"/>
      </p:ext>
    </p:extLst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2816087" y="490331"/>
            <a:ext cx="6559826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3600"/>
              <a:t>CAROSAI’s Membership Today</a:t>
            </a:r>
            <a:endParaRPr b="1" dirty="0" lang="en-JM" sz="36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5F663D-400F-A64B-ED27-3AAE057C5994}"/>
              </a:ext>
            </a:extLst>
          </p:cNvPr>
          <p:cNvSpPr txBox="1"/>
          <p:nvPr/>
        </p:nvSpPr>
        <p:spPr>
          <a:xfrm>
            <a:off x="742122" y="1709530"/>
            <a:ext cx="2279374" cy="249299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13800"/>
              <a:t>23</a:t>
            </a:r>
            <a:r>
              <a:rPr dirty="0" lang="en-US"/>
              <a:t> MEMBERS</a:t>
            </a:r>
            <a:endParaRPr dirty="0" lang="en-JM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17BB30-B920-313D-0F11-976FD8CB50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-3" r="42"/>
          <a:stretch/>
        </p:blipFill>
        <p:spPr>
          <a:xfrm>
            <a:off x="3723860" y="1378226"/>
            <a:ext cx="7726018" cy="49894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7F3F926-DEE1-2A7E-48F7-460FD2D04688}"/>
              </a:ext>
            </a:extLst>
          </p:cNvPr>
          <p:cNvSpPr txBox="1"/>
          <p:nvPr/>
        </p:nvSpPr>
        <p:spPr>
          <a:xfrm>
            <a:off x="742122" y="4810539"/>
            <a:ext cx="2279374" cy="95410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just"/>
            <a:r>
              <a:rPr b="1" dirty="0" lang="en-US" sz="1400"/>
              <a:t>In recent times, CAROSAI has received expressions of interest from other SAIs for membership.</a:t>
            </a:r>
            <a:endParaRPr b="1" dirty="0" lang="en-JM" sz="1400"/>
          </a:p>
        </p:txBody>
      </p:sp>
    </p:spTree>
    <p:extLst>
      <p:ext uri="{BB962C8B-B14F-4D97-AF65-F5344CB8AC3E}">
        <p14:creationId xmlns:p14="http://schemas.microsoft.com/office/powerpoint/2010/main" val="48837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2816087" y="490331"/>
            <a:ext cx="655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The challenges we’ve faced</a:t>
            </a:r>
            <a:endParaRPr lang="en-JM" sz="3600" b="1" dirty="0"/>
          </a:p>
        </p:txBody>
      </p:sp>
      <p:pic>
        <p:nvPicPr>
          <p:cNvPr id="2050" name="Picture 2" descr="Geography Icon Png Download - Geographic Icon Png Transparent PNG -  1024x1024 - Free Download on NicePNG">
            <a:extLst>
              <a:ext uri="{FF2B5EF4-FFF2-40B4-BE49-F238E27FC236}">
                <a16:creationId xmlns:a16="http://schemas.microsoft.com/office/drawing/2014/main" id="{01DD2C34-0D02-57D8-61DD-775E254D5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104" y="1842866"/>
            <a:ext cx="2433616" cy="255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8CA3ADA-8B62-0426-F6BC-F3D96BA7CEAC}"/>
              </a:ext>
            </a:extLst>
          </p:cNvPr>
          <p:cNvSpPr txBox="1"/>
          <p:nvPr/>
        </p:nvSpPr>
        <p:spPr>
          <a:xfrm>
            <a:off x="1041104" y="4543865"/>
            <a:ext cx="243361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Limited access to each other</a:t>
            </a:r>
          </a:p>
          <a:p>
            <a:pPr algn="ctr"/>
            <a:endParaRPr lang="en-US" sz="1500" b="1" dirty="0"/>
          </a:p>
          <a:p>
            <a:pPr algn="ctr"/>
            <a:r>
              <a:rPr lang="en-US" sz="1500" b="1" dirty="0"/>
              <a:t>CAROSAI’s EC met once every 3 years.</a:t>
            </a:r>
            <a:endParaRPr lang="en-JM" sz="1500" b="1" dirty="0"/>
          </a:p>
        </p:txBody>
      </p:sp>
      <p:pic>
        <p:nvPicPr>
          <p:cNvPr id="2052" name="Picture 4" descr="Conclusion - Finance Icon - 967x978 PNG Download - PNGkit">
            <a:extLst>
              <a:ext uri="{FF2B5EF4-FFF2-40B4-BE49-F238E27FC236}">
                <a16:creationId xmlns:a16="http://schemas.microsoft.com/office/drawing/2014/main" id="{E70323B2-5BF3-875F-B6F4-8D90BD112C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526" y="1842866"/>
            <a:ext cx="2433615" cy="2552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8A10712-4D44-2162-A64C-A90F03540E32}"/>
              </a:ext>
            </a:extLst>
          </p:cNvPr>
          <p:cNvSpPr txBox="1"/>
          <p:nvPr/>
        </p:nvSpPr>
        <p:spPr>
          <a:xfrm>
            <a:off x="4872525" y="4478194"/>
            <a:ext cx="24336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Limited Financial Resources</a:t>
            </a:r>
          </a:p>
          <a:p>
            <a:pPr algn="ctr"/>
            <a:endParaRPr lang="en-US" sz="1500" b="1" dirty="0"/>
          </a:p>
          <a:p>
            <a:pPr algn="ctr"/>
            <a:endParaRPr lang="en-US" sz="1500" b="1" dirty="0"/>
          </a:p>
          <a:p>
            <a:pPr algn="ctr"/>
            <a:r>
              <a:rPr lang="en-US" sz="1500" b="1" dirty="0"/>
              <a:t>This also impacted our ability to meet and execute planned activities.</a:t>
            </a:r>
            <a:endParaRPr lang="en-JM" sz="1500" b="1" dirty="0"/>
          </a:p>
        </p:txBody>
      </p:sp>
      <p:pic>
        <p:nvPicPr>
          <p:cNvPr id="2054" name="Picture 6" descr="It Technology - Technology Icon Png Transparent PNG - 802x631 - Free  Download on NicePNG">
            <a:extLst>
              <a:ext uri="{FF2B5EF4-FFF2-40B4-BE49-F238E27FC236}">
                <a16:creationId xmlns:a16="http://schemas.microsoft.com/office/drawing/2014/main" id="{78F373A7-BA8E-F04D-C050-4FA3544A9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947" y="1740511"/>
            <a:ext cx="2845628" cy="2654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032D66B-C3F8-A382-190D-69DDE5EBFE7C}"/>
              </a:ext>
            </a:extLst>
          </p:cNvPr>
          <p:cNvSpPr txBox="1"/>
          <p:nvPr/>
        </p:nvSpPr>
        <p:spPr>
          <a:xfrm>
            <a:off x="8703946" y="4428448"/>
            <a:ext cx="2845628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u="sng" dirty="0"/>
              <a:t>Technological &amp; Communication Issues</a:t>
            </a:r>
          </a:p>
          <a:p>
            <a:pPr algn="ctr"/>
            <a:endParaRPr lang="en-US" sz="1500" b="1" dirty="0"/>
          </a:p>
          <a:p>
            <a:pPr algn="ctr"/>
            <a:r>
              <a:rPr lang="en-US" sz="1500" b="1" dirty="0"/>
              <a:t>No access to technology to support virtual meetings.</a:t>
            </a:r>
          </a:p>
          <a:p>
            <a:pPr algn="ctr"/>
            <a:r>
              <a:rPr lang="en-US" sz="1500" b="1" dirty="0"/>
              <a:t>With support of World Bank an SBP was prepared, however planned activities &amp; outcomes were not shared with all SAIs</a:t>
            </a:r>
            <a:endParaRPr lang="en-JM" sz="1500" b="1" dirty="0"/>
          </a:p>
        </p:txBody>
      </p:sp>
      <p:pic>
        <p:nvPicPr>
          <p:cNvPr id="7" name="Picture 6" descr="A group of flags in a circle&#10;&#10;Description automatically generated with medium confidence">
            <a:extLst>
              <a:ext uri="{FF2B5EF4-FFF2-40B4-BE49-F238E27FC236}">
                <a16:creationId xmlns:a16="http://schemas.microsoft.com/office/drawing/2014/main" id="{249CDBF6-BFBE-51D3-4260-F9227067B72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6" y="43081"/>
            <a:ext cx="1414071" cy="102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27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4F048CC-17C9-B246-BF2A-29E51AD1C6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497B26-6F6E-4FF7-22C3-D89E2B42CF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7" name="Rectangle">
            <a:extLst>
              <a:ext uri="{FF2B5EF4-FFF2-40B4-BE49-F238E27FC236}">
                <a16:creationId xmlns:a16="http://schemas.microsoft.com/office/drawing/2014/main" id="{53C4D10E-16D3-5D49-A995-1FD27619A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619755"/>
            <a:ext cx="10549940" cy="4238245"/>
          </a:xfrm>
          <a:prstGeom prst="rect">
            <a:avLst/>
          </a:prstGeom>
          <a:gradFill flip="none" rotWithShape="1">
            <a:gsLst>
              <a:gs pos="32000">
                <a:schemeClr val="bg1">
                  <a:alpha val="67000"/>
                </a:schemeClr>
              </a:gs>
              <a:gs pos="0">
                <a:schemeClr val="bg1">
                  <a:alpha val="55000"/>
                </a:schemeClr>
              </a:gs>
              <a:gs pos="99000">
                <a:schemeClr val="bg1">
                  <a:alpha val="5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/>
            <a:endParaRPr sz="2600" cap="all" dirty="0">
              <a:solidFill>
                <a:srgbClr val="FFFFFF"/>
              </a:solidFill>
              <a:sym typeface="Avenir Next"/>
            </a:endParaRPr>
          </a:p>
        </p:txBody>
      </p:sp>
      <p:sp>
        <p:nvSpPr>
          <p:cNvPr id="19" name="Cross 18">
            <a:extLst>
              <a:ext uri="{FF2B5EF4-FFF2-40B4-BE49-F238E27FC236}">
                <a16:creationId xmlns:a16="http://schemas.microsoft.com/office/drawing/2014/main" id="{24124FF1-775D-AC4A-81D0-73FC0F54A6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4250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3E2C7F-F4FF-A94D-ACAE-82823EC88F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5B2888-6B64-3D5F-624A-9D62C546C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2900516"/>
            <a:ext cx="8384945" cy="214341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kern="1200" spc="-150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Time for Change</a:t>
            </a:r>
          </a:p>
        </p:txBody>
      </p:sp>
    </p:spTree>
    <p:extLst>
      <p:ext uri="{BB962C8B-B14F-4D97-AF65-F5344CB8AC3E}">
        <p14:creationId xmlns:p14="http://schemas.microsoft.com/office/powerpoint/2010/main" val="11114578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2816087" y="490331"/>
            <a:ext cx="6559826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3600"/>
              <a:t>The Turning Point</a:t>
            </a:r>
            <a:endParaRPr b="1" dirty="0" lang="en-JM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CA3ADA-8B62-0426-F6BC-F3D96BA7CEAC}"/>
              </a:ext>
            </a:extLst>
          </p:cNvPr>
          <p:cNvSpPr txBox="1"/>
          <p:nvPr/>
        </p:nvSpPr>
        <p:spPr>
          <a:xfrm>
            <a:off x="631753" y="1924012"/>
            <a:ext cx="3263142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2400"/>
              <a:t>2016 </a:t>
            </a:r>
            <a:r>
              <a:rPr b="1" dirty="0" lang="en-US"/>
              <a:t>Congress Suriname</a:t>
            </a:r>
            <a:endParaRPr b="1" dirty="0" lang="en-JM"/>
          </a:p>
        </p:txBody>
      </p:sp>
      <p:pic>
        <p:nvPicPr>
          <p:cNvPr descr="A group of flags in a circle&#10;&#10;Description automatically generated with medium confidence" id="7" name="Picture 6">
            <a:extLst>
              <a:ext uri="{FF2B5EF4-FFF2-40B4-BE49-F238E27FC236}">
                <a16:creationId xmlns:a16="http://schemas.microsoft.com/office/drawing/2014/main" id="{249CDBF6-BFBE-51D3-4260-F9227067B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6" y="43081"/>
            <a:ext cx="1414071" cy="1024560"/>
          </a:xfrm>
          <a:prstGeom prst="rect">
            <a:avLst/>
          </a:prstGeom>
        </p:spPr>
      </p:pic>
      <p:pic>
        <p:nvPicPr>
          <p:cNvPr descr="Suriname Flag Images – Browse 13,211 Stock Photos, Vectors, and Video |  Adobe Stock" id="3074" name="Picture 2">
            <a:extLst>
              <a:ext uri="{FF2B5EF4-FFF2-40B4-BE49-F238E27FC236}">
                <a16:creationId xmlns:a16="http://schemas.microsoft.com/office/drawing/2014/main" id="{A286CDBD-44A1-89A7-BE43-55FA62045F3C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5"/>
          <a:stretch/>
        </p:blipFill>
        <p:spPr bwMode="auto">
          <a:xfrm>
            <a:off x="631753" y="2609667"/>
            <a:ext cx="3263143" cy="2452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2C54C6E3-C48B-A472-536F-521D30DA00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610355"/>
              </p:ext>
            </p:extLst>
          </p:nvPr>
        </p:nvGraphicFramePr>
        <p:xfrm>
          <a:off x="4810891" y="1617789"/>
          <a:ext cx="6559826" cy="5001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cs="rId7" r:dm="rId4" r:lo="rId5" r:qs="rId6"/>
          </a:graphicData>
        </a:graphic>
      </p:graphicFrame>
    </p:spTree>
    <p:extLst>
      <p:ext uri="{BB962C8B-B14F-4D97-AF65-F5344CB8AC3E}">
        <p14:creationId xmlns:p14="http://schemas.microsoft.com/office/powerpoint/2010/main" val="1863896189"/>
      </p:ext>
    </p:extLst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2816087" y="490331"/>
            <a:ext cx="6559826" cy="646331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3600"/>
              <a:t>CAROSAI’s Three Pillars</a:t>
            </a:r>
            <a:endParaRPr b="1" dirty="0" lang="en-JM" sz="36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CA3ADA-8B62-0426-F6BC-F3D96BA7CEAC}"/>
              </a:ext>
            </a:extLst>
          </p:cNvPr>
          <p:cNvSpPr txBox="1"/>
          <p:nvPr/>
        </p:nvSpPr>
        <p:spPr>
          <a:xfrm>
            <a:off x="572154" y="3712354"/>
            <a:ext cx="3263142" cy="1138773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4400"/>
              <a:t>1</a:t>
            </a:r>
          </a:p>
          <a:p>
            <a:pPr algn="ctr"/>
            <a:r>
              <a:rPr b="1" dirty="0" lang="en-US" sz="2400"/>
              <a:t>High Quality Audits</a:t>
            </a:r>
            <a:endParaRPr b="1" dirty="0" lang="en-JM"/>
          </a:p>
        </p:txBody>
      </p:sp>
      <p:pic>
        <p:nvPicPr>
          <p:cNvPr descr="A group of flags in a circle&#10;&#10;Description automatically generated with medium confidence" id="7" name="Picture 6">
            <a:extLst>
              <a:ext uri="{FF2B5EF4-FFF2-40B4-BE49-F238E27FC236}">
                <a16:creationId xmlns:a16="http://schemas.microsoft.com/office/drawing/2014/main" id="{249CDBF6-BFBE-51D3-4260-F9227067B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6" y="43081"/>
            <a:ext cx="1414071" cy="1024560"/>
          </a:xfrm>
          <a:prstGeom prst="rect">
            <a:avLst/>
          </a:prstGeom>
        </p:spPr>
      </p:pic>
      <p:pic>
        <p:nvPicPr>
          <p:cNvPr descr="What is Quality Assurance (QA)? Definition in Software Testing - Javatpoint" id="4098" name="Picture 2">
            <a:extLst>
              <a:ext uri="{FF2B5EF4-FFF2-40B4-BE49-F238E27FC236}">
                <a16:creationId xmlns:a16="http://schemas.microsoft.com/office/drawing/2014/main" id="{86FE2313-ABC3-D42E-198A-BAC326BC303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9"/>
          <a:stretch/>
        </p:blipFill>
        <p:spPr bwMode="auto">
          <a:xfrm>
            <a:off x="643716" y="1797800"/>
            <a:ext cx="3120018" cy="198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descr="Measure ad performance : Learn new skills to build your brand or business" id="4100" name="Picture 4">
            <a:extLst>
              <a:ext uri="{FF2B5EF4-FFF2-40B4-BE49-F238E27FC236}">
                <a16:creationId xmlns:a16="http://schemas.microsoft.com/office/drawing/2014/main" id="{1E6F9C3D-0297-D7A0-8F34-E0028E786CD4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5" r="27443"/>
          <a:stretch/>
        </p:blipFill>
        <p:spPr bwMode="auto">
          <a:xfrm>
            <a:off x="4876760" y="1706360"/>
            <a:ext cx="2700998" cy="2381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422FFF-2467-09A8-9AE8-3228DBDF8629}"/>
              </a:ext>
            </a:extLst>
          </p:cNvPr>
          <p:cNvSpPr txBox="1"/>
          <p:nvPr/>
        </p:nvSpPr>
        <p:spPr>
          <a:xfrm>
            <a:off x="4595688" y="3694160"/>
            <a:ext cx="3263142" cy="150810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4400"/>
              <a:t>2</a:t>
            </a:r>
          </a:p>
          <a:p>
            <a:pPr algn="ctr"/>
            <a:r>
              <a:rPr b="1" dirty="0" lang="en-US" sz="2400"/>
              <a:t>Strategic Performance Measurement</a:t>
            </a:r>
            <a:endParaRPr b="1" dirty="0" lang="en-JM"/>
          </a:p>
        </p:txBody>
      </p:sp>
      <p:pic>
        <p:nvPicPr>
          <p:cNvPr descr="Stakeholder Engagement: Toward an Understanding of Stakeholders'  Participation, Inclusion, and Democracy in Organizational Activities -  Business and Society" id="4102" name="Picture 6">
            <a:extLst>
              <a:ext uri="{FF2B5EF4-FFF2-40B4-BE49-F238E27FC236}">
                <a16:creationId xmlns:a16="http://schemas.microsoft.com/office/drawing/2014/main" id="{FE78D5B7-6B3E-7EF1-41EC-7DC835F9CB66}"/>
              </a:ext>
            </a:extLst>
          </p:cNvPr>
          <p:cNvPicPr>
            <a:picLocks noChangeArrowheads="1"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8"/>
          <a:stretch/>
        </p:blipFill>
        <p:spPr bwMode="auto">
          <a:xfrm>
            <a:off x="8690784" y="2025749"/>
            <a:ext cx="2857500" cy="1533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7377B78-E3EB-86FA-388C-65875E86C16E}"/>
              </a:ext>
            </a:extLst>
          </p:cNvPr>
          <p:cNvSpPr txBox="1"/>
          <p:nvPr/>
        </p:nvSpPr>
        <p:spPr>
          <a:xfrm>
            <a:off x="8487963" y="3694161"/>
            <a:ext cx="3263142" cy="187743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b="1" dirty="0" lang="en-US" sz="4400"/>
              <a:t>3</a:t>
            </a:r>
          </a:p>
          <a:p>
            <a:pPr algn="ctr"/>
            <a:r>
              <a:rPr b="1" dirty="0" lang="en-US" sz="2400"/>
              <a:t>Effective Stakeholder Engagement to Maintain Relevance</a:t>
            </a:r>
            <a:endParaRPr b="1" dirty="0" lang="en-JM"/>
          </a:p>
        </p:txBody>
      </p:sp>
    </p:spTree>
    <p:extLst>
      <p:ext uri="{BB962C8B-B14F-4D97-AF65-F5344CB8AC3E}">
        <p14:creationId xmlns:p14="http://schemas.microsoft.com/office/powerpoint/2010/main" val="97043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2816087" y="490331"/>
            <a:ext cx="6559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CAROSAI’s Three Pillars</a:t>
            </a:r>
            <a:endParaRPr lang="en-JM" sz="3600" b="1" dirty="0"/>
          </a:p>
        </p:txBody>
      </p:sp>
      <p:pic>
        <p:nvPicPr>
          <p:cNvPr id="7" name="Picture 6" descr="A group of flags in a circle&#10;&#10;Description automatically generated with medium confidence">
            <a:extLst>
              <a:ext uri="{FF2B5EF4-FFF2-40B4-BE49-F238E27FC236}">
                <a16:creationId xmlns:a16="http://schemas.microsoft.com/office/drawing/2014/main" id="{249CDBF6-BFBE-51D3-4260-F9227067B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286" y="43081"/>
            <a:ext cx="1414071" cy="1024560"/>
          </a:xfrm>
          <a:prstGeom prst="rect">
            <a:avLst/>
          </a:prstGeom>
        </p:spPr>
      </p:pic>
      <p:pic>
        <p:nvPicPr>
          <p:cNvPr id="5122" name="Picture 2" descr="Three Pillars of Observability: Do You Have All of Them? | Scalyr">
            <a:extLst>
              <a:ext uri="{FF2B5EF4-FFF2-40B4-BE49-F238E27FC236}">
                <a16:creationId xmlns:a16="http://schemas.microsoft.com/office/drawing/2014/main" id="{C4C6A210-C9D2-0A3F-8373-ED259A38AE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680" y="2588453"/>
            <a:ext cx="9692640" cy="4612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7D5FAFA6-B744-4F58-F4D5-B095C165B47B}"/>
              </a:ext>
            </a:extLst>
          </p:cNvPr>
          <p:cNvSpPr/>
          <p:nvPr/>
        </p:nvSpPr>
        <p:spPr>
          <a:xfrm>
            <a:off x="1582717" y="1330110"/>
            <a:ext cx="2110154" cy="1839351"/>
          </a:xfrm>
          <a:prstGeom prst="ellipse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1</a:t>
            </a:r>
          </a:p>
          <a:p>
            <a:pPr algn="ctr"/>
            <a:r>
              <a:rPr lang="en-US" sz="1800" b="1" dirty="0"/>
              <a:t>High Quality Audits</a:t>
            </a:r>
            <a:endParaRPr lang="en-JM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1F3CBCF-EF49-D148-8A19-A540B37482BE}"/>
              </a:ext>
            </a:extLst>
          </p:cNvPr>
          <p:cNvSpPr/>
          <p:nvPr/>
        </p:nvSpPr>
        <p:spPr>
          <a:xfrm>
            <a:off x="5040923" y="1330109"/>
            <a:ext cx="2110154" cy="1839351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2</a:t>
            </a:r>
          </a:p>
          <a:p>
            <a:pPr algn="ctr"/>
            <a:r>
              <a:rPr lang="en-US" sz="1600" b="1" dirty="0"/>
              <a:t>Strategic Performance Measurement</a:t>
            </a:r>
            <a:endParaRPr lang="en-JM" sz="1600" b="1" dirty="0"/>
          </a:p>
          <a:p>
            <a:pPr algn="ctr"/>
            <a:endParaRPr lang="en-JM" sz="15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13F4D5E-FB4A-1E3E-C4A0-9E557454C09D}"/>
              </a:ext>
            </a:extLst>
          </p:cNvPr>
          <p:cNvSpPr/>
          <p:nvPr/>
        </p:nvSpPr>
        <p:spPr>
          <a:xfrm>
            <a:off x="8320836" y="1330109"/>
            <a:ext cx="2110154" cy="1839351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/>
              <a:t>3</a:t>
            </a:r>
          </a:p>
          <a:p>
            <a:pPr algn="ctr"/>
            <a:r>
              <a:rPr lang="en-US" sz="1600" b="1" dirty="0"/>
              <a:t>Effective Stakeholder Engagement to Maintain Relevance</a:t>
            </a:r>
            <a:endParaRPr lang="en-JM" sz="1600" b="1" dirty="0"/>
          </a:p>
          <a:p>
            <a:pPr algn="ctr"/>
            <a:endParaRPr lang="en-JM" sz="1500" b="1" dirty="0"/>
          </a:p>
        </p:txBody>
      </p:sp>
    </p:spTree>
    <p:extLst>
      <p:ext uri="{BB962C8B-B14F-4D97-AF65-F5344CB8AC3E}">
        <p14:creationId xmlns:p14="http://schemas.microsoft.com/office/powerpoint/2010/main" val="1406327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9F291BE0-7A7E-D04F-974F-9F4577FB2F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BD33FF1F-6094-0B4A-A3E4-6B0D9283DB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8A6D9C-C7A5-414B-8CB7-E31470D7D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E5A769-E9B6-C87E-34E6-40C59A3D4900}"/>
              </a:ext>
            </a:extLst>
          </p:cNvPr>
          <p:cNvSpPr txBox="1"/>
          <p:nvPr/>
        </p:nvSpPr>
        <p:spPr>
          <a:xfrm>
            <a:off x="565149" y="1204721"/>
            <a:ext cx="6002798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700" b="1" kern="1200" dirty="0">
                <a:solidFill>
                  <a:schemeClr val="tx1"/>
                </a:solidFill>
                <a:ea typeface="+mj-ea"/>
                <a:cs typeface="+mj-cs"/>
              </a:rPr>
              <a:t>Key activities delivered under Chairmanship of Suriname </a:t>
            </a:r>
          </a:p>
        </p:txBody>
      </p:sp>
      <p:sp>
        <p:nvSpPr>
          <p:cNvPr id="20" name="Cross 19">
            <a:extLst>
              <a:ext uri="{FF2B5EF4-FFF2-40B4-BE49-F238E27FC236}">
                <a16:creationId xmlns:a16="http://schemas.microsoft.com/office/drawing/2014/main" id="{DA7B3086-613B-B44B-8231-1C082E4A62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736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FEAEFFCC-AE84-2A60-D551-F537E2F7791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8022248"/>
              </p:ext>
            </p:extLst>
          </p:nvPr>
        </p:nvGraphicFramePr>
        <p:xfrm>
          <a:off x="565150" y="2691638"/>
          <a:ext cx="6002798" cy="31885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46" name="Picture 2" descr="Activities - Free business and finance icons">
            <a:extLst>
              <a:ext uri="{FF2B5EF4-FFF2-40B4-BE49-F238E27FC236}">
                <a16:creationId xmlns:a16="http://schemas.microsoft.com/office/drawing/2014/main" id="{47287D78-3238-C75A-0C54-51EBDC974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1" y="1267036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5517150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LightSeedLeftStep">
      <a:dk1>
        <a:srgbClr val="000000"/>
      </a:dk1>
      <a:lt1>
        <a:srgbClr val="FFFFFF"/>
      </a:lt1>
      <a:dk2>
        <a:srgbClr val="213A3B"/>
      </a:dk2>
      <a:lt2>
        <a:srgbClr val="E8E5E2"/>
      </a:lt2>
      <a:accent1>
        <a:srgbClr val="4FA9EB"/>
      </a:accent1>
      <a:accent2>
        <a:srgbClr val="38B3B3"/>
      </a:accent2>
      <a:accent3>
        <a:srgbClr val="33B680"/>
      </a:accent3>
      <a:accent4>
        <a:srgbClr val="2EB946"/>
      </a:accent4>
      <a:accent5>
        <a:srgbClr val="55B735"/>
      </a:accent5>
      <a:accent6>
        <a:srgbClr val="87AE3A"/>
      </a:accent6>
      <a:hlink>
        <a:srgbClr val="A2785A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877</Words>
  <Application>Microsoft Office PowerPoint</Application>
  <PresentationFormat>Widescreen</PresentationFormat>
  <Paragraphs>142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Seaford Display</vt:lpstr>
      <vt:lpstr>System Font Regular</vt:lpstr>
      <vt:lpstr>Tenorite</vt:lpstr>
      <vt:lpstr>MadridVTI</vt:lpstr>
      <vt:lpstr>CAROSAI</vt:lpstr>
      <vt:lpstr>PowerPoint Presentation</vt:lpstr>
      <vt:lpstr>PowerPoint Presentation</vt:lpstr>
      <vt:lpstr>PowerPoint Presentation</vt:lpstr>
      <vt:lpstr>Time for Change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CAROSAI</dc:title>
  <dc:creator>Shavonne Drysdale</dc:creator>
  <cp:lastModifiedBy>Cobus Botes (SM)</cp:lastModifiedBy>
  <cp:revision>2</cp:revision>
  <dcterms:created xsi:type="dcterms:W3CDTF">2023-06-20T13:04:01Z</dcterms:created>
  <dcterms:modified xsi:type="dcterms:W3CDTF">2023-06-22T10:29:06Z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760972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