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6" r:id="rId3"/>
    <p:sldId id="285" r:id="rId4"/>
    <p:sldId id="286" r:id="rId5"/>
    <p:sldId id="287" r:id="rId6"/>
    <p:sldId id="288" r:id="rId7"/>
    <p:sldId id="289" r:id="rId8"/>
    <p:sldId id="292" r:id="rId9"/>
    <p:sldId id="293" r:id="rId10"/>
    <p:sldId id="29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69-44FF-BF6C-57B25522DC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69-44FF-BF6C-57B25522DC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369-44FF-BF6C-57B25522DC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Charts!$E$138:$E$140</c:f>
              <c:strCache>
                <c:ptCount val="3"/>
                <c:pt idx="0">
                  <c:v>Intra-regional</c:v>
                </c:pt>
                <c:pt idx="1">
                  <c:v>Inter-regional</c:v>
                </c:pt>
                <c:pt idx="2">
                  <c:v>Multi-regional</c:v>
                </c:pt>
              </c:strCache>
            </c:strRef>
          </c:cat>
          <c:val>
            <c:numRef>
              <c:f>Charts!$F$138:$F$140</c:f>
              <c:numCache>
                <c:formatCode>0%</c:formatCode>
                <c:ptCount val="3"/>
                <c:pt idx="0">
                  <c:v>0.40677966101694918</c:v>
                </c:pt>
                <c:pt idx="1">
                  <c:v>0.49152542372881358</c:v>
                </c:pt>
                <c:pt idx="2">
                  <c:v>0.10169491525423729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369-44FF-BF6C-57B25522DC5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sai.org/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4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Peer-to-Peer Capacity Development </a:t>
            </a:r>
            <a:br>
              <a:rPr lang="en-IE" sz="4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E" sz="4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to Supreme Audit Institutions</a:t>
            </a:r>
            <a:endParaRPr lang="en-GB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Susanne Wille </a:t>
            </a:r>
          </a:p>
          <a:p>
            <a:pPr>
              <a:spcAft>
                <a:spcPts val="0"/>
              </a:spcAft>
            </a:pPr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Directorate-General for International Partnerships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E1 Macro-economic Analysis, Fiscal Policies and Budget Support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26533C-6964-CDDE-7F3D-C33328F00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This </a:t>
            </a:r>
            <a:r>
              <a:rPr lang="fr-BE" dirty="0" err="1"/>
              <a:t>was</a:t>
            </a:r>
            <a:r>
              <a:rPr lang="fr-BE" dirty="0"/>
              <a:t> a short </a:t>
            </a:r>
            <a:r>
              <a:rPr lang="fr-BE" dirty="0" err="1"/>
              <a:t>summary</a:t>
            </a:r>
            <a:r>
              <a:rPr lang="fr-BE" dirty="0"/>
              <a:t>, </a:t>
            </a:r>
            <a:r>
              <a:rPr lang="fr-BE" dirty="0" err="1"/>
              <a:t>much</a:t>
            </a:r>
            <a:r>
              <a:rPr lang="fr-BE" dirty="0"/>
              <a:t> more information </a:t>
            </a:r>
            <a:r>
              <a:rPr lang="fr-BE" dirty="0" err="1"/>
              <a:t>is</a:t>
            </a:r>
            <a:r>
              <a:rPr lang="fr-BE" dirty="0"/>
              <a:t> in the report. </a:t>
            </a:r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9FE6B17-6F67-E503-265F-E2F66B02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Thank</a:t>
            </a:r>
            <a:r>
              <a:rPr lang="fr-BE" dirty="0"/>
              <a:t> </a:t>
            </a:r>
            <a:r>
              <a:rPr lang="fr-BE" dirty="0" err="1"/>
              <a:t>you</a:t>
            </a:r>
            <a:r>
              <a:rPr lang="fr-BE" dirty="0"/>
              <a:t> for </a:t>
            </a:r>
            <a:r>
              <a:rPr lang="fr-BE" dirty="0" err="1"/>
              <a:t>your</a:t>
            </a:r>
            <a:r>
              <a:rPr lang="fr-BE" dirty="0"/>
              <a:t> attention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6624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	A mapping of P2P actions implemented by SAIs globally with information on the various dimensions of each action</a:t>
            </a:r>
          </a:p>
          <a:p>
            <a:r>
              <a:rPr lang="en-US" dirty="0"/>
              <a:t>	An analysis of the P2P landscape providing an understanding of the conditions that make P2P relevant, efficient, effective, sustainable and value adding.</a:t>
            </a:r>
          </a:p>
          <a:p>
            <a:r>
              <a:rPr lang="en-US" dirty="0"/>
              <a:t>	Lessons learnt and recommendations identifying good practices, constraining factors and bottlenecks and how they could be addressed.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study presents</a:t>
            </a:r>
          </a:p>
        </p:txBody>
      </p:sp>
    </p:spTree>
    <p:extLst>
      <p:ext uri="{BB962C8B-B14F-4D97-AF65-F5344CB8AC3E}">
        <p14:creationId xmlns:p14="http://schemas.microsoft.com/office/powerpoint/2010/main" val="105856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C0ACEC-1155-8D9C-D0BA-FB305D49C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effectLst/>
              <a:latin typeface="Calibri" panose="020F0502020204030204" pitchFamily="34" charset="0"/>
              <a:ea typeface="Californian FB" panose="0207040306080B030204" pitchFamily="18" charset="0"/>
              <a:cs typeface="Calibri" panose="020F0502020204030204" pitchFamily="34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fornian FB" panose="0207040306080B030204" pitchFamily="18" charset="0"/>
                <a:cs typeface="Calibri" panose="020F0502020204030204" pitchFamily="34" charset="0"/>
              </a:rPr>
              <a:t>Peer-to-peer cooperation in essence involves at least one SAI supporting another SAI’s capacity development through a structured medium to long-term (1-3 years, or longer) partnership. The shared principles and standards of the INTOSAI community – the </a:t>
            </a:r>
            <a:r>
              <a:rPr lang="en-US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fornian FB" panose="0207040306080B030204" pitchFamily="18" charset="0"/>
                <a:cs typeface="Calibri" panose="020F0502020204030204" pitchFamily="34" charset="0"/>
                <a:hlinkClick r:id="rId2"/>
              </a:rPr>
              <a:t>INTOSAI Framework of Professional Pronouncements</a:t>
            </a:r>
            <a:r>
              <a:rPr lang="en-US" dirty="0">
                <a:effectLst/>
                <a:latin typeface="Calibri" panose="020F0502020204030204" pitchFamily="34" charset="0"/>
                <a:ea typeface="Californian FB" panose="0207040306080B030204" pitchFamily="18" charset="0"/>
                <a:cs typeface="Calibri" panose="020F0502020204030204" pitchFamily="34" charset="0"/>
              </a:rPr>
              <a:t> – provide the framework for the cooperation. 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fornian FB" panose="0207040306080B030204" pitchFamily="18" charset="0"/>
                <a:cs typeface="Calibri" panose="020F0502020204030204" pitchFamily="34" charset="0"/>
              </a:rPr>
              <a:t>Timeframe: 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2015-2022 </a:t>
            </a:r>
            <a:endParaRPr lang="en-IE" dirty="0">
              <a:effectLst/>
              <a:latin typeface="Calibri" panose="020F0502020204030204" pitchFamily="34" charset="0"/>
              <a:ea typeface="Californian FB" panose="0207040306080B030204" pitchFamily="18" charset="0"/>
              <a:cs typeface="Calibri" panose="020F0502020204030204" pitchFamily="34" charset="0"/>
            </a:endParaRPr>
          </a:p>
          <a:p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3125A6-A960-8903-F15A-DD06B53A0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Basic </a:t>
            </a:r>
            <a:r>
              <a:rPr lang="fr-BE" dirty="0" err="1"/>
              <a:t>parameters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8718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3C2438-7D63-C430-4C21-F3AA93821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SAI Capacity Development Database </a:t>
            </a:r>
          </a:p>
          <a:p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INTOSAI Global Survey 2020 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questionnaire (survey) which targeted the largest P2P providers. </a:t>
            </a:r>
          </a:p>
          <a:p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Focus group discussions for the case studies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15CE6-6CA9-3BC3-4C4F-59A12F077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Data </a:t>
            </a:r>
            <a:r>
              <a:rPr lang="fr-BE" dirty="0" err="1"/>
              <a:t>used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89212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724B57-1DF5-8EF2-712A-1083E4D40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total of </a:t>
            </a:r>
            <a:r>
              <a:rPr lang="da-DK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118 </a:t>
            </a:r>
            <a:r>
              <a:rPr lang="da-DK" sz="20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  <a:r>
              <a:rPr lang="da-DK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da-DK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identified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da-DK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2015-2022 as P2P actions (</a:t>
            </a:r>
            <a:r>
              <a:rPr lang="da-DK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da-DK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pproximately </a:t>
            </a:r>
            <a:r>
              <a:rPr lang="da-DK" sz="20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one-third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da-DK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activities recorded in the database (and in the additional information received)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P2P</a:t>
            </a:r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action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(w</a:t>
            </a:r>
            <a:r>
              <a:rPr lang="en-IE" sz="2000" dirty="0" err="1"/>
              <a:t>ith</a:t>
            </a:r>
            <a:r>
              <a:rPr lang="en-IE" sz="2000" dirty="0"/>
              <a:t> caution)</a:t>
            </a:r>
            <a:r>
              <a:rPr lang="da-DK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a-DK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da-DK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duration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of a P2P action</a:t>
            </a:r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varies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widely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da-DK" sz="20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da-DK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da-DK" sz="20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da-DK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up to 21 </a:t>
            </a:r>
            <a:r>
              <a:rPr lang="da-DK" sz="20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da-DK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estimated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average </a:t>
            </a:r>
            <a:r>
              <a:rPr lang="da-DK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duration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of a P2P action is 3.6 </a:t>
            </a:r>
            <a:r>
              <a:rPr lang="da-DK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da-D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E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P2P actions typically cover a </a:t>
            </a:r>
            <a:r>
              <a:rPr lang="en-GB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combination of multiple topics</a:t>
            </a:r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In the audit domain, performance audit is most popular (49%) followed by financial audit (46%). </a:t>
            </a:r>
          </a:p>
          <a:p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budget ranges from </a:t>
            </a:r>
            <a:r>
              <a:rPr lang="en-GB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EUR 10 thousand to over EUR 12 million </a:t>
            </a:r>
            <a:r>
              <a:rPr lang="en-GB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a 19 year support. In 60% of the projects, the funding was fully or partially provided by external sources</a:t>
            </a:r>
            <a:endParaRPr lang="da-DK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a-DK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C76962A-2D54-A482-4C5E-C6BF80366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The P2P lands cape in short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16631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The P2P lands cape in short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D9D8152-B945-1412-C1F6-6CB04E60CF2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98521201"/>
              </p:ext>
            </p:extLst>
          </p:nvPr>
        </p:nvGraphicFramePr>
        <p:xfrm>
          <a:off x="6402388" y="1825625"/>
          <a:ext cx="5327650" cy="3906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C93925F7-3E12-FC4A-68B3-4AF60B0124B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55384" y="1613043"/>
            <a:ext cx="7088030" cy="3996647"/>
          </a:xfrm>
        </p:spPr>
      </p:pic>
    </p:spTree>
    <p:extLst>
      <p:ext uri="{BB962C8B-B14F-4D97-AF65-F5344CB8AC3E}">
        <p14:creationId xmlns:p14="http://schemas.microsoft.com/office/powerpoint/2010/main" val="3413817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The P2P land scape in short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D9D8152-B945-1412-C1F6-6CB04E60CF2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25418888"/>
              </p:ext>
            </p:extLst>
          </p:nvPr>
        </p:nvGraphicFramePr>
        <p:xfrm>
          <a:off x="7150812" y="1825625"/>
          <a:ext cx="4579225" cy="3663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8A79AFE-44A1-8130-7443-4A9933D3359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228522" y="3388800"/>
            <a:ext cx="5563190" cy="2807672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84B8CD-49F2-919E-FEA0-94CDFDCBFF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653" y="1752920"/>
            <a:ext cx="5144869" cy="334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87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Demand-driven</a:t>
            </a:r>
            <a:r>
              <a:rPr lang="en-US" sz="2000" dirty="0"/>
              <a:t> capacity development approach aligned to the specific context and strategic plan of the recipient SAI, with </a:t>
            </a:r>
            <a:r>
              <a:rPr lang="en-US" sz="2000" b="1" dirty="0"/>
              <a:t>high level engagement </a:t>
            </a:r>
            <a:r>
              <a:rPr lang="en-US" sz="2000" dirty="0"/>
              <a:t>and ownership from all partners; </a:t>
            </a:r>
          </a:p>
          <a:p>
            <a:r>
              <a:rPr lang="en-US" sz="2000" dirty="0"/>
              <a:t>Applying a </a:t>
            </a:r>
            <a:r>
              <a:rPr lang="en-US" sz="2000" b="1" dirty="0"/>
              <a:t>flexible and agile </a:t>
            </a:r>
            <a:r>
              <a:rPr lang="en-US" sz="2000" dirty="0"/>
              <a:t>approach to adapt to changes in needs and circumstances during the implementation of the cooperation; </a:t>
            </a:r>
          </a:p>
          <a:p>
            <a:r>
              <a:rPr lang="en-US" sz="2000" dirty="0"/>
              <a:t>a combination of intra-regional peers (context, language and cultural similarities) and inter-regional peers (specific expertise) where appropriate; </a:t>
            </a:r>
          </a:p>
          <a:p>
            <a:r>
              <a:rPr lang="en-US" sz="2000" dirty="0"/>
              <a:t>A results framework and monitoring to promote learning, adaptation and </a:t>
            </a:r>
            <a:r>
              <a:rPr lang="en-US" sz="2000" dirty="0" err="1"/>
              <a:t>optimisation</a:t>
            </a:r>
            <a:r>
              <a:rPr lang="en-US" sz="2000" dirty="0"/>
              <a:t> of the impact.</a:t>
            </a:r>
          </a:p>
          <a:p>
            <a:r>
              <a:rPr lang="en-US" sz="2000" dirty="0"/>
              <a:t>Applying strong results-based project management systems and coordination mechanisms, in particular in situation with more than two partners;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good practices</a:t>
            </a:r>
          </a:p>
        </p:txBody>
      </p:sp>
    </p:spTree>
    <p:extLst>
      <p:ext uri="{BB962C8B-B14F-4D97-AF65-F5344CB8AC3E}">
        <p14:creationId xmlns:p14="http://schemas.microsoft.com/office/powerpoint/2010/main" val="1585943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Challenges in finding a suitable partner SAI; </a:t>
            </a:r>
          </a:p>
          <a:p>
            <a:r>
              <a:rPr lang="en-US" dirty="0"/>
              <a:t>Insufficient funding available</a:t>
            </a:r>
          </a:p>
          <a:p>
            <a:r>
              <a:rPr lang="en-US" dirty="0"/>
              <a:t>Insufficient absorption capacity on the side of the recipient SAI;</a:t>
            </a:r>
          </a:p>
          <a:p>
            <a:r>
              <a:rPr lang="en-US" dirty="0"/>
              <a:t>Insufficient human resources available at the provider SAI for instance due to a (temporary) shift to domestic priorities;</a:t>
            </a:r>
          </a:p>
          <a:p>
            <a:r>
              <a:rPr lang="en-US" dirty="0"/>
              <a:t>Project management requirements;</a:t>
            </a:r>
          </a:p>
          <a:p>
            <a:r>
              <a:rPr lang="en-US" dirty="0"/>
              <a:t>Lack of a legal mandate of some (potential) provider SAIs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constraining factors </a:t>
            </a:r>
          </a:p>
        </p:txBody>
      </p:sp>
    </p:spTree>
    <p:extLst>
      <p:ext uri="{BB962C8B-B14F-4D97-AF65-F5344CB8AC3E}">
        <p14:creationId xmlns:p14="http://schemas.microsoft.com/office/powerpoint/2010/main" val="2634743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.potx" id="{4E874F3A-6BB1-4334-AA3C-CB69D53C2FB0}" vid="{CFDAC62F-BBD6-4674-995E-7A3058955A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83</TotalTime>
  <Words>536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Peer-to-Peer Capacity Development  Support to Supreme Audit Institutions</vt:lpstr>
      <vt:lpstr>The study presents</vt:lpstr>
      <vt:lpstr>Basic parameters</vt:lpstr>
      <vt:lpstr>Data used</vt:lpstr>
      <vt:lpstr>The P2P lands cape in short</vt:lpstr>
      <vt:lpstr>The P2P lands cape in short</vt:lpstr>
      <vt:lpstr>The P2P land scape in short</vt:lpstr>
      <vt:lpstr>Some good practices</vt:lpstr>
      <vt:lpstr>Some constraining factors </vt:lpstr>
      <vt:lpstr>Thank you for your attention</vt:lpstr>
    </vt:vector>
  </TitlesOfParts>
  <Company>European Commission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Peer-to-Peer Capacity Development  Support to Supreme Audit Institutions</dc:title>
  <dc:creator>WILLE Susanne (INTPA)</dc:creator>
  <cp:lastModifiedBy>WILLE Susanne (INTPA)</cp:lastModifiedBy>
  <cp:revision>4</cp:revision>
  <dcterms:created xsi:type="dcterms:W3CDTF">2023-06-14T11:35:36Z</dcterms:created>
  <dcterms:modified xsi:type="dcterms:W3CDTF">2023-06-14T12:59:18Z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2023-06-14T11:35:37Z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bfdc6edb-9398-49ed-afa2-863fda16af2c</vt:lpwstr>
  </property>
  <property fmtid="{D5CDD505-2E9C-101B-9397-08002B2CF9AE}" pid="8" name="MSIP_Label_6bd9ddd1-4d20-43f6-abfa-fc3c07406f94_ContentBits">
    <vt:lpwstr>0</vt:lpwstr>
  </property>
</Properties>
</file>