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7" r:id="rId2"/>
  </p:sldMasterIdLst>
  <p:notesMasterIdLst>
    <p:notesMasterId r:id="rId23"/>
  </p:notesMasterIdLst>
  <p:sldIdLst>
    <p:sldId id="298" r:id="rId3"/>
    <p:sldId id="258" r:id="rId4"/>
    <p:sldId id="279" r:id="rId5"/>
    <p:sldId id="280" r:id="rId6"/>
    <p:sldId id="281" r:id="rId7"/>
    <p:sldId id="282" r:id="rId8"/>
    <p:sldId id="287" r:id="rId9"/>
    <p:sldId id="283" r:id="rId10"/>
    <p:sldId id="289" r:id="rId11"/>
    <p:sldId id="290" r:id="rId12"/>
    <p:sldId id="291" r:id="rId13"/>
    <p:sldId id="292" r:id="rId14"/>
    <p:sldId id="293" r:id="rId15"/>
    <p:sldId id="294" r:id="rId16"/>
    <p:sldId id="295" r:id="rId17"/>
    <p:sldId id="296" r:id="rId18"/>
    <p:sldId id="297" r:id="rId19"/>
    <p:sldId id="288" r:id="rId20"/>
    <p:sldId id="286" r:id="rId21"/>
    <p:sldId id="26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3187"/>
    <a:srgbClr val="191943"/>
    <a:srgbClr val="4E76C8"/>
    <a:srgbClr val="58A2ED"/>
    <a:srgbClr val="6AA3DC"/>
    <a:srgbClr val="B1CFED"/>
    <a:srgbClr val="C9DEF3"/>
    <a:srgbClr val="569CE9"/>
    <a:srgbClr val="DAF36A"/>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ECB279-7850-41D5-B294-DF6FB277CF46}" v="3" dt="2026-03-10T10:20:23.96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72276" autoAdjust="0"/>
  </p:normalViewPr>
  <p:slideViewPr>
    <p:cSldViewPr snapToGrid="0">
      <p:cViewPr varScale="1">
        <p:scale>
          <a:sx n="65" d="100"/>
          <a:sy n="65" d="100"/>
        </p:scale>
        <p:origin x="1013"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B6B252-37A7-4CF4-A18D-42AEE2DCB10F}" type="doc">
      <dgm:prSet loTypeId="urn:microsoft.com/office/officeart/2005/8/layout/cycle5" loCatId="cycle" qsTypeId="urn:microsoft.com/office/officeart/2005/8/quickstyle/simple1" qsCatId="simple" csTypeId="urn:microsoft.com/office/officeart/2005/8/colors/accent1_2" csCatId="accent1" phldr="1"/>
      <dgm:spPr/>
      <dgm:t>
        <a:bodyPr/>
        <a:lstStyle/>
        <a:p>
          <a:endParaRPr lang="en-US"/>
        </a:p>
      </dgm:t>
    </dgm:pt>
    <dgm:pt modelId="{E354F7D0-DC63-432D-B193-BF83895CB344}">
      <dgm:prSet phldrT="[Text]"/>
      <dgm:spPr/>
      <dgm:t>
        <a:bodyPr/>
        <a:lstStyle/>
        <a:p>
          <a:r>
            <a:rPr lang="en-US" dirty="0"/>
            <a:t>Recruitment</a:t>
          </a:r>
        </a:p>
      </dgm:t>
    </dgm:pt>
    <dgm:pt modelId="{3104C959-6C9A-4591-9390-C16439462013}" type="parTrans" cxnId="{BEECB538-B3FA-4554-BF00-9100F19625CC}">
      <dgm:prSet/>
      <dgm:spPr/>
      <dgm:t>
        <a:bodyPr/>
        <a:lstStyle/>
        <a:p>
          <a:endParaRPr lang="en-US"/>
        </a:p>
      </dgm:t>
    </dgm:pt>
    <dgm:pt modelId="{3E247922-FFAD-4A37-833C-FD7C1D7E0A29}" type="sibTrans" cxnId="{BEECB538-B3FA-4554-BF00-9100F19625CC}">
      <dgm:prSet/>
      <dgm:spPr>
        <a:solidFill>
          <a:schemeClr val="tx2">
            <a:lumMod val="75000"/>
          </a:schemeClr>
        </a:solidFill>
        <a:ln>
          <a:solidFill>
            <a:schemeClr val="bg1"/>
          </a:solidFill>
        </a:ln>
      </dgm:spPr>
      <dgm:t>
        <a:bodyPr/>
        <a:lstStyle/>
        <a:p>
          <a:endParaRPr lang="en-US"/>
        </a:p>
      </dgm:t>
    </dgm:pt>
    <dgm:pt modelId="{657C39E3-1945-441F-AD59-5A5D078CDB14}">
      <dgm:prSet phldrT="[Text]"/>
      <dgm:spPr/>
      <dgm:t>
        <a:bodyPr/>
        <a:lstStyle/>
        <a:p>
          <a:r>
            <a:rPr lang="en-US" dirty="0"/>
            <a:t>Performance management</a:t>
          </a:r>
        </a:p>
      </dgm:t>
    </dgm:pt>
    <dgm:pt modelId="{617DD5FF-7953-4280-8E88-8A1D729DDCFB}" type="sibTrans" cxnId="{2A0E5654-2DC1-4A7B-ACC4-19DBE7351FEC}">
      <dgm:prSet/>
      <dgm:spPr>
        <a:ln>
          <a:solidFill>
            <a:schemeClr val="bg1"/>
          </a:solidFill>
        </a:ln>
      </dgm:spPr>
      <dgm:t>
        <a:bodyPr/>
        <a:lstStyle/>
        <a:p>
          <a:endParaRPr lang="en-US"/>
        </a:p>
      </dgm:t>
    </dgm:pt>
    <dgm:pt modelId="{E1B3FC9A-D7E0-4EAD-B50A-C0FE99EA1A63}" type="parTrans" cxnId="{2A0E5654-2DC1-4A7B-ACC4-19DBE7351FEC}">
      <dgm:prSet/>
      <dgm:spPr/>
      <dgm:t>
        <a:bodyPr/>
        <a:lstStyle/>
        <a:p>
          <a:endParaRPr lang="en-US"/>
        </a:p>
      </dgm:t>
    </dgm:pt>
    <dgm:pt modelId="{B29D7B84-0B96-4F5D-893F-06E892CA7AFF}">
      <dgm:prSet phldrT="[Text]"/>
      <dgm:spPr/>
      <dgm:t>
        <a:bodyPr/>
        <a:lstStyle/>
        <a:p>
          <a:r>
            <a:rPr lang="en-US" dirty="0"/>
            <a:t>Training and professional development</a:t>
          </a:r>
        </a:p>
      </dgm:t>
    </dgm:pt>
    <dgm:pt modelId="{8C013408-A024-4D85-AF75-E37006806BE0}" type="sibTrans" cxnId="{DD5A4550-AEE3-42B7-9A8C-C77DF7DE9F4A}">
      <dgm:prSet/>
      <dgm:spPr>
        <a:ln>
          <a:solidFill>
            <a:schemeClr val="bg1"/>
          </a:solidFill>
        </a:ln>
      </dgm:spPr>
      <dgm:t>
        <a:bodyPr/>
        <a:lstStyle/>
        <a:p>
          <a:endParaRPr lang="en-US"/>
        </a:p>
      </dgm:t>
    </dgm:pt>
    <dgm:pt modelId="{B1F866D1-F2FF-4865-A4EA-87873366C640}" type="parTrans" cxnId="{DD5A4550-AEE3-42B7-9A8C-C77DF7DE9F4A}">
      <dgm:prSet/>
      <dgm:spPr/>
      <dgm:t>
        <a:bodyPr/>
        <a:lstStyle/>
        <a:p>
          <a:endParaRPr lang="en-US"/>
        </a:p>
      </dgm:t>
    </dgm:pt>
    <dgm:pt modelId="{F1F38FA6-8E12-408D-9D75-B331903C3C76}">
      <dgm:prSet phldrT="[Text]"/>
      <dgm:spPr/>
      <dgm:t>
        <a:bodyPr/>
        <a:lstStyle/>
        <a:p>
          <a:r>
            <a:rPr lang="en-US" dirty="0"/>
            <a:t>Performance evaluation</a:t>
          </a:r>
        </a:p>
      </dgm:t>
    </dgm:pt>
    <dgm:pt modelId="{B9400B15-D11D-43F3-B406-7E819471579F}" type="sibTrans" cxnId="{7F9052EF-FB06-49EC-8441-7E2ACB389A59}">
      <dgm:prSet/>
      <dgm:spPr>
        <a:ln>
          <a:solidFill>
            <a:schemeClr val="bg1"/>
          </a:solidFill>
        </a:ln>
      </dgm:spPr>
      <dgm:t>
        <a:bodyPr/>
        <a:lstStyle/>
        <a:p>
          <a:endParaRPr lang="en-US"/>
        </a:p>
      </dgm:t>
    </dgm:pt>
    <dgm:pt modelId="{64335CE4-FE70-460F-82A7-BB8582138669}" type="parTrans" cxnId="{7F9052EF-FB06-49EC-8441-7E2ACB389A59}">
      <dgm:prSet/>
      <dgm:spPr/>
      <dgm:t>
        <a:bodyPr/>
        <a:lstStyle/>
        <a:p>
          <a:endParaRPr lang="en-US"/>
        </a:p>
      </dgm:t>
    </dgm:pt>
    <dgm:pt modelId="{9F99FC86-AC32-4230-AC47-E185E032B565}">
      <dgm:prSet phldrT="[Text]"/>
      <dgm:spPr/>
      <dgm:t>
        <a:bodyPr/>
        <a:lstStyle/>
        <a:p>
          <a:r>
            <a:rPr lang="en-US" dirty="0"/>
            <a:t>Promotion by position or status</a:t>
          </a:r>
        </a:p>
      </dgm:t>
    </dgm:pt>
    <dgm:pt modelId="{E5915862-83EB-4FF1-8516-B80132A39828}" type="sibTrans" cxnId="{22E2FABA-C89C-4E80-A699-6A918ACE9841}">
      <dgm:prSet/>
      <dgm:spPr>
        <a:ln>
          <a:solidFill>
            <a:schemeClr val="bg1"/>
          </a:solidFill>
        </a:ln>
      </dgm:spPr>
      <dgm:t>
        <a:bodyPr/>
        <a:lstStyle/>
        <a:p>
          <a:endParaRPr lang="en-US"/>
        </a:p>
      </dgm:t>
    </dgm:pt>
    <dgm:pt modelId="{787EE8E3-9C4E-4865-AD87-FA63AC9AE85A}" type="parTrans" cxnId="{22E2FABA-C89C-4E80-A699-6A918ACE9841}">
      <dgm:prSet/>
      <dgm:spPr/>
      <dgm:t>
        <a:bodyPr/>
        <a:lstStyle/>
        <a:p>
          <a:endParaRPr lang="en-US"/>
        </a:p>
      </dgm:t>
    </dgm:pt>
    <dgm:pt modelId="{87AE3618-335E-4099-A3FF-B70135FFDE88}">
      <dgm:prSet phldrT="[Text]"/>
      <dgm:spPr/>
      <dgm:t>
        <a:bodyPr/>
        <a:lstStyle/>
        <a:p>
          <a:r>
            <a:rPr lang="en-US" dirty="0"/>
            <a:t>Leaving the institution</a:t>
          </a:r>
        </a:p>
      </dgm:t>
    </dgm:pt>
    <dgm:pt modelId="{601133B6-48C2-4650-9951-6FD65A16A592}" type="sibTrans" cxnId="{D26B7202-2094-43E0-BE6F-9809DAAACD68}">
      <dgm:prSet/>
      <dgm:spPr>
        <a:ln>
          <a:solidFill>
            <a:schemeClr val="bg1"/>
          </a:solidFill>
        </a:ln>
      </dgm:spPr>
      <dgm:t>
        <a:bodyPr/>
        <a:lstStyle/>
        <a:p>
          <a:endParaRPr lang="en-US"/>
        </a:p>
      </dgm:t>
    </dgm:pt>
    <dgm:pt modelId="{942E201E-B717-49D1-8FEB-3CE5DB7DD375}" type="parTrans" cxnId="{D26B7202-2094-43E0-BE6F-9809DAAACD68}">
      <dgm:prSet/>
      <dgm:spPr/>
      <dgm:t>
        <a:bodyPr/>
        <a:lstStyle/>
        <a:p>
          <a:endParaRPr lang="en-US"/>
        </a:p>
      </dgm:t>
    </dgm:pt>
    <dgm:pt modelId="{63CE2B77-C6A9-5345-B198-3B4C07B9407C}" type="pres">
      <dgm:prSet presAssocID="{3AB6B252-37A7-4CF4-A18D-42AEE2DCB10F}" presName="cycle" presStyleCnt="0">
        <dgm:presLayoutVars>
          <dgm:dir/>
          <dgm:resizeHandles val="exact"/>
        </dgm:presLayoutVars>
      </dgm:prSet>
      <dgm:spPr/>
    </dgm:pt>
    <dgm:pt modelId="{A725C1E4-AB51-B54E-90C2-B75C8F163D2D}" type="pres">
      <dgm:prSet presAssocID="{E354F7D0-DC63-432D-B193-BF83895CB344}" presName="node" presStyleLbl="node1" presStyleIdx="0" presStyleCnt="6">
        <dgm:presLayoutVars>
          <dgm:bulletEnabled val="1"/>
        </dgm:presLayoutVars>
      </dgm:prSet>
      <dgm:spPr/>
    </dgm:pt>
    <dgm:pt modelId="{8500EBC7-1113-7240-8C4B-D7D0BDA4ABEB}" type="pres">
      <dgm:prSet presAssocID="{E354F7D0-DC63-432D-B193-BF83895CB344}" presName="spNode" presStyleCnt="0"/>
      <dgm:spPr/>
    </dgm:pt>
    <dgm:pt modelId="{9149EA11-E8A0-FE47-A1EE-A0EBE3751877}" type="pres">
      <dgm:prSet presAssocID="{3E247922-FFAD-4A37-833C-FD7C1D7E0A29}" presName="sibTrans" presStyleLbl="sibTrans1D1" presStyleIdx="0" presStyleCnt="6"/>
      <dgm:spPr/>
    </dgm:pt>
    <dgm:pt modelId="{41754F2E-3C59-8347-ACB2-D948B918A7BA}" type="pres">
      <dgm:prSet presAssocID="{657C39E3-1945-441F-AD59-5A5D078CDB14}" presName="node" presStyleLbl="node1" presStyleIdx="1" presStyleCnt="6">
        <dgm:presLayoutVars>
          <dgm:bulletEnabled val="1"/>
        </dgm:presLayoutVars>
      </dgm:prSet>
      <dgm:spPr/>
    </dgm:pt>
    <dgm:pt modelId="{D7D626AD-7F38-5D4C-8A35-3190F1A103FD}" type="pres">
      <dgm:prSet presAssocID="{657C39E3-1945-441F-AD59-5A5D078CDB14}" presName="spNode" presStyleCnt="0"/>
      <dgm:spPr/>
    </dgm:pt>
    <dgm:pt modelId="{0FE67B6F-889E-1B44-81CA-26FDDF84E57B}" type="pres">
      <dgm:prSet presAssocID="{617DD5FF-7953-4280-8E88-8A1D729DDCFB}" presName="sibTrans" presStyleLbl="sibTrans1D1" presStyleIdx="1" presStyleCnt="6"/>
      <dgm:spPr/>
    </dgm:pt>
    <dgm:pt modelId="{9B06C2BB-65B1-A34F-94FA-D28A0110B948}" type="pres">
      <dgm:prSet presAssocID="{B29D7B84-0B96-4F5D-893F-06E892CA7AFF}" presName="node" presStyleLbl="node1" presStyleIdx="2" presStyleCnt="6">
        <dgm:presLayoutVars>
          <dgm:bulletEnabled val="1"/>
        </dgm:presLayoutVars>
      </dgm:prSet>
      <dgm:spPr/>
    </dgm:pt>
    <dgm:pt modelId="{C448A246-3D18-5542-B12D-E871C5BE6CC3}" type="pres">
      <dgm:prSet presAssocID="{B29D7B84-0B96-4F5D-893F-06E892CA7AFF}" presName="spNode" presStyleCnt="0"/>
      <dgm:spPr/>
    </dgm:pt>
    <dgm:pt modelId="{C5890C0D-3A31-A84D-9736-AF3C212C867A}" type="pres">
      <dgm:prSet presAssocID="{8C013408-A024-4D85-AF75-E37006806BE0}" presName="sibTrans" presStyleLbl="sibTrans1D1" presStyleIdx="2" presStyleCnt="6"/>
      <dgm:spPr/>
    </dgm:pt>
    <dgm:pt modelId="{CE740241-10F8-804C-A4ED-46F630C0FE8E}" type="pres">
      <dgm:prSet presAssocID="{F1F38FA6-8E12-408D-9D75-B331903C3C76}" presName="node" presStyleLbl="node1" presStyleIdx="3" presStyleCnt="6">
        <dgm:presLayoutVars>
          <dgm:bulletEnabled val="1"/>
        </dgm:presLayoutVars>
      </dgm:prSet>
      <dgm:spPr/>
    </dgm:pt>
    <dgm:pt modelId="{9F07DA36-6846-9340-B45C-29EF9736C3CD}" type="pres">
      <dgm:prSet presAssocID="{F1F38FA6-8E12-408D-9D75-B331903C3C76}" presName="spNode" presStyleCnt="0"/>
      <dgm:spPr/>
    </dgm:pt>
    <dgm:pt modelId="{3CD98B04-424A-C245-A6C3-2DDC9C16F1BF}" type="pres">
      <dgm:prSet presAssocID="{B9400B15-D11D-43F3-B406-7E819471579F}" presName="sibTrans" presStyleLbl="sibTrans1D1" presStyleIdx="3" presStyleCnt="6"/>
      <dgm:spPr/>
    </dgm:pt>
    <dgm:pt modelId="{4F17D8BD-D199-5143-941F-4F97EECD2A45}" type="pres">
      <dgm:prSet presAssocID="{9F99FC86-AC32-4230-AC47-E185E032B565}" presName="node" presStyleLbl="node1" presStyleIdx="4" presStyleCnt="6">
        <dgm:presLayoutVars>
          <dgm:bulletEnabled val="1"/>
        </dgm:presLayoutVars>
      </dgm:prSet>
      <dgm:spPr/>
    </dgm:pt>
    <dgm:pt modelId="{ABB7F003-9330-EF42-AE26-64324F4CB0F6}" type="pres">
      <dgm:prSet presAssocID="{9F99FC86-AC32-4230-AC47-E185E032B565}" presName="spNode" presStyleCnt="0"/>
      <dgm:spPr/>
    </dgm:pt>
    <dgm:pt modelId="{DD2E6A6F-36CF-B546-93A4-F1A74B10250E}" type="pres">
      <dgm:prSet presAssocID="{E5915862-83EB-4FF1-8516-B80132A39828}" presName="sibTrans" presStyleLbl="sibTrans1D1" presStyleIdx="4" presStyleCnt="6"/>
      <dgm:spPr/>
    </dgm:pt>
    <dgm:pt modelId="{18AECF2C-B711-0A48-8139-8D9EC2B57451}" type="pres">
      <dgm:prSet presAssocID="{87AE3618-335E-4099-A3FF-B70135FFDE88}" presName="node" presStyleLbl="node1" presStyleIdx="5" presStyleCnt="6">
        <dgm:presLayoutVars>
          <dgm:bulletEnabled val="1"/>
        </dgm:presLayoutVars>
      </dgm:prSet>
      <dgm:spPr/>
    </dgm:pt>
    <dgm:pt modelId="{E4796D6E-28BE-2D47-8308-4FA391A439F7}" type="pres">
      <dgm:prSet presAssocID="{87AE3618-335E-4099-A3FF-B70135FFDE88}" presName="spNode" presStyleCnt="0"/>
      <dgm:spPr/>
    </dgm:pt>
    <dgm:pt modelId="{B368D28A-7642-7B43-BB1B-3739973C2FC1}" type="pres">
      <dgm:prSet presAssocID="{601133B6-48C2-4650-9951-6FD65A16A592}" presName="sibTrans" presStyleLbl="sibTrans1D1" presStyleIdx="5" presStyleCnt="6"/>
      <dgm:spPr/>
    </dgm:pt>
  </dgm:ptLst>
  <dgm:cxnLst>
    <dgm:cxn modelId="{D26B7202-2094-43E0-BE6F-9809DAAACD68}" srcId="{3AB6B252-37A7-4CF4-A18D-42AEE2DCB10F}" destId="{87AE3618-335E-4099-A3FF-B70135FFDE88}" srcOrd="5" destOrd="0" parTransId="{942E201E-B717-49D1-8FEB-3CE5DB7DD375}" sibTransId="{601133B6-48C2-4650-9951-6FD65A16A592}"/>
    <dgm:cxn modelId="{CACC7029-980A-BE4A-94F4-88BE17C8847A}" type="presOf" srcId="{617DD5FF-7953-4280-8E88-8A1D729DDCFB}" destId="{0FE67B6F-889E-1B44-81CA-26FDDF84E57B}" srcOrd="0" destOrd="0" presId="urn:microsoft.com/office/officeart/2005/8/layout/cycle5"/>
    <dgm:cxn modelId="{8921AA32-7A40-D044-9224-18522EAD816F}" type="presOf" srcId="{E354F7D0-DC63-432D-B193-BF83895CB344}" destId="{A725C1E4-AB51-B54E-90C2-B75C8F163D2D}" srcOrd="0" destOrd="0" presId="urn:microsoft.com/office/officeart/2005/8/layout/cycle5"/>
    <dgm:cxn modelId="{BEECB538-B3FA-4554-BF00-9100F19625CC}" srcId="{3AB6B252-37A7-4CF4-A18D-42AEE2DCB10F}" destId="{E354F7D0-DC63-432D-B193-BF83895CB344}" srcOrd="0" destOrd="0" parTransId="{3104C959-6C9A-4591-9390-C16439462013}" sibTransId="{3E247922-FFAD-4A37-833C-FD7C1D7E0A29}"/>
    <dgm:cxn modelId="{CE132843-946B-C04D-BBD1-82C60AC92A56}" type="presOf" srcId="{657C39E3-1945-441F-AD59-5A5D078CDB14}" destId="{41754F2E-3C59-8347-ACB2-D948B918A7BA}" srcOrd="0" destOrd="0" presId="urn:microsoft.com/office/officeart/2005/8/layout/cycle5"/>
    <dgm:cxn modelId="{23887F47-5204-DF42-8DFC-58CDD91DA3D9}" type="presOf" srcId="{8C013408-A024-4D85-AF75-E37006806BE0}" destId="{C5890C0D-3A31-A84D-9736-AF3C212C867A}" srcOrd="0" destOrd="0" presId="urn:microsoft.com/office/officeart/2005/8/layout/cycle5"/>
    <dgm:cxn modelId="{DD5A4550-AEE3-42B7-9A8C-C77DF7DE9F4A}" srcId="{3AB6B252-37A7-4CF4-A18D-42AEE2DCB10F}" destId="{B29D7B84-0B96-4F5D-893F-06E892CA7AFF}" srcOrd="2" destOrd="0" parTransId="{B1F866D1-F2FF-4865-A4EA-87873366C640}" sibTransId="{8C013408-A024-4D85-AF75-E37006806BE0}"/>
    <dgm:cxn modelId="{25CDA770-7DC3-9C4C-BC01-5E35C6696028}" type="presOf" srcId="{87AE3618-335E-4099-A3FF-B70135FFDE88}" destId="{18AECF2C-B711-0A48-8139-8D9EC2B57451}" srcOrd="0" destOrd="0" presId="urn:microsoft.com/office/officeart/2005/8/layout/cycle5"/>
    <dgm:cxn modelId="{2422E053-9A56-4B4E-960A-E3CDF38A5DC8}" type="presOf" srcId="{3AB6B252-37A7-4CF4-A18D-42AEE2DCB10F}" destId="{63CE2B77-C6A9-5345-B198-3B4C07B9407C}" srcOrd="0" destOrd="0" presId="urn:microsoft.com/office/officeart/2005/8/layout/cycle5"/>
    <dgm:cxn modelId="{2A0E5654-2DC1-4A7B-ACC4-19DBE7351FEC}" srcId="{3AB6B252-37A7-4CF4-A18D-42AEE2DCB10F}" destId="{657C39E3-1945-441F-AD59-5A5D078CDB14}" srcOrd="1" destOrd="0" parTransId="{E1B3FC9A-D7E0-4EAD-B50A-C0FE99EA1A63}" sibTransId="{617DD5FF-7953-4280-8E88-8A1D729DDCFB}"/>
    <dgm:cxn modelId="{68676478-09BD-0344-A6F4-30BB2F762075}" type="presOf" srcId="{B9400B15-D11D-43F3-B406-7E819471579F}" destId="{3CD98B04-424A-C245-A6C3-2DDC9C16F1BF}" srcOrd="0" destOrd="0" presId="urn:microsoft.com/office/officeart/2005/8/layout/cycle5"/>
    <dgm:cxn modelId="{C520C398-1A0B-5549-9390-ECD8176AD916}" type="presOf" srcId="{E5915862-83EB-4FF1-8516-B80132A39828}" destId="{DD2E6A6F-36CF-B546-93A4-F1A74B10250E}" srcOrd="0" destOrd="0" presId="urn:microsoft.com/office/officeart/2005/8/layout/cycle5"/>
    <dgm:cxn modelId="{A7AE1AB7-4F3E-7B4C-BC8F-55B95A441288}" type="presOf" srcId="{601133B6-48C2-4650-9951-6FD65A16A592}" destId="{B368D28A-7642-7B43-BB1B-3739973C2FC1}" srcOrd="0" destOrd="0" presId="urn:microsoft.com/office/officeart/2005/8/layout/cycle5"/>
    <dgm:cxn modelId="{B48892B8-F7A2-6541-9BA6-5E5D13AB9C5D}" type="presOf" srcId="{9F99FC86-AC32-4230-AC47-E185E032B565}" destId="{4F17D8BD-D199-5143-941F-4F97EECD2A45}" srcOrd="0" destOrd="0" presId="urn:microsoft.com/office/officeart/2005/8/layout/cycle5"/>
    <dgm:cxn modelId="{22E2FABA-C89C-4E80-A699-6A918ACE9841}" srcId="{3AB6B252-37A7-4CF4-A18D-42AEE2DCB10F}" destId="{9F99FC86-AC32-4230-AC47-E185E032B565}" srcOrd="4" destOrd="0" parTransId="{787EE8E3-9C4E-4865-AD87-FA63AC9AE85A}" sibTransId="{E5915862-83EB-4FF1-8516-B80132A39828}"/>
    <dgm:cxn modelId="{AA386BCB-BF08-F64D-A215-2AF7BAC8660B}" type="presOf" srcId="{B29D7B84-0B96-4F5D-893F-06E892CA7AFF}" destId="{9B06C2BB-65B1-A34F-94FA-D28A0110B948}" srcOrd="0" destOrd="0" presId="urn:microsoft.com/office/officeart/2005/8/layout/cycle5"/>
    <dgm:cxn modelId="{3EAC0BD1-1B4B-3542-963A-6076D927CB74}" type="presOf" srcId="{3E247922-FFAD-4A37-833C-FD7C1D7E0A29}" destId="{9149EA11-E8A0-FE47-A1EE-A0EBE3751877}" srcOrd="0" destOrd="0" presId="urn:microsoft.com/office/officeart/2005/8/layout/cycle5"/>
    <dgm:cxn modelId="{9AA6A6D7-C1B7-4049-9ABD-EDD8E8C6ED2F}" type="presOf" srcId="{F1F38FA6-8E12-408D-9D75-B331903C3C76}" destId="{CE740241-10F8-804C-A4ED-46F630C0FE8E}" srcOrd="0" destOrd="0" presId="urn:microsoft.com/office/officeart/2005/8/layout/cycle5"/>
    <dgm:cxn modelId="{7F9052EF-FB06-49EC-8441-7E2ACB389A59}" srcId="{3AB6B252-37A7-4CF4-A18D-42AEE2DCB10F}" destId="{F1F38FA6-8E12-408D-9D75-B331903C3C76}" srcOrd="3" destOrd="0" parTransId="{64335CE4-FE70-460F-82A7-BB8582138669}" sibTransId="{B9400B15-D11D-43F3-B406-7E819471579F}"/>
    <dgm:cxn modelId="{FCF9EB60-1AAA-804C-A77E-2EB74FC6B126}" type="presParOf" srcId="{63CE2B77-C6A9-5345-B198-3B4C07B9407C}" destId="{A725C1E4-AB51-B54E-90C2-B75C8F163D2D}" srcOrd="0" destOrd="0" presId="urn:microsoft.com/office/officeart/2005/8/layout/cycle5"/>
    <dgm:cxn modelId="{728107DC-5D33-8849-AC11-A65BCFA751F6}" type="presParOf" srcId="{63CE2B77-C6A9-5345-B198-3B4C07B9407C}" destId="{8500EBC7-1113-7240-8C4B-D7D0BDA4ABEB}" srcOrd="1" destOrd="0" presId="urn:microsoft.com/office/officeart/2005/8/layout/cycle5"/>
    <dgm:cxn modelId="{E93B9ED1-6542-4C44-84B5-37C3731C2D3E}" type="presParOf" srcId="{63CE2B77-C6A9-5345-B198-3B4C07B9407C}" destId="{9149EA11-E8A0-FE47-A1EE-A0EBE3751877}" srcOrd="2" destOrd="0" presId="urn:microsoft.com/office/officeart/2005/8/layout/cycle5"/>
    <dgm:cxn modelId="{CC0350E8-FDCF-7A48-9E52-F753C12BEE5C}" type="presParOf" srcId="{63CE2B77-C6A9-5345-B198-3B4C07B9407C}" destId="{41754F2E-3C59-8347-ACB2-D948B918A7BA}" srcOrd="3" destOrd="0" presId="urn:microsoft.com/office/officeart/2005/8/layout/cycle5"/>
    <dgm:cxn modelId="{6A2E0989-73AD-3E42-BD41-5B3504D1884B}" type="presParOf" srcId="{63CE2B77-C6A9-5345-B198-3B4C07B9407C}" destId="{D7D626AD-7F38-5D4C-8A35-3190F1A103FD}" srcOrd="4" destOrd="0" presId="urn:microsoft.com/office/officeart/2005/8/layout/cycle5"/>
    <dgm:cxn modelId="{5A28E120-1868-2E48-B584-53EBEF257987}" type="presParOf" srcId="{63CE2B77-C6A9-5345-B198-3B4C07B9407C}" destId="{0FE67B6F-889E-1B44-81CA-26FDDF84E57B}" srcOrd="5" destOrd="0" presId="urn:microsoft.com/office/officeart/2005/8/layout/cycle5"/>
    <dgm:cxn modelId="{0938F97D-4500-E54A-81A0-5FFAC4596417}" type="presParOf" srcId="{63CE2B77-C6A9-5345-B198-3B4C07B9407C}" destId="{9B06C2BB-65B1-A34F-94FA-D28A0110B948}" srcOrd="6" destOrd="0" presId="urn:microsoft.com/office/officeart/2005/8/layout/cycle5"/>
    <dgm:cxn modelId="{21B1A15A-B301-AE44-AA7F-9839B4CEE7A0}" type="presParOf" srcId="{63CE2B77-C6A9-5345-B198-3B4C07B9407C}" destId="{C448A246-3D18-5542-B12D-E871C5BE6CC3}" srcOrd="7" destOrd="0" presId="urn:microsoft.com/office/officeart/2005/8/layout/cycle5"/>
    <dgm:cxn modelId="{E0D8295D-6745-5A47-8D4D-BA454C30AA3B}" type="presParOf" srcId="{63CE2B77-C6A9-5345-B198-3B4C07B9407C}" destId="{C5890C0D-3A31-A84D-9736-AF3C212C867A}" srcOrd="8" destOrd="0" presId="urn:microsoft.com/office/officeart/2005/8/layout/cycle5"/>
    <dgm:cxn modelId="{2E3C6174-F9F7-A345-90B4-EA1B0445CE7C}" type="presParOf" srcId="{63CE2B77-C6A9-5345-B198-3B4C07B9407C}" destId="{CE740241-10F8-804C-A4ED-46F630C0FE8E}" srcOrd="9" destOrd="0" presId="urn:microsoft.com/office/officeart/2005/8/layout/cycle5"/>
    <dgm:cxn modelId="{B479DF6B-70DE-3A48-96DD-893A6A3925AD}" type="presParOf" srcId="{63CE2B77-C6A9-5345-B198-3B4C07B9407C}" destId="{9F07DA36-6846-9340-B45C-29EF9736C3CD}" srcOrd="10" destOrd="0" presId="urn:microsoft.com/office/officeart/2005/8/layout/cycle5"/>
    <dgm:cxn modelId="{50A1A915-64AF-A04B-89EA-D94ABD687D1B}" type="presParOf" srcId="{63CE2B77-C6A9-5345-B198-3B4C07B9407C}" destId="{3CD98B04-424A-C245-A6C3-2DDC9C16F1BF}" srcOrd="11" destOrd="0" presId="urn:microsoft.com/office/officeart/2005/8/layout/cycle5"/>
    <dgm:cxn modelId="{A2DDB4F6-6C23-9A4B-9F1F-35B9C42D14AF}" type="presParOf" srcId="{63CE2B77-C6A9-5345-B198-3B4C07B9407C}" destId="{4F17D8BD-D199-5143-941F-4F97EECD2A45}" srcOrd="12" destOrd="0" presId="urn:microsoft.com/office/officeart/2005/8/layout/cycle5"/>
    <dgm:cxn modelId="{C9181753-8F71-814C-BC81-7B655AB40034}" type="presParOf" srcId="{63CE2B77-C6A9-5345-B198-3B4C07B9407C}" destId="{ABB7F003-9330-EF42-AE26-64324F4CB0F6}" srcOrd="13" destOrd="0" presId="urn:microsoft.com/office/officeart/2005/8/layout/cycle5"/>
    <dgm:cxn modelId="{0A5F03E4-5B46-8242-B33D-2E3567697F4F}" type="presParOf" srcId="{63CE2B77-C6A9-5345-B198-3B4C07B9407C}" destId="{DD2E6A6F-36CF-B546-93A4-F1A74B10250E}" srcOrd="14" destOrd="0" presId="urn:microsoft.com/office/officeart/2005/8/layout/cycle5"/>
    <dgm:cxn modelId="{0BFF60EC-F48D-724B-8486-AA8151FCB34C}" type="presParOf" srcId="{63CE2B77-C6A9-5345-B198-3B4C07B9407C}" destId="{18AECF2C-B711-0A48-8139-8D9EC2B57451}" srcOrd="15" destOrd="0" presId="urn:microsoft.com/office/officeart/2005/8/layout/cycle5"/>
    <dgm:cxn modelId="{03EA6864-0EA6-5340-B20A-71FB45DCED77}" type="presParOf" srcId="{63CE2B77-C6A9-5345-B198-3B4C07B9407C}" destId="{E4796D6E-28BE-2D47-8308-4FA391A439F7}" srcOrd="16" destOrd="0" presId="urn:microsoft.com/office/officeart/2005/8/layout/cycle5"/>
    <dgm:cxn modelId="{65392057-E40A-C448-906F-BBA86CA2B3F4}" type="presParOf" srcId="{63CE2B77-C6A9-5345-B198-3B4C07B9407C}" destId="{B368D28A-7642-7B43-BB1B-3739973C2FC1}" srcOrd="17" destOrd="0" presId="urn:microsoft.com/office/officeart/2005/8/layout/cycle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25C1E4-AB51-B54E-90C2-B75C8F163D2D}">
      <dsp:nvSpPr>
        <dsp:cNvPr id="0" name=""/>
        <dsp:cNvSpPr/>
      </dsp:nvSpPr>
      <dsp:spPr>
        <a:xfrm>
          <a:off x="3665906" y="888"/>
          <a:ext cx="1393087" cy="9055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Recruitment</a:t>
          </a:r>
        </a:p>
      </dsp:txBody>
      <dsp:txXfrm>
        <a:off x="3710109" y="45091"/>
        <a:ext cx="1304681" cy="817100"/>
      </dsp:txXfrm>
    </dsp:sp>
    <dsp:sp modelId="{9149EA11-E8A0-FE47-A1EE-A0EBE3751877}">
      <dsp:nvSpPr>
        <dsp:cNvPr id="0" name=""/>
        <dsp:cNvSpPr/>
      </dsp:nvSpPr>
      <dsp:spPr>
        <a:xfrm>
          <a:off x="2230054" y="453641"/>
          <a:ext cx="4264791" cy="4264791"/>
        </a:xfrm>
        <a:custGeom>
          <a:avLst/>
          <a:gdLst/>
          <a:ahLst/>
          <a:cxnLst/>
          <a:rect l="0" t="0" r="0" b="0"/>
          <a:pathLst>
            <a:path>
              <a:moveTo>
                <a:pt x="3003984" y="186259"/>
              </a:moveTo>
              <a:arcTo wR="2132395" hR="2132395" stAng="17647531" swAng="923420"/>
            </a:path>
          </a:pathLst>
        </a:custGeom>
        <a:noFill/>
        <a:ln w="12700" cap="rnd"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sp>
    <dsp:sp modelId="{41754F2E-3C59-8347-ACB2-D948B918A7BA}">
      <dsp:nvSpPr>
        <dsp:cNvPr id="0" name=""/>
        <dsp:cNvSpPr/>
      </dsp:nvSpPr>
      <dsp:spPr>
        <a:xfrm>
          <a:off x="5512615" y="1067086"/>
          <a:ext cx="1393087" cy="9055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Performance management</a:t>
          </a:r>
        </a:p>
      </dsp:txBody>
      <dsp:txXfrm>
        <a:off x="5556818" y="1111289"/>
        <a:ext cx="1304681" cy="817100"/>
      </dsp:txXfrm>
    </dsp:sp>
    <dsp:sp modelId="{0FE67B6F-889E-1B44-81CA-26FDDF84E57B}">
      <dsp:nvSpPr>
        <dsp:cNvPr id="0" name=""/>
        <dsp:cNvSpPr/>
      </dsp:nvSpPr>
      <dsp:spPr>
        <a:xfrm>
          <a:off x="2230054" y="453641"/>
          <a:ext cx="4264791" cy="4264791"/>
        </a:xfrm>
        <a:custGeom>
          <a:avLst/>
          <a:gdLst/>
          <a:ahLst/>
          <a:cxnLst/>
          <a:rect l="0" t="0" r="0" b="0"/>
          <a:pathLst>
            <a:path>
              <a:moveTo>
                <a:pt x="4231577" y="1757494"/>
              </a:moveTo>
              <a:arcTo wR="2132395" hR="2132395" stAng="20992445" swAng="1215110"/>
            </a:path>
          </a:pathLst>
        </a:custGeom>
        <a:noFill/>
        <a:ln w="12700" cap="rnd"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sp>
    <dsp:sp modelId="{9B06C2BB-65B1-A34F-94FA-D28A0110B948}">
      <dsp:nvSpPr>
        <dsp:cNvPr id="0" name=""/>
        <dsp:cNvSpPr/>
      </dsp:nvSpPr>
      <dsp:spPr>
        <a:xfrm>
          <a:off x="5512615" y="3199482"/>
          <a:ext cx="1393087" cy="9055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Training and professional development</a:t>
          </a:r>
        </a:p>
      </dsp:txBody>
      <dsp:txXfrm>
        <a:off x="5556818" y="3243685"/>
        <a:ext cx="1304681" cy="817100"/>
      </dsp:txXfrm>
    </dsp:sp>
    <dsp:sp modelId="{C5890C0D-3A31-A84D-9736-AF3C212C867A}">
      <dsp:nvSpPr>
        <dsp:cNvPr id="0" name=""/>
        <dsp:cNvSpPr/>
      </dsp:nvSpPr>
      <dsp:spPr>
        <a:xfrm>
          <a:off x="2230054" y="453641"/>
          <a:ext cx="4264791" cy="4264791"/>
        </a:xfrm>
        <a:custGeom>
          <a:avLst/>
          <a:gdLst/>
          <a:ahLst/>
          <a:cxnLst/>
          <a:rect l="0" t="0" r="0" b="0"/>
          <a:pathLst>
            <a:path>
              <a:moveTo>
                <a:pt x="3489221" y="3777429"/>
              </a:moveTo>
              <a:arcTo wR="2132395" hR="2132395" stAng="3029049" swAng="923420"/>
            </a:path>
          </a:pathLst>
        </a:custGeom>
        <a:noFill/>
        <a:ln w="12700" cap="rnd"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sp>
    <dsp:sp modelId="{CE740241-10F8-804C-A4ED-46F630C0FE8E}">
      <dsp:nvSpPr>
        <dsp:cNvPr id="0" name=""/>
        <dsp:cNvSpPr/>
      </dsp:nvSpPr>
      <dsp:spPr>
        <a:xfrm>
          <a:off x="3665906" y="4265680"/>
          <a:ext cx="1393087" cy="9055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Performance evaluation</a:t>
          </a:r>
        </a:p>
      </dsp:txBody>
      <dsp:txXfrm>
        <a:off x="3710109" y="4309883"/>
        <a:ext cx="1304681" cy="817100"/>
      </dsp:txXfrm>
    </dsp:sp>
    <dsp:sp modelId="{3CD98B04-424A-C245-A6C3-2DDC9C16F1BF}">
      <dsp:nvSpPr>
        <dsp:cNvPr id="0" name=""/>
        <dsp:cNvSpPr/>
      </dsp:nvSpPr>
      <dsp:spPr>
        <a:xfrm>
          <a:off x="2230054" y="453641"/>
          <a:ext cx="4264791" cy="4264791"/>
        </a:xfrm>
        <a:custGeom>
          <a:avLst/>
          <a:gdLst/>
          <a:ahLst/>
          <a:cxnLst/>
          <a:rect l="0" t="0" r="0" b="0"/>
          <a:pathLst>
            <a:path>
              <a:moveTo>
                <a:pt x="1260807" y="4078531"/>
              </a:moveTo>
              <a:arcTo wR="2132395" hR="2132395" stAng="6847531" swAng="923420"/>
            </a:path>
          </a:pathLst>
        </a:custGeom>
        <a:noFill/>
        <a:ln w="12700" cap="rnd"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sp>
    <dsp:sp modelId="{4F17D8BD-D199-5143-941F-4F97EECD2A45}">
      <dsp:nvSpPr>
        <dsp:cNvPr id="0" name=""/>
        <dsp:cNvSpPr/>
      </dsp:nvSpPr>
      <dsp:spPr>
        <a:xfrm>
          <a:off x="1819197" y="3199482"/>
          <a:ext cx="1393087" cy="9055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Promotion by position or status</a:t>
          </a:r>
        </a:p>
      </dsp:txBody>
      <dsp:txXfrm>
        <a:off x="1863400" y="3243685"/>
        <a:ext cx="1304681" cy="817100"/>
      </dsp:txXfrm>
    </dsp:sp>
    <dsp:sp modelId="{DD2E6A6F-36CF-B546-93A4-F1A74B10250E}">
      <dsp:nvSpPr>
        <dsp:cNvPr id="0" name=""/>
        <dsp:cNvSpPr/>
      </dsp:nvSpPr>
      <dsp:spPr>
        <a:xfrm>
          <a:off x="2230054" y="453641"/>
          <a:ext cx="4264791" cy="4264791"/>
        </a:xfrm>
        <a:custGeom>
          <a:avLst/>
          <a:gdLst/>
          <a:ahLst/>
          <a:cxnLst/>
          <a:rect l="0" t="0" r="0" b="0"/>
          <a:pathLst>
            <a:path>
              <a:moveTo>
                <a:pt x="33214" y="2507296"/>
              </a:moveTo>
              <a:arcTo wR="2132395" hR="2132395" stAng="10192445" swAng="1215110"/>
            </a:path>
          </a:pathLst>
        </a:custGeom>
        <a:noFill/>
        <a:ln w="12700" cap="rnd"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sp>
    <dsp:sp modelId="{18AECF2C-B711-0A48-8139-8D9EC2B57451}">
      <dsp:nvSpPr>
        <dsp:cNvPr id="0" name=""/>
        <dsp:cNvSpPr/>
      </dsp:nvSpPr>
      <dsp:spPr>
        <a:xfrm>
          <a:off x="1819197" y="1067086"/>
          <a:ext cx="1393087" cy="90550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kern="1200" dirty="0"/>
            <a:t>Leaving the institution</a:t>
          </a:r>
        </a:p>
      </dsp:txBody>
      <dsp:txXfrm>
        <a:off x="1863400" y="1111289"/>
        <a:ext cx="1304681" cy="817100"/>
      </dsp:txXfrm>
    </dsp:sp>
    <dsp:sp modelId="{B368D28A-7642-7B43-BB1B-3739973C2FC1}">
      <dsp:nvSpPr>
        <dsp:cNvPr id="0" name=""/>
        <dsp:cNvSpPr/>
      </dsp:nvSpPr>
      <dsp:spPr>
        <a:xfrm>
          <a:off x="2230054" y="453641"/>
          <a:ext cx="4264791" cy="4264791"/>
        </a:xfrm>
        <a:custGeom>
          <a:avLst/>
          <a:gdLst/>
          <a:ahLst/>
          <a:cxnLst/>
          <a:rect l="0" t="0" r="0" b="0"/>
          <a:pathLst>
            <a:path>
              <a:moveTo>
                <a:pt x="775570" y="487362"/>
              </a:moveTo>
              <a:arcTo wR="2132395" hR="2132395" stAng="13829049" swAng="923420"/>
            </a:path>
          </a:pathLst>
        </a:custGeom>
        <a:noFill/>
        <a:ln w="12700" cap="rnd" cmpd="sng" algn="ctr">
          <a:solidFill>
            <a:schemeClr val="bg1"/>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4ABC43-1C68-4A52-BFDC-0F44AC199409}" type="datetimeFigureOut">
              <a:rPr lang="en-SS" smtClean="0"/>
              <a:t>03/18/2026</a:t>
            </a:fld>
            <a:endParaRPr lang="en-S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D47AA7-BC31-40A6-ADD4-11D3E14DC5BF}" type="slidenum">
              <a:rPr lang="en-SS" smtClean="0"/>
              <a:t>‹#›</a:t>
            </a:fld>
            <a:endParaRPr lang="en-SS"/>
          </a:p>
        </p:txBody>
      </p:sp>
    </p:spTree>
    <p:extLst>
      <p:ext uri="{BB962C8B-B14F-4D97-AF65-F5344CB8AC3E}">
        <p14:creationId xmlns:p14="http://schemas.microsoft.com/office/powerpoint/2010/main" val="27121855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S" dirty="0"/>
          </a:p>
        </p:txBody>
      </p:sp>
      <p:sp>
        <p:nvSpPr>
          <p:cNvPr id="4" name="Slide Number Placeholder 3"/>
          <p:cNvSpPr>
            <a:spLocks noGrp="1"/>
          </p:cNvSpPr>
          <p:nvPr>
            <p:ph type="sldNum" sz="quarter" idx="5"/>
          </p:nvPr>
        </p:nvSpPr>
        <p:spPr/>
        <p:txBody>
          <a:bodyPr/>
          <a:lstStyle/>
          <a:p>
            <a:fld id="{C0D47AA7-BC31-40A6-ADD4-11D3E14DC5BF}" type="slidenum">
              <a:rPr lang="en-SS" smtClean="0"/>
              <a:t>2</a:t>
            </a:fld>
            <a:endParaRPr lang="en-SS"/>
          </a:p>
        </p:txBody>
      </p:sp>
    </p:spTree>
    <p:extLst>
      <p:ext uri="{BB962C8B-B14F-4D97-AF65-F5344CB8AC3E}">
        <p14:creationId xmlns:p14="http://schemas.microsoft.com/office/powerpoint/2010/main" val="4177383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Why applying the Competence Framework (CF), based on ISSAI 150, helps audit subdivision managers</a:t>
            </a:r>
          </a:p>
          <a:p>
            <a:pPr marL="228600" indent="-228600">
              <a:buAutoNum type="arabicPeriod"/>
            </a:pPr>
            <a:r>
              <a:rPr lang="en-US" dirty="0"/>
              <a:t>Clarity of expectations and professional requirements.</a:t>
            </a:r>
            <a:r>
              <a:rPr lang="en-US" baseline="0" dirty="0"/>
              <a:t> T</a:t>
            </a:r>
            <a:r>
              <a:rPr lang="en-US" dirty="0"/>
              <a:t>he CF offers a transparent and standardized view of what is expected from auditors at each professional level. Managers no longer need to rely on subjective or unwritten criteria to assess performance or potential.</a:t>
            </a:r>
          </a:p>
          <a:p>
            <a:pPr marL="228600" indent="-228600">
              <a:buAutoNum type="arabicPeriod"/>
            </a:pPr>
            <a:r>
              <a:rPr lang="en-US" dirty="0"/>
              <a:t>Support for objective performance evaluations. The framework provides clear indicators that can be integrated into regular performance reviews. This reduces the risk of bias or conflict and ensures a fair, well-justified assessment process.</a:t>
            </a:r>
          </a:p>
          <a:p>
            <a:pPr marL="228600" indent="-228600">
              <a:buAutoNum type="arabicPeriod"/>
            </a:pPr>
            <a:r>
              <a:rPr lang="en-US" dirty="0"/>
              <a:t>Basis for identifying real training needs. By applying the CF, managers can more easily spot competency gaps within their teams and request targeted, relevant, and effective training, rather than relying on generic or poorly matched sessions.</a:t>
            </a:r>
          </a:p>
          <a:p>
            <a:pPr marL="228600" indent="-228600">
              <a:buAutoNum type="arabicPeriod"/>
            </a:pPr>
            <a:r>
              <a:rPr lang="en-US" dirty="0"/>
              <a:t>Facilitates career development and staff retention. Staff who see a clear professional development path, supported by their managers, tend to be more motivated and less likely to leave. The CF helps managers offer tailored guidance and create meaningful development plans.</a:t>
            </a:r>
          </a:p>
          <a:p>
            <a:pPr marL="228600" indent="-228600">
              <a:buAutoNum type="arabicPeriod"/>
            </a:pPr>
            <a:r>
              <a:rPr lang="en-US" dirty="0"/>
              <a:t>Helps optimize team composition and task allocation. Knowing each auditor’s actual competency level enables managers to form more balanced teams aligned with the mission profile, reducing the risk of overburdening or underutilizing staff.</a:t>
            </a:r>
          </a:p>
          <a:p>
            <a:pPr marL="228600" indent="-228600">
              <a:buAutoNum type="arabicPeriod"/>
            </a:pPr>
            <a:r>
              <a:rPr lang="en-US" dirty="0"/>
              <a:t>Increases quality and efficiency in audit work. A team with well-calibrated and continuously developed competencies delivers more robust results with fewer corrections, reducing the managerial burden of rework or excessive review.</a:t>
            </a:r>
          </a:p>
          <a:p>
            <a:pPr marL="0" indent="0">
              <a:buNone/>
            </a:pPr>
            <a:endParaRPr lang="en-US" dirty="0"/>
          </a:p>
          <a:p>
            <a:pPr marL="0" indent="0">
              <a:buNone/>
            </a:pPr>
            <a:r>
              <a:rPr lang="en-US" dirty="0"/>
              <a:t>Applying the CF demonstrates institutional compliance with ISSAI requirements and readiness for external assessments (e.g., peer reviews), enhancing institutional credibility and confidence in audit teams.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0A9125-B4D6-4B3A-AC82-2D8072AF3F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9256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3778E3-B2AB-DEE7-58B1-5788EF6F96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71851D-79A8-5A20-6624-13888F077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4E1888-9BD4-C71A-95A4-E34AD993A4D2}"/>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3AAFD568-B14D-753B-839B-84397718BE5C}"/>
              </a:ext>
            </a:extLst>
          </p:cNvPr>
          <p:cNvSpPr>
            <a:spLocks noGrp="1"/>
          </p:cNvSpPr>
          <p:nvPr>
            <p:ph type="sldNum" sz="quarter" idx="5"/>
          </p:nvPr>
        </p:nvSpPr>
        <p:spPr/>
        <p:txBody>
          <a:bodyPr/>
          <a:lstStyle/>
          <a:p>
            <a:fld id="{C0D47AA7-BC31-40A6-ADD4-11D3E14DC5BF}" type="slidenum">
              <a:rPr lang="en-SS" smtClean="0"/>
              <a:t>18</a:t>
            </a:fld>
            <a:endParaRPr lang="en-SS"/>
          </a:p>
        </p:txBody>
      </p:sp>
    </p:spTree>
    <p:extLst>
      <p:ext uri="{BB962C8B-B14F-4D97-AF65-F5344CB8AC3E}">
        <p14:creationId xmlns:p14="http://schemas.microsoft.com/office/powerpoint/2010/main" val="28567613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818B09-084B-71A3-2749-B5B7068287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2B8D08-3680-21BB-6A3A-5C6BF44378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899DE2-242B-C56A-1BCA-061466D98A78}"/>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8CA677FF-6BC1-F927-28CA-859ADD266FA9}"/>
              </a:ext>
            </a:extLst>
          </p:cNvPr>
          <p:cNvSpPr>
            <a:spLocks noGrp="1"/>
          </p:cNvSpPr>
          <p:nvPr>
            <p:ph type="sldNum" sz="quarter" idx="5"/>
          </p:nvPr>
        </p:nvSpPr>
        <p:spPr/>
        <p:txBody>
          <a:bodyPr/>
          <a:lstStyle/>
          <a:p>
            <a:fld id="{C0D47AA7-BC31-40A6-ADD4-11D3E14DC5BF}" type="slidenum">
              <a:rPr lang="en-SS" smtClean="0"/>
              <a:t>19</a:t>
            </a:fld>
            <a:endParaRPr lang="en-SS"/>
          </a:p>
        </p:txBody>
      </p:sp>
    </p:spTree>
    <p:extLst>
      <p:ext uri="{BB962C8B-B14F-4D97-AF65-F5344CB8AC3E}">
        <p14:creationId xmlns:p14="http://schemas.microsoft.com/office/powerpoint/2010/main" val="25483525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SS" dirty="0"/>
          </a:p>
        </p:txBody>
      </p:sp>
      <p:sp>
        <p:nvSpPr>
          <p:cNvPr id="4" name="Slide Number Placeholder 3"/>
          <p:cNvSpPr>
            <a:spLocks noGrp="1"/>
          </p:cNvSpPr>
          <p:nvPr>
            <p:ph type="sldNum" sz="quarter" idx="5"/>
          </p:nvPr>
        </p:nvSpPr>
        <p:spPr/>
        <p:txBody>
          <a:bodyPr/>
          <a:lstStyle/>
          <a:p>
            <a:fld id="{C0D47AA7-BC31-40A6-ADD4-11D3E14DC5BF}" type="slidenum">
              <a:rPr lang="en-SS" smtClean="0"/>
              <a:t>20</a:t>
            </a:fld>
            <a:endParaRPr lang="en-SS"/>
          </a:p>
        </p:txBody>
      </p:sp>
    </p:spTree>
    <p:extLst>
      <p:ext uri="{BB962C8B-B14F-4D97-AF65-F5344CB8AC3E}">
        <p14:creationId xmlns:p14="http://schemas.microsoft.com/office/powerpoint/2010/main" val="1301840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1BF95E-CCBF-B23D-3F46-2F9DF5C2D59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29241-9582-BD58-75F7-CB7FBF8982B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586672A-E433-17A2-F6A3-C7F66EBC7A1F}"/>
              </a:ext>
            </a:extLst>
          </p:cNvPr>
          <p:cNvSpPr>
            <a:spLocks noGrp="1"/>
          </p:cNvSpPr>
          <p:nvPr>
            <p:ph type="body" idx="1"/>
          </p:nvPr>
        </p:nvSpPr>
        <p:spPr/>
        <p:txBody>
          <a:bodyPr/>
          <a:lstStyle/>
          <a:p>
            <a:endParaRPr lang="en-SS" dirty="0"/>
          </a:p>
        </p:txBody>
      </p:sp>
      <p:sp>
        <p:nvSpPr>
          <p:cNvPr id="4" name="Slide Number Placeholder 3">
            <a:extLst>
              <a:ext uri="{FF2B5EF4-FFF2-40B4-BE49-F238E27FC236}">
                <a16:creationId xmlns:a16="http://schemas.microsoft.com/office/drawing/2014/main" id="{7E7EF5CD-7F3C-0947-FFE8-28D33A71414C}"/>
              </a:ext>
            </a:extLst>
          </p:cNvPr>
          <p:cNvSpPr>
            <a:spLocks noGrp="1"/>
          </p:cNvSpPr>
          <p:nvPr>
            <p:ph type="sldNum" sz="quarter" idx="5"/>
          </p:nvPr>
        </p:nvSpPr>
        <p:spPr/>
        <p:txBody>
          <a:bodyPr/>
          <a:lstStyle/>
          <a:p>
            <a:fld id="{C0D47AA7-BC31-40A6-ADD4-11D3E14DC5BF}" type="slidenum">
              <a:rPr lang="en-SS" smtClean="0"/>
              <a:t>3</a:t>
            </a:fld>
            <a:endParaRPr lang="en-SS"/>
          </a:p>
        </p:txBody>
      </p:sp>
    </p:spTree>
    <p:extLst>
      <p:ext uri="{BB962C8B-B14F-4D97-AF65-F5344CB8AC3E}">
        <p14:creationId xmlns:p14="http://schemas.microsoft.com/office/powerpoint/2010/main" val="562193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C5437E-87B6-25AA-4E76-FE72665A4B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0486F-4DA2-6D52-23C6-58CAA9A38D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AD798B6-7615-3EB7-8D12-65C3F1FA7DA8}"/>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CD061F70-0E83-811E-99F7-F3ED8370ECE7}"/>
              </a:ext>
            </a:extLst>
          </p:cNvPr>
          <p:cNvSpPr>
            <a:spLocks noGrp="1"/>
          </p:cNvSpPr>
          <p:nvPr>
            <p:ph type="sldNum" sz="quarter" idx="5"/>
          </p:nvPr>
        </p:nvSpPr>
        <p:spPr/>
        <p:txBody>
          <a:bodyPr/>
          <a:lstStyle/>
          <a:p>
            <a:fld id="{C0D47AA7-BC31-40A6-ADD4-11D3E14DC5BF}" type="slidenum">
              <a:rPr lang="en-SS" smtClean="0"/>
              <a:t>4</a:t>
            </a:fld>
            <a:endParaRPr lang="en-SS"/>
          </a:p>
        </p:txBody>
      </p:sp>
    </p:spTree>
    <p:extLst>
      <p:ext uri="{BB962C8B-B14F-4D97-AF65-F5344CB8AC3E}">
        <p14:creationId xmlns:p14="http://schemas.microsoft.com/office/powerpoint/2010/main" val="1482124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EE583-5595-FD7B-0A62-9588151F415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A7DA1ED-D304-D67F-86C0-DFE7DC3852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0705F8-71B7-EE45-093A-70BCD41B57D4}"/>
              </a:ext>
            </a:extLst>
          </p:cNvPr>
          <p:cNvSpPr>
            <a:spLocks noGrp="1"/>
          </p:cNvSpPr>
          <p:nvPr>
            <p:ph type="body" idx="1"/>
          </p:nvPr>
        </p:nvSpPr>
        <p:spPr/>
        <p:txBody>
          <a:bodyPr/>
          <a:lstStyle/>
          <a:p>
            <a:pPr fontAlgn="t"/>
            <a:endParaRPr lang="en-US" sz="1200" b="1" i="0" kern="1200" dirty="0">
              <a:solidFill>
                <a:schemeClr val="tx1"/>
              </a:solidFill>
              <a:effectLst/>
              <a:latin typeface="+mn-lt"/>
              <a:ea typeface="+mn-ea"/>
              <a:cs typeface="+mn-cs"/>
            </a:endParaRPr>
          </a:p>
          <a:p>
            <a:endParaRPr lang="sv-SE" dirty="0"/>
          </a:p>
        </p:txBody>
      </p:sp>
      <p:sp>
        <p:nvSpPr>
          <p:cNvPr id="4" name="Slide Number Placeholder 3">
            <a:extLst>
              <a:ext uri="{FF2B5EF4-FFF2-40B4-BE49-F238E27FC236}">
                <a16:creationId xmlns:a16="http://schemas.microsoft.com/office/drawing/2014/main" id="{5439BFAE-A4D3-6A97-DB8F-D3EFAE3F5EC8}"/>
              </a:ext>
            </a:extLst>
          </p:cNvPr>
          <p:cNvSpPr>
            <a:spLocks noGrp="1"/>
          </p:cNvSpPr>
          <p:nvPr>
            <p:ph type="sldNum" sz="quarter" idx="5"/>
          </p:nvPr>
        </p:nvSpPr>
        <p:spPr/>
        <p:txBody>
          <a:bodyPr/>
          <a:lstStyle/>
          <a:p>
            <a:fld id="{C0D47AA7-BC31-40A6-ADD4-11D3E14DC5BF}" type="slidenum">
              <a:rPr lang="en-SS" smtClean="0"/>
              <a:t>5</a:t>
            </a:fld>
            <a:endParaRPr lang="en-SS"/>
          </a:p>
        </p:txBody>
      </p:sp>
    </p:spTree>
    <p:extLst>
      <p:ext uri="{BB962C8B-B14F-4D97-AF65-F5344CB8AC3E}">
        <p14:creationId xmlns:p14="http://schemas.microsoft.com/office/powerpoint/2010/main" val="6336224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6A286C-95F8-C368-7006-30472ACE4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77257D-8431-2444-78E8-A44A9343C5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AF06D35-7B6E-5EE4-5448-AD344CE6239E}"/>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E3E1D332-B7BE-FF6E-8C57-D489C5D2CE52}"/>
              </a:ext>
            </a:extLst>
          </p:cNvPr>
          <p:cNvSpPr>
            <a:spLocks noGrp="1"/>
          </p:cNvSpPr>
          <p:nvPr>
            <p:ph type="sldNum" sz="quarter" idx="5"/>
          </p:nvPr>
        </p:nvSpPr>
        <p:spPr/>
        <p:txBody>
          <a:bodyPr/>
          <a:lstStyle/>
          <a:p>
            <a:fld id="{C0D47AA7-BC31-40A6-ADD4-11D3E14DC5BF}" type="slidenum">
              <a:rPr lang="en-SS" smtClean="0"/>
              <a:t>6</a:t>
            </a:fld>
            <a:endParaRPr lang="en-SS"/>
          </a:p>
        </p:txBody>
      </p:sp>
    </p:spTree>
    <p:extLst>
      <p:ext uri="{BB962C8B-B14F-4D97-AF65-F5344CB8AC3E}">
        <p14:creationId xmlns:p14="http://schemas.microsoft.com/office/powerpoint/2010/main" val="4249369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11ABD-5484-3789-9A5C-36377A53C0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F5AF9-EA02-DAA2-BA03-5FBBC98CAF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CEE2D1-4BCD-9AEF-3D46-D33C130E5A05}"/>
              </a:ext>
            </a:extLst>
          </p:cNvPr>
          <p:cNvSpPr>
            <a:spLocks noGrp="1"/>
          </p:cNvSpPr>
          <p:nvPr>
            <p:ph type="body" idx="1"/>
          </p:nvPr>
        </p:nvSpPr>
        <p:spPr/>
        <p:txBody>
          <a:bodyPr/>
          <a:lstStyle/>
          <a:p>
            <a:endParaRPr lang="en-SS" dirty="0"/>
          </a:p>
        </p:txBody>
      </p:sp>
      <p:sp>
        <p:nvSpPr>
          <p:cNvPr id="4" name="Slide Number Placeholder 3">
            <a:extLst>
              <a:ext uri="{FF2B5EF4-FFF2-40B4-BE49-F238E27FC236}">
                <a16:creationId xmlns:a16="http://schemas.microsoft.com/office/drawing/2014/main" id="{B0615F08-4209-E402-64B9-982A6E38A23A}"/>
              </a:ext>
            </a:extLst>
          </p:cNvPr>
          <p:cNvSpPr>
            <a:spLocks noGrp="1"/>
          </p:cNvSpPr>
          <p:nvPr>
            <p:ph type="sldNum" sz="quarter" idx="5"/>
          </p:nvPr>
        </p:nvSpPr>
        <p:spPr/>
        <p:txBody>
          <a:bodyPr/>
          <a:lstStyle/>
          <a:p>
            <a:fld id="{C0D47AA7-BC31-40A6-ADD4-11D3E14DC5BF}" type="slidenum">
              <a:rPr lang="en-SS" smtClean="0"/>
              <a:t>7</a:t>
            </a:fld>
            <a:endParaRPr lang="en-SS"/>
          </a:p>
        </p:txBody>
      </p:sp>
    </p:spTree>
    <p:extLst>
      <p:ext uri="{BB962C8B-B14F-4D97-AF65-F5344CB8AC3E}">
        <p14:creationId xmlns:p14="http://schemas.microsoft.com/office/powerpoint/2010/main" val="22834152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C483E-68CC-ACC3-DA57-2C4318AA7D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25F281-6CE5-CE0A-8E9F-AD761400B5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A380B-2421-56BC-D6DF-7D9F22096C33}"/>
              </a:ext>
            </a:extLst>
          </p:cNvPr>
          <p:cNvSpPr>
            <a:spLocks noGrp="1"/>
          </p:cNvSpPr>
          <p:nvPr>
            <p:ph type="body" idx="1"/>
          </p:nvPr>
        </p:nvSpPr>
        <p:spPr/>
        <p:txBody>
          <a:bodyPr/>
          <a:lstStyle/>
          <a:p>
            <a:endParaRPr lang="sv-SE" dirty="0"/>
          </a:p>
        </p:txBody>
      </p:sp>
      <p:sp>
        <p:nvSpPr>
          <p:cNvPr id="4" name="Slide Number Placeholder 3">
            <a:extLst>
              <a:ext uri="{FF2B5EF4-FFF2-40B4-BE49-F238E27FC236}">
                <a16:creationId xmlns:a16="http://schemas.microsoft.com/office/drawing/2014/main" id="{012E0B5D-3BCC-5E6C-6352-DEFC53F9D066}"/>
              </a:ext>
            </a:extLst>
          </p:cNvPr>
          <p:cNvSpPr>
            <a:spLocks noGrp="1"/>
          </p:cNvSpPr>
          <p:nvPr>
            <p:ph type="sldNum" sz="quarter" idx="5"/>
          </p:nvPr>
        </p:nvSpPr>
        <p:spPr/>
        <p:txBody>
          <a:bodyPr/>
          <a:lstStyle/>
          <a:p>
            <a:fld id="{C0D47AA7-BC31-40A6-ADD4-11D3E14DC5BF}" type="slidenum">
              <a:rPr lang="en-SS" smtClean="0"/>
              <a:t>8</a:t>
            </a:fld>
            <a:endParaRPr lang="en-SS"/>
          </a:p>
        </p:txBody>
      </p:sp>
    </p:spTree>
    <p:extLst>
      <p:ext uri="{BB962C8B-B14F-4D97-AF65-F5344CB8AC3E}">
        <p14:creationId xmlns:p14="http://schemas.microsoft.com/office/powerpoint/2010/main" val="1804437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5"/>
          </p:nvPr>
        </p:nvSpPr>
        <p:spPr/>
        <p:txBody>
          <a:bodyPr/>
          <a:lstStyle/>
          <a:p>
            <a:fld id="{C0D47AA7-BC31-40A6-ADD4-11D3E14DC5BF}" type="slidenum">
              <a:rPr lang="en-SS" smtClean="0"/>
              <a:t>9</a:t>
            </a:fld>
            <a:endParaRPr lang="en-SS"/>
          </a:p>
        </p:txBody>
      </p:sp>
    </p:spTree>
    <p:extLst>
      <p:ext uri="{BB962C8B-B14F-4D97-AF65-F5344CB8AC3E}">
        <p14:creationId xmlns:p14="http://schemas.microsoft.com/office/powerpoint/2010/main" val="3588468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Just illustrative ( no </a:t>
            </a:r>
            <a:r>
              <a:rPr lang="en-US" b="1" dirty="0" err="1"/>
              <a:t>detailes</a:t>
            </a:r>
            <a:r>
              <a:rPr lang="en-US" b="1" dirty="0"/>
              <a:t>)</a:t>
            </a:r>
          </a:p>
          <a:p>
            <a:endParaRPr lang="en-US" b="1" dirty="0"/>
          </a:p>
          <a:p>
            <a:endParaRPr lang="en-US" b="1" dirty="0"/>
          </a:p>
          <a:p>
            <a:r>
              <a:rPr lang="en-US" b="1" dirty="0" err="1"/>
              <a:t>Exemples</a:t>
            </a:r>
            <a:r>
              <a:rPr lang="en-US" b="1" dirty="0"/>
              <a:t> of use of CF</a:t>
            </a:r>
          </a:p>
          <a:p>
            <a:endParaRPr lang="en-US" b="1" dirty="0"/>
          </a:p>
          <a:p>
            <a:r>
              <a:rPr lang="en-US" b="1" dirty="0"/>
              <a:t>Recruitment</a:t>
            </a:r>
          </a:p>
          <a:p>
            <a:r>
              <a:rPr lang="en-US" sz="1800" b="0" i="0" u="none" strike="noStrike" baseline="0" dirty="0">
                <a:solidFill>
                  <a:srgbClr val="000000"/>
                </a:solidFill>
                <a:latin typeface="Calibri" panose="020F0502020204030204" pitchFamily="34" charset="0"/>
              </a:rPr>
              <a:t>In the evaluation process, the Competition Committee will ensure that the recruits meet at least 50% of the core competencies according to Annex 1 and 20% set out in the professional knowledge set out </a:t>
            </a:r>
            <a:endParaRPr lang="en-US" dirty="0"/>
          </a:p>
          <a:p>
            <a:endParaRPr lang="en-US" dirty="0"/>
          </a:p>
          <a:p>
            <a:r>
              <a:rPr lang="en-US" b="1" dirty="0"/>
              <a:t>Training</a:t>
            </a:r>
          </a:p>
          <a:p>
            <a:r>
              <a:rPr lang="en-US" dirty="0"/>
              <a:t>Specific ad-hoc trainings cover specific competencies</a:t>
            </a:r>
          </a:p>
          <a:p>
            <a:r>
              <a:rPr lang="en-US" dirty="0"/>
              <a:t>We have a certification scheme which aims to develop core competencies</a:t>
            </a:r>
          </a:p>
          <a:p>
            <a:endParaRPr lang="en-US" dirty="0"/>
          </a:p>
          <a:p>
            <a:r>
              <a:rPr lang="en-US" sz="1800" b="1" i="0" u="none" strike="noStrike" baseline="0" dirty="0" err="1">
                <a:solidFill>
                  <a:srgbClr val="000000"/>
                </a:solidFill>
                <a:latin typeface="Calibri" panose="020F0502020204030204" pitchFamily="34" charset="0"/>
              </a:rPr>
              <a:t>Assesment</a:t>
            </a:r>
            <a:r>
              <a:rPr lang="en-US" sz="1800" b="1" i="0" u="none" strike="noStrike" baseline="0" dirty="0">
                <a:solidFill>
                  <a:srgbClr val="000000"/>
                </a:solidFill>
                <a:latin typeface="Calibri" panose="020F0502020204030204" pitchFamily="34" charset="0"/>
              </a:rPr>
              <a:t> of Competencies</a:t>
            </a:r>
          </a:p>
          <a:p>
            <a:r>
              <a:rPr lang="en-US" sz="1800" b="0" i="0" u="none" strike="noStrike" baseline="0" dirty="0">
                <a:solidFill>
                  <a:srgbClr val="000000"/>
                </a:solidFill>
                <a:latin typeface="Calibri" panose="020F0502020204030204" pitchFamily="34" charset="0"/>
              </a:rPr>
              <a:t>Given the national specificity, as well as the particularities of the status of the employees of the Court of Accounts, the evaluation of professional competences, in terms of their correspondence with the competency profiles set out in the Annexes to this document </a:t>
            </a:r>
            <a:r>
              <a:rPr lang="en-US" sz="1800" b="0" i="1" u="none" strike="noStrike" baseline="0" dirty="0">
                <a:solidFill>
                  <a:srgbClr val="000000"/>
                </a:solidFill>
                <a:latin typeface="Calibri" panose="020F0502020204030204" pitchFamily="34" charset="0"/>
              </a:rPr>
              <a:t>will be carried out annually in the exercise of evaluating the performance of civil servants</a:t>
            </a:r>
            <a:r>
              <a:rPr lang="en-US" sz="1800" b="0" i="0" u="none" strike="noStrike" baseline="0" dirty="0">
                <a:solidFill>
                  <a:srgbClr val="000000"/>
                </a:solidFill>
                <a:latin typeface="Calibri" panose="020F0502020204030204" pitchFamily="34" charset="0"/>
              </a:rPr>
              <a:t>, by including the necessary comments in the Performance Evaluation Sheets of the civil servants. </a:t>
            </a:r>
          </a:p>
          <a:p>
            <a:r>
              <a:rPr lang="en-US" sz="1800" b="0" i="0" u="none" strike="noStrike" baseline="0" dirty="0">
                <a:solidFill>
                  <a:srgbClr val="000000"/>
                </a:solidFill>
                <a:latin typeface="Calibri" panose="020F0502020204030204" pitchFamily="34" charset="0"/>
              </a:rPr>
              <a:t>The combination of these procedures will ensure the avoidance of duplication of tasks, ensuring compliance of human resources management processes with the requirements of the national regulatory framework, as well as with the rigors of international standards of supreme audit institutions applicable to the Court of Accounts of the Republic of Moldova. </a:t>
            </a:r>
          </a:p>
          <a:p>
            <a:r>
              <a:rPr lang="en-US" sz="1800" b="0" i="0" u="none" strike="noStrike" baseline="0" dirty="0">
                <a:solidFill>
                  <a:srgbClr val="000000"/>
                </a:solidFill>
                <a:latin typeface="Calibri" panose="020F0502020204030204" pitchFamily="34" charset="0"/>
              </a:rPr>
              <a:t>We tried an innovative institutional tool to be tested during the first two years of implementation of the Professional Competence Framework is the </a:t>
            </a:r>
            <a:r>
              <a:rPr lang="en-US" sz="1800" b="0" i="1" u="none" strike="noStrike" baseline="0" dirty="0">
                <a:solidFill>
                  <a:srgbClr val="000000"/>
                </a:solidFill>
                <a:latin typeface="Calibri" panose="020F0502020204030204" pitchFamily="34" charset="0"/>
              </a:rPr>
              <a:t>self-assessment of professional competencies by the evaluated employee</a:t>
            </a:r>
            <a:r>
              <a:rPr lang="en-US" sz="1800" b="0" i="0" u="none" strike="noStrike" baseline="0" dirty="0">
                <a:solidFill>
                  <a:srgbClr val="000000"/>
                </a:solidFill>
                <a:latin typeface="Calibri" panose="020F0502020204030204" pitchFamily="34" charset="0"/>
              </a:rPr>
              <a:t>. But it didn’t necessarily prove useful and the interest in pursuing this exercise in the institution was low.</a:t>
            </a: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20A9125-B4D6-4B3A-AC82-2D8072AF3F3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94512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7.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05ED86-210C-CB95-9101-8E4865D4376B}"/>
              </a:ext>
            </a:extLst>
          </p:cNvPr>
          <p:cNvSpPr>
            <a:spLocks noGrp="1"/>
          </p:cNvSpPr>
          <p:nvPr>
            <p:ph type="ctrTitle" hasCustomPrompt="1"/>
          </p:nvPr>
        </p:nvSpPr>
        <p:spPr>
          <a:xfrm>
            <a:off x="1050110" y="4421043"/>
            <a:ext cx="6291216" cy="1038498"/>
          </a:xfrm>
        </p:spPr>
        <p:txBody>
          <a:bodyPr anchor="b">
            <a:noAutofit/>
          </a:bodyPr>
          <a:lstStyle>
            <a:lvl1pPr algn="l">
              <a:defRPr sz="3200" b="1" i="0">
                <a:solidFill>
                  <a:srgbClr val="313187"/>
                </a:solidFill>
                <a:latin typeface="Source Sans 3" panose="020B0303030403020204" pitchFamily="34" charset="0"/>
              </a:defRPr>
            </a:lvl1pPr>
          </a:lstStyle>
          <a:p>
            <a:r>
              <a:rPr lang="en-GB" dirty="0"/>
              <a:t>CLICK TO EDIT MASTER TITLE STYLE OF THE DOCUMENT</a:t>
            </a:r>
            <a:endParaRPr lang="en-US" dirty="0"/>
          </a:p>
        </p:txBody>
      </p:sp>
      <p:sp>
        <p:nvSpPr>
          <p:cNvPr id="8" name="Subtitle 2">
            <a:extLst>
              <a:ext uri="{FF2B5EF4-FFF2-40B4-BE49-F238E27FC236}">
                <a16:creationId xmlns:a16="http://schemas.microsoft.com/office/drawing/2014/main" id="{9804BF16-D726-3A23-CEA7-24021A813196}"/>
              </a:ext>
            </a:extLst>
          </p:cNvPr>
          <p:cNvSpPr>
            <a:spLocks noGrp="1"/>
          </p:cNvSpPr>
          <p:nvPr>
            <p:ph type="subTitle" idx="1" hasCustomPrompt="1"/>
          </p:nvPr>
        </p:nvSpPr>
        <p:spPr>
          <a:xfrm>
            <a:off x="1066801" y="5616294"/>
            <a:ext cx="4798423" cy="679268"/>
          </a:xfrm>
        </p:spPr>
        <p:txBody>
          <a:bodyPr>
            <a:normAutofit/>
          </a:bodyPr>
          <a:lstStyle>
            <a:lvl1pPr marL="0" indent="0" algn="l">
              <a:buNone/>
              <a:defRPr sz="2000" b="1" i="0">
                <a:solidFill>
                  <a:srgbClr val="5D89C7"/>
                </a:solidFill>
                <a:latin typeface="Source Sans 3" panose="020B03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9" name="Picture 8" descr="A blue and black logo&#10;&#10;AI-generated content may be incorrect.">
            <a:extLst>
              <a:ext uri="{FF2B5EF4-FFF2-40B4-BE49-F238E27FC236}">
                <a16:creationId xmlns:a16="http://schemas.microsoft.com/office/drawing/2014/main" id="{F9EDB260-E5B4-A5EC-BF72-A7E13038D4FA}"/>
              </a:ext>
            </a:extLst>
          </p:cNvPr>
          <p:cNvPicPr>
            <a:picLocks noChangeAspect="1"/>
          </p:cNvPicPr>
          <p:nvPr userDrawn="1"/>
        </p:nvPicPr>
        <p:blipFill>
          <a:blip r:embed="rId3"/>
          <a:stretch>
            <a:fillRect/>
          </a:stretch>
        </p:blipFill>
        <p:spPr>
          <a:xfrm>
            <a:off x="976672" y="1124066"/>
            <a:ext cx="3478484" cy="1312891"/>
          </a:xfrm>
          <a:prstGeom prst="rect">
            <a:avLst/>
          </a:prstGeom>
        </p:spPr>
      </p:pic>
    </p:spTree>
    <p:extLst>
      <p:ext uri="{BB962C8B-B14F-4D97-AF65-F5344CB8AC3E}">
        <p14:creationId xmlns:p14="http://schemas.microsoft.com/office/powerpoint/2010/main" val="108982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710E31-912A-EB87-D1E4-3F30BFE541A8}"/>
              </a:ext>
            </a:extLst>
          </p:cNvPr>
          <p:cNvSpPr>
            <a:spLocks noGrp="1"/>
          </p:cNvSpPr>
          <p:nvPr>
            <p:ph type="title"/>
          </p:nvPr>
        </p:nvSpPr>
        <p:spPr>
          <a:xfrm>
            <a:off x="838200" y="365125"/>
            <a:ext cx="10515600" cy="1325563"/>
          </a:xfrm>
        </p:spPr>
        <p:txBody>
          <a:bodyPr>
            <a:normAutofit/>
          </a:bodyPr>
          <a:lstStyle>
            <a:lvl1pPr>
              <a:defRPr sz="3600" b="1" i="0">
                <a:solidFill>
                  <a:srgbClr val="313187"/>
                </a:solidFill>
                <a:latin typeface="Source Sans 3" panose="020B0303030403020204" pitchFamily="34" charset="0"/>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1447E80A-6C7B-06DE-C1C5-AC79F256AC5F}"/>
              </a:ext>
            </a:extLst>
          </p:cNvPr>
          <p:cNvSpPr>
            <a:spLocks noGrp="1"/>
          </p:cNvSpPr>
          <p:nvPr>
            <p:ph idx="1"/>
          </p:nvPr>
        </p:nvSpPr>
        <p:spPr>
          <a:xfrm>
            <a:off x="838200" y="1825625"/>
            <a:ext cx="10515600" cy="3817529"/>
          </a:xfrm>
        </p:spPr>
        <p:txBody>
          <a:bodyPr/>
          <a:lstStyle>
            <a:lvl1pPr>
              <a:defRPr>
                <a:solidFill>
                  <a:srgbClr val="313187"/>
                </a:solidFill>
                <a:latin typeface="Source Sans 3" panose="020B0303030403020204" pitchFamily="34" charset="0"/>
              </a:defRPr>
            </a:lvl1pPr>
            <a:lvl2pPr>
              <a:defRPr>
                <a:solidFill>
                  <a:srgbClr val="313187"/>
                </a:solidFill>
                <a:latin typeface="Source Sans 3" panose="020B0303030403020204" pitchFamily="34" charset="0"/>
              </a:defRPr>
            </a:lvl2pPr>
            <a:lvl3pPr>
              <a:defRPr>
                <a:solidFill>
                  <a:srgbClr val="313187"/>
                </a:solidFill>
                <a:latin typeface="Source Sans 3" panose="020B0303030403020204" pitchFamily="34" charset="0"/>
              </a:defRPr>
            </a:lvl3pPr>
            <a:lvl4pPr>
              <a:defRPr>
                <a:solidFill>
                  <a:srgbClr val="313187"/>
                </a:solidFill>
                <a:latin typeface="Source Sans 3" panose="020B0303030403020204" pitchFamily="34" charset="0"/>
              </a:defRPr>
            </a:lvl4pPr>
            <a:lvl5pPr>
              <a:defRPr>
                <a:solidFill>
                  <a:srgbClr val="313187"/>
                </a:solidFill>
                <a:latin typeface="Source Sans 3" panose="020B03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285A753D-4BC1-1306-C4AB-533BE1A6ED04}"/>
              </a:ext>
            </a:extLst>
          </p:cNvPr>
          <p:cNvSpPr>
            <a:spLocks noGrp="1"/>
          </p:cNvSpPr>
          <p:nvPr>
            <p:ph type="sldNum" sz="quarter" idx="12"/>
          </p:nvPr>
        </p:nvSpPr>
        <p:spPr>
          <a:xfrm>
            <a:off x="515472" y="6310312"/>
            <a:ext cx="2743200" cy="365125"/>
          </a:xfrm>
        </p:spPr>
        <p:txBody>
          <a:bodyPr/>
          <a:lstStyle>
            <a:lvl1pPr algn="l">
              <a:defRPr>
                <a:solidFill>
                  <a:schemeClr val="bg1"/>
                </a:solidFill>
              </a:defRPr>
            </a:lvl1pPr>
          </a:lstStyle>
          <a:p>
            <a:fld id="{B6EC0132-C5ED-3647-8845-872C2FA4987D}" type="slidenum">
              <a:rPr lang="en-US" smtClean="0"/>
              <a:pPr/>
              <a:t>‹#›</a:t>
            </a:fld>
            <a:endParaRPr lang="en-US"/>
          </a:p>
        </p:txBody>
      </p:sp>
    </p:spTree>
    <p:extLst>
      <p:ext uri="{BB962C8B-B14F-4D97-AF65-F5344CB8AC3E}">
        <p14:creationId xmlns:p14="http://schemas.microsoft.com/office/powerpoint/2010/main" val="68990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710E31-912A-EB87-D1E4-3F30BFE541A8}"/>
              </a:ext>
            </a:extLst>
          </p:cNvPr>
          <p:cNvSpPr>
            <a:spLocks noGrp="1"/>
          </p:cNvSpPr>
          <p:nvPr>
            <p:ph type="title"/>
          </p:nvPr>
        </p:nvSpPr>
        <p:spPr>
          <a:xfrm>
            <a:off x="838200" y="365125"/>
            <a:ext cx="10515600" cy="1325563"/>
          </a:xfrm>
        </p:spPr>
        <p:txBody>
          <a:bodyPr>
            <a:normAutofit/>
          </a:bodyPr>
          <a:lstStyle>
            <a:lvl1pPr>
              <a:defRPr sz="3600" b="1" i="0">
                <a:solidFill>
                  <a:srgbClr val="313187"/>
                </a:solidFill>
                <a:latin typeface="Source Sans 3" panose="020B0303030403020204" pitchFamily="34" charset="0"/>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1447E80A-6C7B-06DE-C1C5-AC79F256AC5F}"/>
              </a:ext>
            </a:extLst>
          </p:cNvPr>
          <p:cNvSpPr>
            <a:spLocks noGrp="1"/>
          </p:cNvSpPr>
          <p:nvPr>
            <p:ph idx="1"/>
          </p:nvPr>
        </p:nvSpPr>
        <p:spPr>
          <a:xfrm>
            <a:off x="838200" y="1825625"/>
            <a:ext cx="10515600" cy="3817529"/>
          </a:xfrm>
        </p:spPr>
        <p:txBody>
          <a:bodyPr/>
          <a:lstStyle>
            <a:lvl1pPr>
              <a:defRPr>
                <a:solidFill>
                  <a:srgbClr val="313187"/>
                </a:solidFill>
                <a:latin typeface="Source Sans 3" panose="020B0303030403020204" pitchFamily="34" charset="0"/>
              </a:defRPr>
            </a:lvl1pPr>
            <a:lvl2pPr>
              <a:defRPr>
                <a:solidFill>
                  <a:srgbClr val="313187"/>
                </a:solidFill>
                <a:latin typeface="Source Sans 3" panose="020B0303030403020204" pitchFamily="34" charset="0"/>
              </a:defRPr>
            </a:lvl2pPr>
            <a:lvl3pPr>
              <a:defRPr>
                <a:solidFill>
                  <a:srgbClr val="313187"/>
                </a:solidFill>
                <a:latin typeface="Source Sans 3" panose="020B0303030403020204" pitchFamily="34" charset="0"/>
              </a:defRPr>
            </a:lvl3pPr>
            <a:lvl4pPr>
              <a:defRPr>
                <a:solidFill>
                  <a:srgbClr val="313187"/>
                </a:solidFill>
                <a:latin typeface="Source Sans 3" panose="020B0303030403020204" pitchFamily="34" charset="0"/>
              </a:defRPr>
            </a:lvl4pPr>
            <a:lvl5pPr>
              <a:defRPr>
                <a:solidFill>
                  <a:srgbClr val="313187"/>
                </a:solidFill>
                <a:latin typeface="Source Sans 3" panose="020B03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285A753D-4BC1-1306-C4AB-533BE1A6ED04}"/>
              </a:ext>
            </a:extLst>
          </p:cNvPr>
          <p:cNvSpPr>
            <a:spLocks noGrp="1"/>
          </p:cNvSpPr>
          <p:nvPr>
            <p:ph type="sldNum" sz="quarter" idx="12"/>
          </p:nvPr>
        </p:nvSpPr>
        <p:spPr>
          <a:xfrm>
            <a:off x="515472" y="6310312"/>
            <a:ext cx="2743200" cy="365125"/>
          </a:xfrm>
        </p:spPr>
        <p:txBody>
          <a:bodyPr/>
          <a:lstStyle>
            <a:lvl1pPr algn="l">
              <a:defRPr>
                <a:solidFill>
                  <a:schemeClr val="bg1"/>
                </a:solidFill>
              </a:defRPr>
            </a:lvl1pPr>
          </a:lstStyle>
          <a:p>
            <a:fld id="{B6EC0132-C5ED-3647-8845-872C2FA4987D}" type="slidenum">
              <a:rPr lang="en-US" smtClean="0"/>
              <a:pPr/>
              <a:t>‹#›</a:t>
            </a:fld>
            <a:endParaRPr lang="en-US"/>
          </a:p>
        </p:txBody>
      </p:sp>
    </p:spTree>
    <p:extLst>
      <p:ext uri="{BB962C8B-B14F-4D97-AF65-F5344CB8AC3E}">
        <p14:creationId xmlns:p14="http://schemas.microsoft.com/office/powerpoint/2010/main" val="2087883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00710E31-912A-EB87-D1E4-3F30BFE541A8}"/>
              </a:ext>
            </a:extLst>
          </p:cNvPr>
          <p:cNvSpPr>
            <a:spLocks noGrp="1"/>
          </p:cNvSpPr>
          <p:nvPr>
            <p:ph type="title"/>
          </p:nvPr>
        </p:nvSpPr>
        <p:spPr>
          <a:xfrm>
            <a:off x="838200" y="365125"/>
            <a:ext cx="10515600" cy="1325563"/>
          </a:xfrm>
        </p:spPr>
        <p:txBody>
          <a:bodyPr>
            <a:normAutofit/>
          </a:bodyPr>
          <a:lstStyle>
            <a:lvl1pPr>
              <a:defRPr sz="3600" b="1" i="0">
                <a:solidFill>
                  <a:srgbClr val="313187"/>
                </a:solidFill>
                <a:latin typeface="Source Sans 3" panose="020B0303030403020204" pitchFamily="34" charset="0"/>
              </a:defRPr>
            </a:lvl1pPr>
          </a:lstStyle>
          <a:p>
            <a:r>
              <a:rPr lang="en-GB" dirty="0"/>
              <a:t>Click to edit Master title style</a:t>
            </a:r>
            <a:endParaRPr lang="en-US" dirty="0"/>
          </a:p>
        </p:txBody>
      </p:sp>
      <p:sp>
        <p:nvSpPr>
          <p:cNvPr id="8" name="Content Placeholder 2">
            <a:extLst>
              <a:ext uri="{FF2B5EF4-FFF2-40B4-BE49-F238E27FC236}">
                <a16:creationId xmlns:a16="http://schemas.microsoft.com/office/drawing/2014/main" id="{1447E80A-6C7B-06DE-C1C5-AC79F256AC5F}"/>
              </a:ext>
            </a:extLst>
          </p:cNvPr>
          <p:cNvSpPr>
            <a:spLocks noGrp="1"/>
          </p:cNvSpPr>
          <p:nvPr>
            <p:ph idx="1"/>
          </p:nvPr>
        </p:nvSpPr>
        <p:spPr>
          <a:xfrm>
            <a:off x="838200" y="1825625"/>
            <a:ext cx="10515600" cy="3817529"/>
          </a:xfrm>
        </p:spPr>
        <p:txBody>
          <a:bodyPr/>
          <a:lstStyle>
            <a:lvl1pPr>
              <a:defRPr>
                <a:solidFill>
                  <a:srgbClr val="313187"/>
                </a:solidFill>
                <a:latin typeface="Source Sans 3" panose="020B0303030403020204" pitchFamily="34" charset="0"/>
              </a:defRPr>
            </a:lvl1pPr>
            <a:lvl2pPr>
              <a:defRPr>
                <a:solidFill>
                  <a:srgbClr val="313187"/>
                </a:solidFill>
                <a:latin typeface="Source Sans 3" panose="020B0303030403020204" pitchFamily="34" charset="0"/>
              </a:defRPr>
            </a:lvl2pPr>
            <a:lvl3pPr>
              <a:defRPr>
                <a:solidFill>
                  <a:srgbClr val="313187"/>
                </a:solidFill>
                <a:latin typeface="Source Sans 3" panose="020B0303030403020204" pitchFamily="34" charset="0"/>
              </a:defRPr>
            </a:lvl3pPr>
            <a:lvl4pPr>
              <a:defRPr>
                <a:solidFill>
                  <a:srgbClr val="313187"/>
                </a:solidFill>
                <a:latin typeface="Source Sans 3" panose="020B0303030403020204" pitchFamily="34" charset="0"/>
              </a:defRPr>
            </a:lvl4pPr>
            <a:lvl5pPr>
              <a:defRPr>
                <a:solidFill>
                  <a:srgbClr val="313187"/>
                </a:solidFill>
                <a:latin typeface="Source Sans 3" panose="020B0303030403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Slide Number Placeholder 5">
            <a:extLst>
              <a:ext uri="{FF2B5EF4-FFF2-40B4-BE49-F238E27FC236}">
                <a16:creationId xmlns:a16="http://schemas.microsoft.com/office/drawing/2014/main" id="{285A753D-4BC1-1306-C4AB-533BE1A6ED04}"/>
              </a:ext>
            </a:extLst>
          </p:cNvPr>
          <p:cNvSpPr>
            <a:spLocks noGrp="1"/>
          </p:cNvSpPr>
          <p:nvPr>
            <p:ph type="sldNum" sz="quarter" idx="12"/>
          </p:nvPr>
        </p:nvSpPr>
        <p:spPr>
          <a:xfrm>
            <a:off x="515472" y="6310312"/>
            <a:ext cx="2743200" cy="365125"/>
          </a:xfrm>
        </p:spPr>
        <p:txBody>
          <a:bodyPr/>
          <a:lstStyle>
            <a:lvl1pPr algn="l">
              <a:defRPr>
                <a:solidFill>
                  <a:srgbClr val="313187"/>
                </a:solidFill>
              </a:defRPr>
            </a:lvl1pPr>
          </a:lstStyle>
          <a:p>
            <a:fld id="{B6EC0132-C5ED-3647-8845-872C2FA4987D}" type="slidenum">
              <a:rPr lang="en-US" smtClean="0"/>
              <a:pPr/>
              <a:t>‹#›</a:t>
            </a:fld>
            <a:endParaRPr lang="en-US" dirty="0"/>
          </a:p>
        </p:txBody>
      </p:sp>
    </p:spTree>
    <p:extLst>
      <p:ext uri="{BB962C8B-B14F-4D97-AF65-F5344CB8AC3E}">
        <p14:creationId xmlns:p14="http://schemas.microsoft.com/office/powerpoint/2010/main" val="7175853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E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38346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8" name="Picture 17" descr="A close-up of a building&#10;&#10;Description automatically generated">
            <a:extLst>
              <a:ext uri="{FF2B5EF4-FFF2-40B4-BE49-F238E27FC236}">
                <a16:creationId xmlns:a16="http://schemas.microsoft.com/office/drawing/2014/main" id="{501EF8C8-A20E-CD48-A653-D49F14401A1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1828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E2940BAA-A06B-624A-9F17-92960FC8D1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A blue and white emblem with two eagles and a cross&#10;&#10;Description automatically generated">
            <a:extLst>
              <a:ext uri="{FF2B5EF4-FFF2-40B4-BE49-F238E27FC236}">
                <a16:creationId xmlns:a16="http://schemas.microsoft.com/office/drawing/2014/main" id="{E3AE0307-6F8E-5242-8AA9-4ECA9B03E8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50138" y="386542"/>
            <a:ext cx="635000" cy="641350"/>
          </a:xfrm>
          <a:prstGeom prst="rect">
            <a:avLst/>
          </a:prstGeom>
        </p:spPr>
      </p:pic>
      <p:sp>
        <p:nvSpPr>
          <p:cNvPr id="12" name="Title 1">
            <a:extLst>
              <a:ext uri="{FF2B5EF4-FFF2-40B4-BE49-F238E27FC236}">
                <a16:creationId xmlns:a16="http://schemas.microsoft.com/office/drawing/2014/main" id="{2C3F7653-87E3-4441-9C9F-C68D0A9CE678}"/>
              </a:ext>
            </a:extLst>
          </p:cNvPr>
          <p:cNvSpPr>
            <a:spLocks noGrp="1"/>
          </p:cNvSpPr>
          <p:nvPr>
            <p:ph type="title"/>
          </p:nvPr>
        </p:nvSpPr>
        <p:spPr>
          <a:xfrm>
            <a:off x="677334" y="288971"/>
            <a:ext cx="8596668" cy="803564"/>
          </a:xfrm>
          <a:prstGeom prst="rect">
            <a:avLst/>
          </a:prstGeom>
        </p:spPr>
        <p:txBody>
          <a:bodyPr/>
          <a:lstStyle>
            <a:lvl1pPr>
              <a:defRPr b="0" i="0">
                <a:latin typeface="Montserrat Medium" pitchFamily="2" charset="77"/>
              </a:defRPr>
            </a:lvl1pPr>
          </a:lstStyle>
          <a:p>
            <a:r>
              <a:rPr lang="en-US" dirty="0"/>
              <a:t>Click to edit Master title style</a:t>
            </a:r>
          </a:p>
        </p:txBody>
      </p:sp>
      <p:cxnSp>
        <p:nvCxnSpPr>
          <p:cNvPr id="14" name="Straight Connector 13">
            <a:extLst>
              <a:ext uri="{FF2B5EF4-FFF2-40B4-BE49-F238E27FC236}">
                <a16:creationId xmlns:a16="http://schemas.microsoft.com/office/drawing/2014/main" id="{B652A35D-16E4-B04F-B5E6-CEF14B5CDBDE}"/>
              </a:ext>
            </a:extLst>
          </p:cNvPr>
          <p:cNvCxnSpPr>
            <a:cxnSpLocks/>
          </p:cNvCxnSpPr>
          <p:nvPr userDrawn="1"/>
        </p:nvCxnSpPr>
        <p:spPr>
          <a:xfrm>
            <a:off x="677334" y="1027892"/>
            <a:ext cx="1008171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287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10" name="Picture 9" descr="A black background with a black square&#10;&#10;Description automatically generated with medium confidence">
            <a:extLst>
              <a:ext uri="{FF2B5EF4-FFF2-40B4-BE49-F238E27FC236}">
                <a16:creationId xmlns:a16="http://schemas.microsoft.com/office/drawing/2014/main" id="{E2940BAA-A06B-624A-9F17-92960FC8D1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descr="A blue and white emblem with two eagles and a cross&#10;&#10;Description automatically generated">
            <a:extLst>
              <a:ext uri="{FF2B5EF4-FFF2-40B4-BE49-F238E27FC236}">
                <a16:creationId xmlns:a16="http://schemas.microsoft.com/office/drawing/2014/main" id="{E3AE0307-6F8E-5242-8AA9-4ECA9B03E89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150138" y="386542"/>
            <a:ext cx="635000" cy="641350"/>
          </a:xfrm>
          <a:prstGeom prst="rect">
            <a:avLst/>
          </a:prstGeom>
        </p:spPr>
      </p:pic>
    </p:spTree>
    <p:extLst>
      <p:ext uri="{BB962C8B-B14F-4D97-AF65-F5344CB8AC3E}">
        <p14:creationId xmlns:p14="http://schemas.microsoft.com/office/powerpoint/2010/main" val="33268136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FB39E2D-3938-5A4D-99F4-AA2C0F67E28D}"/>
              </a:ext>
            </a:extLst>
          </p:cNvPr>
          <p:cNvSpPr/>
          <p:nvPr userDrawn="1"/>
        </p:nvSpPr>
        <p:spPr>
          <a:xfrm>
            <a:off x="5432118" y="0"/>
            <a:ext cx="6759882" cy="6858000"/>
          </a:xfrm>
          <a:prstGeom prst="rect">
            <a:avLst/>
          </a:prstGeom>
          <a:solidFill>
            <a:srgbClr val="30308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E2940BAA-A06B-624A-9F17-92960FC8D16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Picture 2">
            <a:extLst>
              <a:ext uri="{FF2B5EF4-FFF2-40B4-BE49-F238E27FC236}">
                <a16:creationId xmlns:a16="http://schemas.microsoft.com/office/drawing/2014/main" id="{264F7489-B667-7049-8FB9-3BEB029338EE}"/>
              </a:ext>
            </a:extLst>
          </p:cNvPr>
          <p:cNvPicPr>
            <a:picLocks noChangeAspect="1"/>
          </p:cNvPicPr>
          <p:nvPr userDrawn="1"/>
        </p:nvPicPr>
        <p:blipFill>
          <a:blip r:embed="rId3"/>
          <a:stretch>
            <a:fillRect/>
          </a:stretch>
        </p:blipFill>
        <p:spPr>
          <a:xfrm>
            <a:off x="-5648248" y="0"/>
            <a:ext cx="5012075" cy="6858000"/>
          </a:xfrm>
          <a:prstGeom prst="rect">
            <a:avLst/>
          </a:prstGeom>
        </p:spPr>
      </p:pic>
      <p:pic>
        <p:nvPicPr>
          <p:cNvPr id="5" name="Picture 4" descr="A blue and white emblem with two eagles and a cross&#10;&#10;Description automatically generated">
            <a:extLst>
              <a:ext uri="{FF2B5EF4-FFF2-40B4-BE49-F238E27FC236}">
                <a16:creationId xmlns:a16="http://schemas.microsoft.com/office/drawing/2014/main" id="{01C5DD98-8499-DD45-B4D0-621E3301AF3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150138" y="386542"/>
            <a:ext cx="635000" cy="641350"/>
          </a:xfrm>
          <a:prstGeom prst="rect">
            <a:avLst/>
          </a:prstGeom>
        </p:spPr>
      </p:pic>
    </p:spTree>
    <p:extLst>
      <p:ext uri="{BB962C8B-B14F-4D97-AF65-F5344CB8AC3E}">
        <p14:creationId xmlns:p14="http://schemas.microsoft.com/office/powerpoint/2010/main" val="19329530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81276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54AB02-C6AB-7392-DAC5-4879C459AB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ADF04D4-B1CD-867D-31AA-4F0346FAF83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CADA1B7-CC52-2C30-1AB7-4B760984BD6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FCACB53-9265-DC49-8D07-B7AF6082FA7E}" type="datetimeFigureOut">
              <a:rPr lang="en-US" smtClean="0"/>
              <a:t>3/18/2026</a:t>
            </a:fld>
            <a:endParaRPr lang="en-US"/>
          </a:p>
        </p:txBody>
      </p:sp>
      <p:sp>
        <p:nvSpPr>
          <p:cNvPr id="5" name="Footer Placeholder 4">
            <a:extLst>
              <a:ext uri="{FF2B5EF4-FFF2-40B4-BE49-F238E27FC236}">
                <a16:creationId xmlns:a16="http://schemas.microsoft.com/office/drawing/2014/main" id="{D024D3BF-9A5C-9790-91EE-F1407B3DC8F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761292C6-4A98-05D2-F93C-23105AC4A1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FC0C5D5-FF48-AE4B-8293-189520800BE4}" type="slidenum">
              <a:rPr lang="en-US" smtClean="0"/>
              <a:t>‹#›</a:t>
            </a:fld>
            <a:endParaRPr lang="en-US"/>
          </a:p>
        </p:txBody>
      </p:sp>
    </p:spTree>
    <p:extLst>
      <p:ext uri="{BB962C8B-B14F-4D97-AF65-F5344CB8AC3E}">
        <p14:creationId xmlns:p14="http://schemas.microsoft.com/office/powerpoint/2010/main" val="222359892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8729347"/>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2.emf"/><Relationship Id="rId1" Type="http://schemas.openxmlformats.org/officeDocument/2006/relationships/slideLayout" Target="../slideLayouts/slideLayout6.xml"/><Relationship Id="rId4" Type="http://schemas.openxmlformats.org/officeDocument/2006/relationships/image" Target="../media/image34.emf"/></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emf"/><Relationship Id="rId1" Type="http://schemas.openxmlformats.org/officeDocument/2006/relationships/slideLayout" Target="../slideLayouts/slideLayout6.xml"/><Relationship Id="rId4" Type="http://schemas.openxmlformats.org/officeDocument/2006/relationships/image" Target="../media/image40.emf"/></Relationships>
</file>

<file path=ppt/slides/_rels/slide1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11" Type="http://schemas.openxmlformats.org/officeDocument/2006/relationships/image" Target="../media/image22.svg"/><Relationship Id="rId5" Type="http://schemas.openxmlformats.org/officeDocument/2006/relationships/image" Target="../media/image16.sv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sv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93D903-963A-FFC2-6317-1360B8F601C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15D00A-A897-5626-CB5C-16BF0BEF254F}"/>
              </a:ext>
            </a:extLst>
          </p:cNvPr>
          <p:cNvSpPr>
            <a:spLocks noGrp="1"/>
          </p:cNvSpPr>
          <p:nvPr>
            <p:ph type="ctrTitle"/>
          </p:nvPr>
        </p:nvSpPr>
        <p:spPr>
          <a:xfrm>
            <a:off x="988945" y="5018921"/>
            <a:ext cx="7388212" cy="1038498"/>
          </a:xfrm>
          <a:noFill/>
        </p:spPr>
        <p:txBody>
          <a:bodyPr/>
          <a:lstStyle/>
          <a:p>
            <a:pPr>
              <a:lnSpc>
                <a:spcPct val="110000"/>
              </a:lnSpc>
              <a:spcBef>
                <a:spcPts val="2400"/>
              </a:spcBef>
              <a:spcAft>
                <a:spcPts val="3000"/>
              </a:spcAft>
            </a:pPr>
            <a:br>
              <a:rPr lang="en-US" sz="2400" i="1" kern="100" dirty="0">
                <a:latin typeface="Serif"/>
                <a:ea typeface="Times New Roman" panose="02020603050405020304" pitchFamily="18" charset="0"/>
                <a:cs typeface="Times New Roman" panose="02020603050405020304" pitchFamily="18" charset="0"/>
              </a:rPr>
            </a:br>
            <a:br>
              <a:rPr lang="en-US" sz="2400" i="1" kern="100" dirty="0">
                <a:latin typeface="Serif"/>
                <a:ea typeface="Times New Roman" panose="02020603050405020304" pitchFamily="18" charset="0"/>
                <a:cs typeface="Times New Roman" panose="02020603050405020304" pitchFamily="18" charset="0"/>
              </a:rPr>
            </a:br>
            <a:br>
              <a:rPr lang="en-US" sz="2400" i="1" kern="100" dirty="0">
                <a:latin typeface="Serif"/>
                <a:ea typeface="Times New Roman" panose="02020603050405020304" pitchFamily="18" charset="0"/>
                <a:cs typeface="Times New Roman" panose="02020603050405020304" pitchFamily="18" charset="0"/>
              </a:rPr>
            </a:br>
            <a:br>
              <a:rPr lang="en-US" sz="2400" i="1" kern="100" dirty="0">
                <a:latin typeface="Serif"/>
                <a:ea typeface="Times New Roman" panose="02020603050405020304" pitchFamily="18" charset="0"/>
                <a:cs typeface="Times New Roman" panose="02020603050405020304" pitchFamily="18" charset="0"/>
              </a:rPr>
            </a:br>
            <a:r>
              <a:rPr lang="en-US" sz="2400" i="1" kern="100" dirty="0">
                <a:latin typeface="Serif"/>
                <a:ea typeface="Times New Roman" panose="02020603050405020304" pitchFamily="18" charset="0"/>
                <a:cs typeface="Times New Roman" panose="02020603050405020304" pitchFamily="18" charset="0"/>
              </a:rPr>
              <a:t>WELCOME TO WEBINAR 2 </a:t>
            </a:r>
            <a:br>
              <a:rPr lang="en-US" sz="2400" i="1" kern="100" dirty="0">
                <a:latin typeface="Serif"/>
                <a:ea typeface="Times New Roman" panose="02020603050405020304" pitchFamily="18" charset="0"/>
                <a:cs typeface="Times New Roman" panose="02020603050405020304" pitchFamily="18" charset="0"/>
              </a:rPr>
            </a:br>
            <a:br>
              <a:rPr lang="en-US" sz="2400" i="1" kern="100" dirty="0">
                <a:latin typeface="Serif"/>
                <a:ea typeface="Times New Roman" panose="02020603050405020304" pitchFamily="18" charset="0"/>
                <a:cs typeface="Times New Roman" panose="02020603050405020304" pitchFamily="18" charset="0"/>
              </a:rPr>
            </a:br>
            <a:r>
              <a:rPr lang="en-US" sz="2400" i="1" kern="100" dirty="0">
                <a:latin typeface="Serif"/>
                <a:ea typeface="Times New Roman" panose="02020603050405020304" pitchFamily="18" charset="0"/>
                <a:cs typeface="Times New Roman" panose="02020603050405020304" pitchFamily="18" charset="0"/>
              </a:rPr>
              <a:t>The value of HR – how strategic HR can                           help your SAI succeed</a:t>
            </a:r>
            <a:br>
              <a:rPr lang="en-US" sz="2400" kern="100" dirty="0">
                <a:latin typeface="Serif"/>
                <a:ea typeface="Times New Roman" panose="02020603050405020304" pitchFamily="18" charset="0"/>
                <a:cs typeface="Times New Roman" panose="02020603050405020304" pitchFamily="18" charset="0"/>
              </a:rPr>
            </a:br>
            <a:br>
              <a:rPr lang="en-US" sz="2400" kern="100" dirty="0">
                <a:latin typeface="Serif"/>
                <a:ea typeface="Times New Roman" panose="02020603050405020304" pitchFamily="18" charset="0"/>
                <a:cs typeface="Times New Roman" panose="02020603050405020304" pitchFamily="18" charset="0"/>
              </a:rPr>
            </a:br>
            <a:br>
              <a:rPr lang="en-US" sz="2400" kern="100" dirty="0">
                <a:latin typeface="Serif"/>
                <a:ea typeface="Times New Roman" panose="02020603050405020304" pitchFamily="18" charset="0"/>
                <a:cs typeface="Times New Roman" panose="02020603050405020304" pitchFamily="18" charset="0"/>
              </a:rPr>
            </a:br>
            <a:endParaRPr lang="sv-SE" sz="2400" kern="100" dirty="0">
              <a:latin typeface="Serif"/>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847234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F31ED8-9EAD-EAE4-8BDF-C9053E66006D}"/>
              </a:ext>
            </a:extLst>
          </p:cNvPr>
          <p:cNvSpPr>
            <a:spLocks noGrp="1"/>
          </p:cNvSpPr>
          <p:nvPr>
            <p:ph type="title" idx="4294967295"/>
          </p:nvPr>
        </p:nvSpPr>
        <p:spPr>
          <a:xfrm>
            <a:off x="570016" y="726353"/>
            <a:ext cx="4194175" cy="658812"/>
          </a:xfrm>
          <a:prstGeom prst="rect">
            <a:avLst/>
          </a:prstGeom>
        </p:spPr>
        <p:txBody>
          <a:bodyPr/>
          <a:lstStyle/>
          <a:p>
            <a:r>
              <a:rPr lang="en-US" dirty="0"/>
              <a:t>What is a Competency Framework?</a:t>
            </a:r>
            <a:endParaRPr lang="ro-MD" dirty="0"/>
          </a:p>
        </p:txBody>
      </p:sp>
      <p:sp>
        <p:nvSpPr>
          <p:cNvPr id="6" name="Text Placeholder 5">
            <a:extLst>
              <a:ext uri="{FF2B5EF4-FFF2-40B4-BE49-F238E27FC236}">
                <a16:creationId xmlns:a16="http://schemas.microsoft.com/office/drawing/2014/main" id="{40F02DF9-A51E-B1A1-4715-4FBBA7242F53}"/>
              </a:ext>
            </a:extLst>
          </p:cNvPr>
          <p:cNvSpPr>
            <a:spLocks noGrp="1"/>
          </p:cNvSpPr>
          <p:nvPr>
            <p:ph type="body" sz="half" idx="4294967295"/>
          </p:nvPr>
        </p:nvSpPr>
        <p:spPr>
          <a:xfrm>
            <a:off x="569025" y="2728355"/>
            <a:ext cx="3854450" cy="3227388"/>
          </a:xfrm>
          <a:prstGeom prst="rect">
            <a:avLst/>
          </a:prstGeom>
        </p:spPr>
        <p:txBody>
          <a:bodyPr>
            <a:normAutofit fontScale="77500" lnSpcReduction="20000"/>
          </a:bodyPr>
          <a:lstStyle/>
          <a:p>
            <a:endParaRPr lang="en-US" dirty="0">
              <a:latin typeface="Montserrat" pitchFamily="2" charset="77"/>
            </a:endParaRPr>
          </a:p>
          <a:p>
            <a:pPr marL="0" indent="0">
              <a:buNone/>
            </a:pPr>
            <a:r>
              <a:rPr lang="en-US" b="1" dirty="0">
                <a:solidFill>
                  <a:schemeClr val="tx1"/>
                </a:solidFill>
                <a:latin typeface="Montserrat" pitchFamily="2" charset="77"/>
              </a:rPr>
              <a:t>A model </a:t>
            </a:r>
          </a:p>
          <a:p>
            <a:pPr marL="285750" indent="-285750">
              <a:buFontTx/>
              <a:buChar char="-"/>
            </a:pPr>
            <a:r>
              <a:rPr lang="en-US" sz="1900" dirty="0">
                <a:solidFill>
                  <a:schemeClr val="tx1"/>
                </a:solidFill>
                <a:latin typeface="Montserrat" pitchFamily="2" charset="77"/>
              </a:rPr>
              <a:t>that details and defines the competencies expected of an individual auditor, group or team for a specific task and for a specific position within an organization. </a:t>
            </a:r>
          </a:p>
          <a:p>
            <a:pPr marL="285750" indent="-285750">
              <a:buFontTx/>
              <a:buChar char="-"/>
            </a:pPr>
            <a:r>
              <a:rPr lang="en-US" sz="1900" dirty="0">
                <a:solidFill>
                  <a:schemeClr val="tx1"/>
                </a:solidFill>
                <a:latin typeface="Montserrat" pitchFamily="2" charset="77"/>
              </a:rPr>
              <a:t>reflecting the expectations of an ever-changing world. </a:t>
            </a:r>
          </a:p>
          <a:p>
            <a:pPr marL="285750" indent="-285750">
              <a:buFontTx/>
              <a:buChar char="-"/>
            </a:pPr>
            <a:r>
              <a:rPr lang="en-US" sz="1900" dirty="0">
                <a:solidFill>
                  <a:schemeClr val="tx1"/>
                </a:solidFill>
                <a:latin typeface="Montserrat" pitchFamily="2" charset="77"/>
              </a:rPr>
              <a:t>define the elements needed to drive success and high performance, and will change depending on the circumstances</a:t>
            </a:r>
            <a:endParaRPr lang="ro-MD" sz="1900" dirty="0">
              <a:solidFill>
                <a:schemeClr val="tx1"/>
              </a:solidFill>
              <a:latin typeface="Montserrat" pitchFamily="2" charset="77"/>
            </a:endParaRPr>
          </a:p>
        </p:txBody>
      </p:sp>
      <p:pic>
        <p:nvPicPr>
          <p:cNvPr id="8" name="Picture 7">
            <a:extLst>
              <a:ext uri="{FF2B5EF4-FFF2-40B4-BE49-F238E27FC236}">
                <a16:creationId xmlns:a16="http://schemas.microsoft.com/office/drawing/2014/main" id="{D4E615D8-3E3E-2C43-92BC-4CA9F57651E4}"/>
              </a:ext>
            </a:extLst>
          </p:cNvPr>
          <p:cNvPicPr>
            <a:picLocks noChangeAspect="1"/>
          </p:cNvPicPr>
          <p:nvPr/>
        </p:nvPicPr>
        <p:blipFill>
          <a:blip r:embed="rId2"/>
          <a:stretch>
            <a:fillRect/>
          </a:stretch>
        </p:blipFill>
        <p:spPr>
          <a:xfrm>
            <a:off x="5741002" y="892920"/>
            <a:ext cx="2027525" cy="2123412"/>
          </a:xfrm>
          <a:prstGeom prst="rect">
            <a:avLst/>
          </a:prstGeom>
        </p:spPr>
      </p:pic>
      <p:pic>
        <p:nvPicPr>
          <p:cNvPr id="10" name="Picture 9">
            <a:extLst>
              <a:ext uri="{FF2B5EF4-FFF2-40B4-BE49-F238E27FC236}">
                <a16:creationId xmlns:a16="http://schemas.microsoft.com/office/drawing/2014/main" id="{0C70E847-E62C-CF43-A4B2-3359D0C0F659}"/>
              </a:ext>
            </a:extLst>
          </p:cNvPr>
          <p:cNvPicPr>
            <a:picLocks noChangeAspect="1"/>
          </p:cNvPicPr>
          <p:nvPr/>
        </p:nvPicPr>
        <p:blipFill>
          <a:blip r:embed="rId3"/>
          <a:stretch>
            <a:fillRect/>
          </a:stretch>
        </p:blipFill>
        <p:spPr>
          <a:xfrm>
            <a:off x="8252283" y="2312894"/>
            <a:ext cx="2872874" cy="3579906"/>
          </a:xfrm>
          <a:prstGeom prst="rect">
            <a:avLst/>
          </a:prstGeom>
        </p:spPr>
      </p:pic>
      <p:sp>
        <p:nvSpPr>
          <p:cNvPr id="2" name="Rectangle 1">
            <a:extLst>
              <a:ext uri="{FF2B5EF4-FFF2-40B4-BE49-F238E27FC236}">
                <a16:creationId xmlns:a16="http://schemas.microsoft.com/office/drawing/2014/main" id="{C075D564-33D5-3F4D-AFA3-E5FE370C4134}"/>
              </a:ext>
            </a:extLst>
          </p:cNvPr>
          <p:cNvSpPr/>
          <p:nvPr/>
        </p:nvSpPr>
        <p:spPr>
          <a:xfrm>
            <a:off x="7768527" y="0"/>
            <a:ext cx="483756" cy="6858000"/>
          </a:xfrm>
          <a:prstGeom prst="rect">
            <a:avLst/>
          </a:prstGeom>
          <a:solidFill>
            <a:srgbClr val="303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 name="Picture 4" descr="A close-up of a graph&#10;&#10;Description automatically generated">
            <a:extLst>
              <a:ext uri="{FF2B5EF4-FFF2-40B4-BE49-F238E27FC236}">
                <a16:creationId xmlns:a16="http://schemas.microsoft.com/office/drawing/2014/main" id="{A1C3B44C-DC12-5B42-BDA7-D3E00D4AD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8260" y="369373"/>
            <a:ext cx="10998200" cy="5905500"/>
          </a:xfrm>
          <a:prstGeom prst="rect">
            <a:avLst/>
          </a:prstGeom>
        </p:spPr>
      </p:pic>
    </p:spTree>
    <p:extLst>
      <p:ext uri="{BB962C8B-B14F-4D97-AF65-F5344CB8AC3E}">
        <p14:creationId xmlns:p14="http://schemas.microsoft.com/office/powerpoint/2010/main" val="11963760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DF31ED8-9EAD-EAE4-8BDF-C9053E66006D}"/>
              </a:ext>
            </a:extLst>
          </p:cNvPr>
          <p:cNvSpPr>
            <a:spLocks noGrp="1"/>
          </p:cNvSpPr>
          <p:nvPr>
            <p:ph type="title" idx="4294967295"/>
          </p:nvPr>
        </p:nvSpPr>
        <p:spPr>
          <a:xfrm>
            <a:off x="570016" y="726353"/>
            <a:ext cx="4194175" cy="658812"/>
          </a:xfrm>
          <a:prstGeom prst="rect">
            <a:avLst/>
          </a:prstGeom>
        </p:spPr>
        <p:txBody>
          <a:bodyPr/>
          <a:lstStyle/>
          <a:p>
            <a:r>
              <a:rPr lang="en-US" dirty="0"/>
              <a:t>What is a Competency Framework?</a:t>
            </a:r>
            <a:endParaRPr lang="ro-MD" dirty="0"/>
          </a:p>
        </p:txBody>
      </p:sp>
      <p:sp>
        <p:nvSpPr>
          <p:cNvPr id="6" name="Text Placeholder 5">
            <a:extLst>
              <a:ext uri="{FF2B5EF4-FFF2-40B4-BE49-F238E27FC236}">
                <a16:creationId xmlns:a16="http://schemas.microsoft.com/office/drawing/2014/main" id="{40F02DF9-A51E-B1A1-4715-4FBBA7242F53}"/>
              </a:ext>
            </a:extLst>
          </p:cNvPr>
          <p:cNvSpPr>
            <a:spLocks noGrp="1"/>
          </p:cNvSpPr>
          <p:nvPr>
            <p:ph type="body" sz="half" idx="4294967295"/>
          </p:nvPr>
        </p:nvSpPr>
        <p:spPr>
          <a:xfrm>
            <a:off x="-4335485" y="2775856"/>
            <a:ext cx="3854450" cy="3227388"/>
          </a:xfrm>
          <a:prstGeom prst="rect">
            <a:avLst/>
          </a:prstGeom>
        </p:spPr>
        <p:txBody>
          <a:bodyPr>
            <a:normAutofit fontScale="85000" lnSpcReduction="20000"/>
          </a:bodyPr>
          <a:lstStyle/>
          <a:p>
            <a:endParaRPr lang="en-US" dirty="0">
              <a:latin typeface="Montserrat" pitchFamily="2" charset="77"/>
            </a:endParaRPr>
          </a:p>
          <a:p>
            <a:pPr marL="0" indent="0">
              <a:buNone/>
            </a:pPr>
            <a:r>
              <a:rPr lang="en-US" b="1" dirty="0">
                <a:solidFill>
                  <a:schemeClr val="tx1"/>
                </a:solidFill>
                <a:latin typeface="Montserrat" pitchFamily="2" charset="77"/>
              </a:rPr>
              <a:t>A model </a:t>
            </a:r>
          </a:p>
          <a:p>
            <a:pPr marL="285750" indent="-285750">
              <a:buFontTx/>
              <a:buChar char="-"/>
            </a:pPr>
            <a:r>
              <a:rPr lang="en-US" dirty="0">
                <a:solidFill>
                  <a:schemeClr val="tx1"/>
                </a:solidFill>
                <a:latin typeface="Montserrat" pitchFamily="2" charset="77"/>
              </a:rPr>
              <a:t>that details and defines the competencies expected of an individual auditor, group or team for a specific task and for a specific position within an organization. </a:t>
            </a:r>
          </a:p>
          <a:p>
            <a:pPr marL="285750" indent="-285750">
              <a:buFontTx/>
              <a:buChar char="-"/>
            </a:pPr>
            <a:r>
              <a:rPr lang="en-US" dirty="0">
                <a:solidFill>
                  <a:schemeClr val="tx1"/>
                </a:solidFill>
                <a:latin typeface="Montserrat" pitchFamily="2" charset="77"/>
              </a:rPr>
              <a:t>reflecting the expectations of an ever-changing world. </a:t>
            </a:r>
          </a:p>
          <a:p>
            <a:pPr marL="285750" indent="-285750">
              <a:buFontTx/>
              <a:buChar char="-"/>
            </a:pPr>
            <a:r>
              <a:rPr lang="en-US" dirty="0">
                <a:solidFill>
                  <a:schemeClr val="tx1"/>
                </a:solidFill>
                <a:latin typeface="Montserrat" pitchFamily="2" charset="77"/>
              </a:rPr>
              <a:t>define the elements needed to drive success and high performance, and will change depending on the circumstances</a:t>
            </a:r>
            <a:endParaRPr lang="ro-MD" dirty="0">
              <a:solidFill>
                <a:schemeClr val="tx1"/>
              </a:solidFill>
              <a:latin typeface="Montserrat" pitchFamily="2" charset="77"/>
            </a:endParaRPr>
          </a:p>
        </p:txBody>
      </p:sp>
      <p:pic>
        <p:nvPicPr>
          <p:cNvPr id="8" name="Picture 7">
            <a:extLst>
              <a:ext uri="{FF2B5EF4-FFF2-40B4-BE49-F238E27FC236}">
                <a16:creationId xmlns:a16="http://schemas.microsoft.com/office/drawing/2014/main" id="{D4E615D8-3E3E-2C43-92BC-4CA9F57651E4}"/>
              </a:ext>
            </a:extLst>
          </p:cNvPr>
          <p:cNvPicPr>
            <a:picLocks noChangeAspect="1"/>
          </p:cNvPicPr>
          <p:nvPr/>
        </p:nvPicPr>
        <p:blipFill>
          <a:blip r:embed="rId2"/>
          <a:stretch>
            <a:fillRect/>
          </a:stretch>
        </p:blipFill>
        <p:spPr>
          <a:xfrm>
            <a:off x="5741002" y="892920"/>
            <a:ext cx="2027525" cy="2123412"/>
          </a:xfrm>
          <a:prstGeom prst="rect">
            <a:avLst/>
          </a:prstGeom>
        </p:spPr>
      </p:pic>
      <p:pic>
        <p:nvPicPr>
          <p:cNvPr id="10" name="Picture 9">
            <a:extLst>
              <a:ext uri="{FF2B5EF4-FFF2-40B4-BE49-F238E27FC236}">
                <a16:creationId xmlns:a16="http://schemas.microsoft.com/office/drawing/2014/main" id="{0C70E847-E62C-CF43-A4B2-3359D0C0F659}"/>
              </a:ext>
            </a:extLst>
          </p:cNvPr>
          <p:cNvPicPr>
            <a:picLocks noChangeAspect="1"/>
          </p:cNvPicPr>
          <p:nvPr/>
        </p:nvPicPr>
        <p:blipFill>
          <a:blip r:embed="rId3"/>
          <a:stretch>
            <a:fillRect/>
          </a:stretch>
        </p:blipFill>
        <p:spPr>
          <a:xfrm>
            <a:off x="4416553" y="2278085"/>
            <a:ext cx="2872874" cy="3579906"/>
          </a:xfrm>
          <a:prstGeom prst="rect">
            <a:avLst/>
          </a:prstGeom>
        </p:spPr>
      </p:pic>
      <p:sp>
        <p:nvSpPr>
          <p:cNvPr id="2" name="Rectangle 1">
            <a:extLst>
              <a:ext uri="{FF2B5EF4-FFF2-40B4-BE49-F238E27FC236}">
                <a16:creationId xmlns:a16="http://schemas.microsoft.com/office/drawing/2014/main" id="{C075D564-33D5-3F4D-AFA3-E5FE370C4134}"/>
              </a:ext>
            </a:extLst>
          </p:cNvPr>
          <p:cNvSpPr/>
          <p:nvPr/>
        </p:nvSpPr>
        <p:spPr>
          <a:xfrm>
            <a:off x="0" y="0"/>
            <a:ext cx="8252283" cy="6858000"/>
          </a:xfrm>
          <a:prstGeom prst="rect">
            <a:avLst/>
          </a:prstGeom>
          <a:solidFill>
            <a:srgbClr val="303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5" name="Picture 4" descr="A close-up of a graph&#10;&#10;Description automatically generated">
            <a:extLst>
              <a:ext uri="{FF2B5EF4-FFF2-40B4-BE49-F238E27FC236}">
                <a16:creationId xmlns:a16="http://schemas.microsoft.com/office/drawing/2014/main" id="{A1C3B44C-DC12-5B42-BDA7-D3E00D4AD1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016" y="722105"/>
            <a:ext cx="10998200" cy="5905500"/>
          </a:xfrm>
          <a:prstGeom prst="rect">
            <a:avLst/>
          </a:prstGeom>
        </p:spPr>
      </p:pic>
    </p:spTree>
    <p:extLst>
      <p:ext uri="{BB962C8B-B14F-4D97-AF65-F5344CB8AC3E}">
        <p14:creationId xmlns:p14="http://schemas.microsoft.com/office/powerpoint/2010/main" val="234299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9CEC699B-115E-7940-A7EF-1E49E66B2BA2}"/>
              </a:ext>
            </a:extLst>
          </p:cNvPr>
          <p:cNvSpPr/>
          <p:nvPr/>
        </p:nvSpPr>
        <p:spPr>
          <a:xfrm>
            <a:off x="677334" y="1373052"/>
            <a:ext cx="8662076" cy="818196"/>
          </a:xfrm>
          <a:prstGeom prst="roundRect">
            <a:avLst/>
          </a:prstGeom>
          <a:solidFill>
            <a:srgbClr val="30308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94C6BF02-BFEC-474C-AD92-BB018FC0003A}"/>
              </a:ext>
            </a:extLst>
          </p:cNvPr>
          <p:cNvSpPr>
            <a:spLocks noGrp="1"/>
          </p:cNvSpPr>
          <p:nvPr>
            <p:ph type="title"/>
          </p:nvPr>
        </p:nvSpPr>
        <p:spPr/>
        <p:txBody>
          <a:bodyPr/>
          <a:lstStyle/>
          <a:p>
            <a:r>
              <a:rPr lang="en-US" dirty="0" err="1"/>
              <a:t>CoARM</a:t>
            </a:r>
            <a:r>
              <a:rPr lang="en-US" dirty="0"/>
              <a:t> competency framework</a:t>
            </a:r>
          </a:p>
        </p:txBody>
      </p:sp>
      <p:sp>
        <p:nvSpPr>
          <p:cNvPr id="7" name="TextBox 6">
            <a:extLst>
              <a:ext uri="{FF2B5EF4-FFF2-40B4-BE49-F238E27FC236}">
                <a16:creationId xmlns:a16="http://schemas.microsoft.com/office/drawing/2014/main" id="{F27B63AB-77F8-D14B-BB63-5598C0EFE9ED}"/>
              </a:ext>
            </a:extLst>
          </p:cNvPr>
          <p:cNvSpPr txBox="1"/>
          <p:nvPr/>
        </p:nvSpPr>
        <p:spPr>
          <a:xfrm>
            <a:off x="2696307" y="1597484"/>
            <a:ext cx="4879753"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SemiBold" pitchFamily="2" charset="77"/>
                <a:ea typeface="+mn-ea"/>
                <a:cs typeface="Calibri Light" panose="020F0302020204030204" pitchFamily="34" charset="0"/>
              </a:rPr>
              <a:t>Core specific competencies</a:t>
            </a:r>
          </a:p>
        </p:txBody>
      </p:sp>
      <p:pic>
        <p:nvPicPr>
          <p:cNvPr id="9" name="Picture 8">
            <a:extLst>
              <a:ext uri="{FF2B5EF4-FFF2-40B4-BE49-F238E27FC236}">
                <a16:creationId xmlns:a16="http://schemas.microsoft.com/office/drawing/2014/main" id="{BE193A8C-9F3C-BB4E-A0E4-80D8CC31A0B6}"/>
              </a:ext>
            </a:extLst>
          </p:cNvPr>
          <p:cNvPicPr>
            <a:picLocks noChangeAspect="1"/>
          </p:cNvPicPr>
          <p:nvPr/>
        </p:nvPicPr>
        <p:blipFill>
          <a:blip r:embed="rId2"/>
          <a:stretch>
            <a:fillRect/>
          </a:stretch>
        </p:blipFill>
        <p:spPr>
          <a:xfrm>
            <a:off x="2934884" y="1572600"/>
            <a:ext cx="368300" cy="419100"/>
          </a:xfrm>
          <a:prstGeom prst="rect">
            <a:avLst/>
          </a:prstGeom>
        </p:spPr>
      </p:pic>
      <p:sp>
        <p:nvSpPr>
          <p:cNvPr id="10" name="Rounded Rectangle 9">
            <a:extLst>
              <a:ext uri="{FF2B5EF4-FFF2-40B4-BE49-F238E27FC236}">
                <a16:creationId xmlns:a16="http://schemas.microsoft.com/office/drawing/2014/main" id="{6006C126-0C11-5C4B-9EC0-50509F2CB2AD}"/>
              </a:ext>
            </a:extLst>
          </p:cNvPr>
          <p:cNvSpPr/>
          <p:nvPr/>
        </p:nvSpPr>
        <p:spPr>
          <a:xfrm>
            <a:off x="677335" y="2246662"/>
            <a:ext cx="1698542" cy="804440"/>
          </a:xfrm>
          <a:prstGeom prst="roundRect">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TextBox 11">
            <a:extLst>
              <a:ext uri="{FF2B5EF4-FFF2-40B4-BE49-F238E27FC236}">
                <a16:creationId xmlns:a16="http://schemas.microsoft.com/office/drawing/2014/main" id="{1D35F6F7-E3AC-1542-BC56-8058A5BBE09D}"/>
              </a:ext>
            </a:extLst>
          </p:cNvPr>
          <p:cNvSpPr txBox="1"/>
          <p:nvPr/>
        </p:nvSpPr>
        <p:spPr>
          <a:xfrm>
            <a:off x="879498" y="2485116"/>
            <a:ext cx="1415544" cy="26161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Medium" pitchFamily="2" charset="77"/>
                <a:ea typeface="+mn-ea"/>
                <a:cs typeface="Times New Roman" panose="02020603050405020304" pitchFamily="18" charset="0"/>
              </a:rPr>
              <a:t>Financial audit</a:t>
            </a:r>
            <a:endParaRPr kumimoji="0" lang="en-GB" sz="1100" b="0" i="0" u="none" strike="noStrike" kern="1200" cap="none" spc="0" normalizeH="0" baseline="0" noProof="0" dirty="0">
              <a:ln>
                <a:noFill/>
              </a:ln>
              <a:solidFill>
                <a:prstClr val="black"/>
              </a:solidFill>
              <a:effectLst/>
              <a:uLnTx/>
              <a:uFillTx/>
              <a:latin typeface="Montserrat Medium" pitchFamily="2" charset="77"/>
              <a:ea typeface="+mn-ea"/>
              <a:cs typeface="+mn-cs"/>
            </a:endParaRPr>
          </a:p>
        </p:txBody>
      </p:sp>
      <p:sp>
        <p:nvSpPr>
          <p:cNvPr id="13" name="Rounded Rectangle 12">
            <a:extLst>
              <a:ext uri="{FF2B5EF4-FFF2-40B4-BE49-F238E27FC236}">
                <a16:creationId xmlns:a16="http://schemas.microsoft.com/office/drawing/2014/main" id="{0EF1CC50-067E-214F-94F6-BB663346B21C}"/>
              </a:ext>
            </a:extLst>
          </p:cNvPr>
          <p:cNvSpPr/>
          <p:nvPr/>
        </p:nvSpPr>
        <p:spPr>
          <a:xfrm>
            <a:off x="2412357" y="2246662"/>
            <a:ext cx="1698542" cy="804440"/>
          </a:xfrm>
          <a:prstGeom prst="roundRect">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6A62D3F5-7AC1-044F-84A2-54B6F4E8BA12}"/>
              </a:ext>
            </a:extLst>
          </p:cNvPr>
          <p:cNvSpPr txBox="1"/>
          <p:nvPr/>
        </p:nvSpPr>
        <p:spPr>
          <a:xfrm>
            <a:off x="2464366" y="2485116"/>
            <a:ext cx="1565698"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Medium" pitchFamily="2" charset="77"/>
                <a:ea typeface="+mn-ea"/>
                <a:cs typeface="Calibri Light" panose="020F0302020204030204" pitchFamily="34" charset="0"/>
              </a:rPr>
              <a:t>Compliance audit</a:t>
            </a:r>
            <a:endParaRPr kumimoji="0" lang="en-GB" sz="1100" b="0" i="0" u="none" strike="noStrike" kern="1200" cap="none" spc="0" normalizeH="0" baseline="0" noProof="0" dirty="0">
              <a:ln>
                <a:noFill/>
              </a:ln>
              <a:solidFill>
                <a:prstClr val="black"/>
              </a:solidFill>
              <a:effectLst/>
              <a:uLnTx/>
              <a:uFillTx/>
              <a:latin typeface="Montserrat Medium" pitchFamily="2" charset="77"/>
              <a:ea typeface="+mn-ea"/>
              <a:cs typeface="+mn-cs"/>
            </a:endParaRPr>
          </a:p>
        </p:txBody>
      </p:sp>
      <p:sp>
        <p:nvSpPr>
          <p:cNvPr id="15" name="Rounded Rectangle 14">
            <a:extLst>
              <a:ext uri="{FF2B5EF4-FFF2-40B4-BE49-F238E27FC236}">
                <a16:creationId xmlns:a16="http://schemas.microsoft.com/office/drawing/2014/main" id="{56A52382-9BAF-FC41-9E9C-4131F6B9C7CD}"/>
              </a:ext>
            </a:extLst>
          </p:cNvPr>
          <p:cNvSpPr/>
          <p:nvPr/>
        </p:nvSpPr>
        <p:spPr>
          <a:xfrm>
            <a:off x="4155194" y="2246662"/>
            <a:ext cx="1698542" cy="804440"/>
          </a:xfrm>
          <a:prstGeom prst="roundRect">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TextBox 15">
            <a:extLst>
              <a:ext uri="{FF2B5EF4-FFF2-40B4-BE49-F238E27FC236}">
                <a16:creationId xmlns:a16="http://schemas.microsoft.com/office/drawing/2014/main" id="{10E241C0-6BF4-D34B-93FD-33113E308140}"/>
              </a:ext>
            </a:extLst>
          </p:cNvPr>
          <p:cNvSpPr txBox="1"/>
          <p:nvPr/>
        </p:nvSpPr>
        <p:spPr>
          <a:xfrm>
            <a:off x="4255139" y="2423009"/>
            <a:ext cx="1529218"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ro-MD" sz="1100" b="0" i="0" u="none" strike="noStrike" kern="1200" cap="none" spc="0" normalizeH="0" baseline="0" noProof="0" dirty="0">
                <a:ln>
                  <a:noFill/>
                </a:ln>
                <a:solidFill>
                  <a:prstClr val="black"/>
                </a:solidFill>
                <a:effectLst/>
                <a:uLnTx/>
                <a:uFillTx/>
                <a:latin typeface="Montserrat Medium" pitchFamily="2" charset="77"/>
                <a:ea typeface="+mn-ea"/>
                <a:cs typeface="Calibri Light" panose="020F0302020204030204" pitchFamily="34" charset="0"/>
              </a:rPr>
              <a:t>Performance</a:t>
            </a:r>
            <a:r>
              <a:rPr kumimoji="0" lang="en-US" sz="1100" b="0" i="0" u="none" strike="noStrike" kern="1200" cap="none" spc="0" normalizeH="0" baseline="0" noProof="0" dirty="0">
                <a:ln>
                  <a:noFill/>
                </a:ln>
                <a:solidFill>
                  <a:prstClr val="black"/>
                </a:solidFill>
                <a:effectLst/>
                <a:uLnTx/>
                <a:uFillTx/>
                <a:latin typeface="Montserrat Medium" pitchFamily="2" charset="77"/>
                <a:ea typeface="+mn-ea"/>
                <a:cs typeface="Calibri Light" panose="020F0302020204030204" pitchFamily="34" charset="0"/>
              </a:rPr>
              <a:t> </a:t>
            </a:r>
            <a:r>
              <a:rPr kumimoji="0" lang="en-US" sz="1100" b="0" i="0" u="none" strike="noStrike" kern="1200" cap="none" spc="0" normalizeH="0" baseline="0" noProof="0" dirty="0">
                <a:ln>
                  <a:noFill/>
                </a:ln>
                <a:solidFill>
                  <a:prstClr val="black"/>
                </a:solidFill>
                <a:effectLst/>
                <a:uLnTx/>
                <a:uFillTx/>
                <a:latin typeface="Montserrat Medium" pitchFamily="2" charset="77"/>
                <a:ea typeface="+mn-ea"/>
                <a:cs typeface="Times New Roman" panose="02020603050405020304" pitchFamily="18" charset="0"/>
              </a:rPr>
              <a:t> audit</a:t>
            </a:r>
            <a:endParaRPr kumimoji="0" lang="en-GB" sz="1100" b="0" i="0" u="none" strike="noStrike" kern="1200" cap="none" spc="0" normalizeH="0" baseline="0" noProof="0" dirty="0">
              <a:ln>
                <a:noFill/>
              </a:ln>
              <a:solidFill>
                <a:prstClr val="black"/>
              </a:solidFill>
              <a:effectLst/>
              <a:uLnTx/>
              <a:uFillTx/>
              <a:latin typeface="Montserrat Medium" pitchFamily="2" charset="77"/>
              <a:ea typeface="+mn-ea"/>
              <a:cs typeface="+mn-cs"/>
            </a:endParaRPr>
          </a:p>
        </p:txBody>
      </p:sp>
      <p:sp>
        <p:nvSpPr>
          <p:cNvPr id="17" name="Rounded Rectangle 16">
            <a:extLst>
              <a:ext uri="{FF2B5EF4-FFF2-40B4-BE49-F238E27FC236}">
                <a16:creationId xmlns:a16="http://schemas.microsoft.com/office/drawing/2014/main" id="{219AC0C9-02FC-324C-BF92-2BD7E8B182DC}"/>
              </a:ext>
            </a:extLst>
          </p:cNvPr>
          <p:cNvSpPr/>
          <p:nvPr/>
        </p:nvSpPr>
        <p:spPr>
          <a:xfrm>
            <a:off x="5898031" y="2246662"/>
            <a:ext cx="1698542" cy="804440"/>
          </a:xfrm>
          <a:prstGeom prst="roundRect">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8" name="TextBox 17">
            <a:extLst>
              <a:ext uri="{FF2B5EF4-FFF2-40B4-BE49-F238E27FC236}">
                <a16:creationId xmlns:a16="http://schemas.microsoft.com/office/drawing/2014/main" id="{5431247F-627C-784A-BADC-71AF21CE0045}"/>
              </a:ext>
            </a:extLst>
          </p:cNvPr>
          <p:cNvSpPr txBox="1"/>
          <p:nvPr/>
        </p:nvSpPr>
        <p:spPr>
          <a:xfrm>
            <a:off x="5953681" y="2482402"/>
            <a:ext cx="1573513" cy="26161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Medium" pitchFamily="2" charset="77"/>
                <a:ea typeface="+mn-ea"/>
                <a:cs typeface="Times New Roman" panose="02020603050405020304" pitchFamily="18" charset="0"/>
              </a:rPr>
              <a:t>IT auditor</a:t>
            </a:r>
            <a:endParaRPr kumimoji="0" lang="en-GB" sz="1100" b="0" i="0" u="none" strike="noStrike" kern="1200" cap="none" spc="0" normalizeH="0" baseline="0" noProof="0" dirty="0">
              <a:ln>
                <a:noFill/>
              </a:ln>
              <a:solidFill>
                <a:prstClr val="black"/>
              </a:solidFill>
              <a:effectLst/>
              <a:uLnTx/>
              <a:uFillTx/>
              <a:latin typeface="Montserrat Medium" pitchFamily="2" charset="77"/>
              <a:ea typeface="+mn-ea"/>
              <a:cs typeface="+mn-cs"/>
            </a:endParaRPr>
          </a:p>
        </p:txBody>
      </p:sp>
      <p:sp>
        <p:nvSpPr>
          <p:cNvPr id="19" name="Rounded Rectangle 18">
            <a:extLst>
              <a:ext uri="{FF2B5EF4-FFF2-40B4-BE49-F238E27FC236}">
                <a16:creationId xmlns:a16="http://schemas.microsoft.com/office/drawing/2014/main" id="{BE7D90B1-BB74-E848-988F-2F76CF9793A1}"/>
              </a:ext>
            </a:extLst>
          </p:cNvPr>
          <p:cNvSpPr/>
          <p:nvPr/>
        </p:nvSpPr>
        <p:spPr>
          <a:xfrm>
            <a:off x="7640868" y="2246662"/>
            <a:ext cx="1698542" cy="804440"/>
          </a:xfrm>
          <a:prstGeom prst="roundRect">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0" name="TextBox 19">
            <a:extLst>
              <a:ext uri="{FF2B5EF4-FFF2-40B4-BE49-F238E27FC236}">
                <a16:creationId xmlns:a16="http://schemas.microsoft.com/office/drawing/2014/main" id="{2931296A-8E9E-5841-8D21-D0820766FFB0}"/>
              </a:ext>
            </a:extLst>
          </p:cNvPr>
          <p:cNvSpPr txBox="1"/>
          <p:nvPr/>
        </p:nvSpPr>
        <p:spPr>
          <a:xfrm>
            <a:off x="7782367" y="2228487"/>
            <a:ext cx="1415544" cy="76944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Medium" pitchFamily="2" charset="77"/>
                <a:ea typeface="+mn-ea"/>
                <a:cs typeface="Times New Roman" panose="02020603050405020304" pitchFamily="18" charset="0"/>
              </a:rPr>
              <a:t>not directly involved in external public audit activity</a:t>
            </a:r>
            <a:endParaRPr kumimoji="0" lang="en-GB" sz="1100" b="0" i="0" u="none" strike="noStrike" kern="1200" cap="none" spc="0" normalizeH="0" baseline="0" noProof="0" dirty="0">
              <a:ln>
                <a:noFill/>
              </a:ln>
              <a:solidFill>
                <a:prstClr val="black"/>
              </a:solidFill>
              <a:effectLst/>
              <a:uLnTx/>
              <a:uFillTx/>
              <a:latin typeface="Montserrat Medium" pitchFamily="2" charset="77"/>
              <a:ea typeface="+mn-ea"/>
              <a:cs typeface="+mn-cs"/>
            </a:endParaRPr>
          </a:p>
        </p:txBody>
      </p:sp>
      <p:sp>
        <p:nvSpPr>
          <p:cNvPr id="21" name="Rounded Rectangle 20">
            <a:extLst>
              <a:ext uri="{FF2B5EF4-FFF2-40B4-BE49-F238E27FC236}">
                <a16:creationId xmlns:a16="http://schemas.microsoft.com/office/drawing/2014/main" id="{95A83044-C649-C646-8A3F-3AB3CF57163F}"/>
              </a:ext>
            </a:extLst>
          </p:cNvPr>
          <p:cNvSpPr/>
          <p:nvPr/>
        </p:nvSpPr>
        <p:spPr>
          <a:xfrm>
            <a:off x="677335" y="3096435"/>
            <a:ext cx="1698542" cy="1197653"/>
          </a:xfrm>
          <a:prstGeom prst="roundRect">
            <a:avLst>
              <a:gd name="adj" fmla="val 117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2" name="Rounded Rectangle 21">
            <a:extLst>
              <a:ext uri="{FF2B5EF4-FFF2-40B4-BE49-F238E27FC236}">
                <a16:creationId xmlns:a16="http://schemas.microsoft.com/office/drawing/2014/main" id="{24CC2E9E-ECE6-5D4B-9768-EAB94F40DC2F}"/>
              </a:ext>
            </a:extLst>
          </p:cNvPr>
          <p:cNvSpPr/>
          <p:nvPr/>
        </p:nvSpPr>
        <p:spPr>
          <a:xfrm>
            <a:off x="685151" y="4334236"/>
            <a:ext cx="1698542" cy="1197653"/>
          </a:xfrm>
          <a:prstGeom prst="roundRect">
            <a:avLst>
              <a:gd name="adj" fmla="val 117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3" name="Rounded Rectangle 22">
            <a:extLst>
              <a:ext uri="{FF2B5EF4-FFF2-40B4-BE49-F238E27FC236}">
                <a16:creationId xmlns:a16="http://schemas.microsoft.com/office/drawing/2014/main" id="{FE901255-089E-ED40-B176-3DADF7A945D9}"/>
              </a:ext>
            </a:extLst>
          </p:cNvPr>
          <p:cNvSpPr/>
          <p:nvPr/>
        </p:nvSpPr>
        <p:spPr>
          <a:xfrm>
            <a:off x="2420173" y="3083445"/>
            <a:ext cx="1698542" cy="1197653"/>
          </a:xfrm>
          <a:prstGeom prst="roundRect">
            <a:avLst>
              <a:gd name="adj" fmla="val 117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4" name="Rounded Rectangle 23">
            <a:extLst>
              <a:ext uri="{FF2B5EF4-FFF2-40B4-BE49-F238E27FC236}">
                <a16:creationId xmlns:a16="http://schemas.microsoft.com/office/drawing/2014/main" id="{03605EBD-9432-9D42-8F21-F6ECE239EC65}"/>
              </a:ext>
            </a:extLst>
          </p:cNvPr>
          <p:cNvSpPr/>
          <p:nvPr/>
        </p:nvSpPr>
        <p:spPr>
          <a:xfrm>
            <a:off x="2427989" y="4321246"/>
            <a:ext cx="1698542" cy="1197653"/>
          </a:xfrm>
          <a:prstGeom prst="roundRect">
            <a:avLst>
              <a:gd name="adj" fmla="val 117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5" name="Rounded Rectangle 24">
            <a:extLst>
              <a:ext uri="{FF2B5EF4-FFF2-40B4-BE49-F238E27FC236}">
                <a16:creationId xmlns:a16="http://schemas.microsoft.com/office/drawing/2014/main" id="{BC19C7F7-3DFB-5947-8DEA-03D4EDE544F0}"/>
              </a:ext>
            </a:extLst>
          </p:cNvPr>
          <p:cNvSpPr/>
          <p:nvPr/>
        </p:nvSpPr>
        <p:spPr>
          <a:xfrm>
            <a:off x="4163009" y="3091250"/>
            <a:ext cx="1698542" cy="1197653"/>
          </a:xfrm>
          <a:prstGeom prst="roundRect">
            <a:avLst>
              <a:gd name="adj" fmla="val 1171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6" name="Rounded Rectangle 25">
            <a:extLst>
              <a:ext uri="{FF2B5EF4-FFF2-40B4-BE49-F238E27FC236}">
                <a16:creationId xmlns:a16="http://schemas.microsoft.com/office/drawing/2014/main" id="{7ECB0109-8396-D446-800A-F5BE02C57920}"/>
              </a:ext>
            </a:extLst>
          </p:cNvPr>
          <p:cNvSpPr/>
          <p:nvPr/>
        </p:nvSpPr>
        <p:spPr>
          <a:xfrm>
            <a:off x="4170825" y="4329051"/>
            <a:ext cx="1698542" cy="1197653"/>
          </a:xfrm>
          <a:prstGeom prst="roundRect">
            <a:avLst>
              <a:gd name="adj" fmla="val 11717"/>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8" name="Rounded Rectangle 27">
            <a:extLst>
              <a:ext uri="{FF2B5EF4-FFF2-40B4-BE49-F238E27FC236}">
                <a16:creationId xmlns:a16="http://schemas.microsoft.com/office/drawing/2014/main" id="{630EC710-947E-E245-9C89-F88FA02B6C28}"/>
              </a:ext>
            </a:extLst>
          </p:cNvPr>
          <p:cNvSpPr/>
          <p:nvPr/>
        </p:nvSpPr>
        <p:spPr>
          <a:xfrm>
            <a:off x="5913663" y="3091251"/>
            <a:ext cx="1698542" cy="2422464"/>
          </a:xfrm>
          <a:prstGeom prst="roundRect">
            <a:avLst>
              <a:gd name="adj" fmla="val 6656"/>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0" name="Rounded Rectangle 29">
            <a:extLst>
              <a:ext uri="{FF2B5EF4-FFF2-40B4-BE49-F238E27FC236}">
                <a16:creationId xmlns:a16="http://schemas.microsoft.com/office/drawing/2014/main" id="{52A1A717-24F9-0B4F-8F59-05D40305C54F}"/>
              </a:ext>
            </a:extLst>
          </p:cNvPr>
          <p:cNvSpPr/>
          <p:nvPr/>
        </p:nvSpPr>
        <p:spPr>
          <a:xfrm>
            <a:off x="7648684" y="3083445"/>
            <a:ext cx="1698542" cy="2430269"/>
          </a:xfrm>
          <a:prstGeom prst="roundRect">
            <a:avLst>
              <a:gd name="adj" fmla="val 6195"/>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2" name="TextBox 31">
            <a:extLst>
              <a:ext uri="{FF2B5EF4-FFF2-40B4-BE49-F238E27FC236}">
                <a16:creationId xmlns:a16="http://schemas.microsoft.com/office/drawing/2014/main" id="{A4B1F323-8077-F546-9D3F-970C196445A2}"/>
              </a:ext>
            </a:extLst>
          </p:cNvPr>
          <p:cNvSpPr txBox="1"/>
          <p:nvPr/>
        </p:nvSpPr>
        <p:spPr>
          <a:xfrm>
            <a:off x="794909" y="3629329"/>
            <a:ext cx="1503133"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Competences for team member</a:t>
            </a:r>
            <a:endParaRPr kumimoji="0" lang="en-GB" sz="11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4" name="Picture 3">
            <a:extLst>
              <a:ext uri="{FF2B5EF4-FFF2-40B4-BE49-F238E27FC236}">
                <a16:creationId xmlns:a16="http://schemas.microsoft.com/office/drawing/2014/main" id="{78F9EB99-7827-A84A-B824-2081A931416F}"/>
              </a:ext>
            </a:extLst>
          </p:cNvPr>
          <p:cNvPicPr>
            <a:picLocks noChangeAspect="1"/>
          </p:cNvPicPr>
          <p:nvPr/>
        </p:nvPicPr>
        <p:blipFill>
          <a:blip r:embed="rId3"/>
          <a:stretch>
            <a:fillRect/>
          </a:stretch>
        </p:blipFill>
        <p:spPr>
          <a:xfrm>
            <a:off x="1291010" y="3276930"/>
            <a:ext cx="495300" cy="330200"/>
          </a:xfrm>
          <a:prstGeom prst="rect">
            <a:avLst/>
          </a:prstGeom>
        </p:spPr>
      </p:pic>
      <p:sp>
        <p:nvSpPr>
          <p:cNvPr id="34" name="TextBox 33">
            <a:extLst>
              <a:ext uri="{FF2B5EF4-FFF2-40B4-BE49-F238E27FC236}">
                <a16:creationId xmlns:a16="http://schemas.microsoft.com/office/drawing/2014/main" id="{14A776BA-372A-1E4F-918E-310A5CD55B5E}"/>
              </a:ext>
            </a:extLst>
          </p:cNvPr>
          <p:cNvSpPr txBox="1"/>
          <p:nvPr/>
        </p:nvSpPr>
        <p:spPr>
          <a:xfrm>
            <a:off x="755169" y="4914887"/>
            <a:ext cx="1542873"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Competences for team leader</a:t>
            </a:r>
            <a:endParaRPr kumimoji="0" lang="en-GB" sz="11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3" name="Picture 2">
            <a:extLst>
              <a:ext uri="{FF2B5EF4-FFF2-40B4-BE49-F238E27FC236}">
                <a16:creationId xmlns:a16="http://schemas.microsoft.com/office/drawing/2014/main" id="{F425833E-40F4-7347-B49A-531EE449931C}"/>
              </a:ext>
            </a:extLst>
          </p:cNvPr>
          <p:cNvPicPr>
            <a:picLocks noChangeAspect="1"/>
          </p:cNvPicPr>
          <p:nvPr/>
        </p:nvPicPr>
        <p:blipFill>
          <a:blip r:embed="rId4"/>
          <a:stretch>
            <a:fillRect/>
          </a:stretch>
        </p:blipFill>
        <p:spPr>
          <a:xfrm>
            <a:off x="1337897" y="4449439"/>
            <a:ext cx="377418" cy="394102"/>
          </a:xfrm>
          <a:prstGeom prst="rect">
            <a:avLst/>
          </a:prstGeom>
        </p:spPr>
      </p:pic>
      <p:sp>
        <p:nvSpPr>
          <p:cNvPr id="35" name="TextBox 34">
            <a:extLst>
              <a:ext uri="{FF2B5EF4-FFF2-40B4-BE49-F238E27FC236}">
                <a16:creationId xmlns:a16="http://schemas.microsoft.com/office/drawing/2014/main" id="{08EECB49-DA00-9449-9CE0-EF806D0F482D}"/>
              </a:ext>
            </a:extLst>
          </p:cNvPr>
          <p:cNvSpPr txBox="1"/>
          <p:nvPr/>
        </p:nvSpPr>
        <p:spPr>
          <a:xfrm>
            <a:off x="2540338" y="3619149"/>
            <a:ext cx="1503133"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Competences for team member</a:t>
            </a:r>
            <a:endParaRPr kumimoji="0" lang="en-GB" sz="11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36" name="Picture 35">
            <a:extLst>
              <a:ext uri="{FF2B5EF4-FFF2-40B4-BE49-F238E27FC236}">
                <a16:creationId xmlns:a16="http://schemas.microsoft.com/office/drawing/2014/main" id="{379BCC8B-D1B7-A249-8DA8-05C6920392C9}"/>
              </a:ext>
            </a:extLst>
          </p:cNvPr>
          <p:cNvPicPr>
            <a:picLocks noChangeAspect="1"/>
          </p:cNvPicPr>
          <p:nvPr/>
        </p:nvPicPr>
        <p:blipFill>
          <a:blip r:embed="rId3"/>
          <a:stretch>
            <a:fillRect/>
          </a:stretch>
        </p:blipFill>
        <p:spPr>
          <a:xfrm>
            <a:off x="3036439" y="3266750"/>
            <a:ext cx="495300" cy="330200"/>
          </a:xfrm>
          <a:prstGeom prst="rect">
            <a:avLst/>
          </a:prstGeom>
        </p:spPr>
      </p:pic>
      <p:sp>
        <p:nvSpPr>
          <p:cNvPr id="37" name="TextBox 36">
            <a:extLst>
              <a:ext uri="{FF2B5EF4-FFF2-40B4-BE49-F238E27FC236}">
                <a16:creationId xmlns:a16="http://schemas.microsoft.com/office/drawing/2014/main" id="{78964548-CF9F-2844-84A5-319349F20501}"/>
              </a:ext>
            </a:extLst>
          </p:cNvPr>
          <p:cNvSpPr txBox="1"/>
          <p:nvPr/>
        </p:nvSpPr>
        <p:spPr>
          <a:xfrm>
            <a:off x="2500598" y="4904707"/>
            <a:ext cx="1542873"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Competences for team leader</a:t>
            </a:r>
            <a:endParaRPr kumimoji="0" lang="en-GB" sz="11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38" name="Picture 37">
            <a:extLst>
              <a:ext uri="{FF2B5EF4-FFF2-40B4-BE49-F238E27FC236}">
                <a16:creationId xmlns:a16="http://schemas.microsoft.com/office/drawing/2014/main" id="{E2506E32-66C7-7643-A17B-C50336042108}"/>
              </a:ext>
            </a:extLst>
          </p:cNvPr>
          <p:cNvPicPr>
            <a:picLocks noChangeAspect="1"/>
          </p:cNvPicPr>
          <p:nvPr/>
        </p:nvPicPr>
        <p:blipFill>
          <a:blip r:embed="rId4"/>
          <a:stretch>
            <a:fillRect/>
          </a:stretch>
        </p:blipFill>
        <p:spPr>
          <a:xfrm>
            <a:off x="3083326" y="4439259"/>
            <a:ext cx="377418" cy="394102"/>
          </a:xfrm>
          <a:prstGeom prst="rect">
            <a:avLst/>
          </a:prstGeom>
        </p:spPr>
      </p:pic>
      <p:sp>
        <p:nvSpPr>
          <p:cNvPr id="39" name="TextBox 38">
            <a:extLst>
              <a:ext uri="{FF2B5EF4-FFF2-40B4-BE49-F238E27FC236}">
                <a16:creationId xmlns:a16="http://schemas.microsoft.com/office/drawing/2014/main" id="{5D57E410-1C65-4649-81EF-2517295D650A}"/>
              </a:ext>
            </a:extLst>
          </p:cNvPr>
          <p:cNvSpPr txBox="1"/>
          <p:nvPr/>
        </p:nvSpPr>
        <p:spPr>
          <a:xfrm>
            <a:off x="4285767" y="3619149"/>
            <a:ext cx="1503133"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Competences for team member</a:t>
            </a:r>
            <a:endParaRPr kumimoji="0" lang="en-GB" sz="11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40" name="Picture 39">
            <a:extLst>
              <a:ext uri="{FF2B5EF4-FFF2-40B4-BE49-F238E27FC236}">
                <a16:creationId xmlns:a16="http://schemas.microsoft.com/office/drawing/2014/main" id="{4AC3FB7A-9772-F64E-8BD0-FA0A7F65A2E9}"/>
              </a:ext>
            </a:extLst>
          </p:cNvPr>
          <p:cNvPicPr>
            <a:picLocks noChangeAspect="1"/>
          </p:cNvPicPr>
          <p:nvPr/>
        </p:nvPicPr>
        <p:blipFill>
          <a:blip r:embed="rId3"/>
          <a:stretch>
            <a:fillRect/>
          </a:stretch>
        </p:blipFill>
        <p:spPr>
          <a:xfrm>
            <a:off x="4781868" y="3266750"/>
            <a:ext cx="495300" cy="330200"/>
          </a:xfrm>
          <a:prstGeom prst="rect">
            <a:avLst/>
          </a:prstGeom>
        </p:spPr>
      </p:pic>
      <p:sp>
        <p:nvSpPr>
          <p:cNvPr id="41" name="TextBox 40">
            <a:extLst>
              <a:ext uri="{FF2B5EF4-FFF2-40B4-BE49-F238E27FC236}">
                <a16:creationId xmlns:a16="http://schemas.microsoft.com/office/drawing/2014/main" id="{8A12B1A0-E5C4-C84B-903C-EBD8D9A98E0A}"/>
              </a:ext>
            </a:extLst>
          </p:cNvPr>
          <p:cNvSpPr txBox="1"/>
          <p:nvPr/>
        </p:nvSpPr>
        <p:spPr>
          <a:xfrm>
            <a:off x="4246027" y="4904707"/>
            <a:ext cx="1542873" cy="43088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Competences for team leader</a:t>
            </a:r>
            <a:endParaRPr kumimoji="0" lang="en-GB" sz="11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pic>
        <p:nvPicPr>
          <p:cNvPr id="42" name="Picture 41">
            <a:extLst>
              <a:ext uri="{FF2B5EF4-FFF2-40B4-BE49-F238E27FC236}">
                <a16:creationId xmlns:a16="http://schemas.microsoft.com/office/drawing/2014/main" id="{4A542C51-7252-424B-9634-BA5B64ADB626}"/>
              </a:ext>
            </a:extLst>
          </p:cNvPr>
          <p:cNvPicPr>
            <a:picLocks noChangeAspect="1"/>
          </p:cNvPicPr>
          <p:nvPr/>
        </p:nvPicPr>
        <p:blipFill>
          <a:blip r:embed="rId4"/>
          <a:stretch>
            <a:fillRect/>
          </a:stretch>
        </p:blipFill>
        <p:spPr>
          <a:xfrm>
            <a:off x="4828755" y="4439259"/>
            <a:ext cx="377418" cy="394102"/>
          </a:xfrm>
          <a:prstGeom prst="rect">
            <a:avLst/>
          </a:prstGeom>
        </p:spPr>
      </p:pic>
      <p:sp>
        <p:nvSpPr>
          <p:cNvPr id="48" name="TextBox 47">
            <a:extLst>
              <a:ext uri="{FF2B5EF4-FFF2-40B4-BE49-F238E27FC236}">
                <a16:creationId xmlns:a16="http://schemas.microsoft.com/office/drawing/2014/main" id="{BF43E65F-816B-4F43-9035-7677EB8F6DBA}"/>
              </a:ext>
            </a:extLst>
          </p:cNvPr>
          <p:cNvSpPr txBox="1"/>
          <p:nvPr/>
        </p:nvSpPr>
        <p:spPr>
          <a:xfrm>
            <a:off x="6072221" y="3726870"/>
            <a:ext cx="1336431" cy="646331"/>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To be developed during 2026</a:t>
            </a:r>
          </a:p>
        </p:txBody>
      </p:sp>
      <p:sp>
        <p:nvSpPr>
          <p:cNvPr id="50" name="TextBox 49">
            <a:extLst>
              <a:ext uri="{FF2B5EF4-FFF2-40B4-BE49-F238E27FC236}">
                <a16:creationId xmlns:a16="http://schemas.microsoft.com/office/drawing/2014/main" id="{015DCD4A-5BFC-5643-BE31-7832A8DC1CB1}"/>
              </a:ext>
            </a:extLst>
          </p:cNvPr>
          <p:cNvSpPr txBox="1"/>
          <p:nvPr/>
        </p:nvSpPr>
        <p:spPr>
          <a:xfrm>
            <a:off x="7605633" y="3682271"/>
            <a:ext cx="1769012"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developed in 2024 and sent out for 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rPr>
              <a:t>To be approved when revising CF</a:t>
            </a:r>
            <a:endParaRPr kumimoji="0" lang="en-GB" sz="1200" b="0" i="0" u="none" strike="noStrike" kern="1200" cap="none" spc="0" normalizeH="0" baseline="0" noProof="0" dirty="0">
              <a:ln>
                <a:noFill/>
              </a:ln>
              <a:solidFill>
                <a:prstClr val="black"/>
              </a:solidFill>
              <a:effectLst/>
              <a:uLnTx/>
              <a:uFillTx/>
              <a:latin typeface="Montserrat" pitchFamily="2" charset="77"/>
              <a:ea typeface="+mn-ea"/>
              <a:cs typeface="Times New Roman" panose="02020603050405020304" pitchFamily="18" charset="0"/>
            </a:endParaRPr>
          </a:p>
        </p:txBody>
      </p:sp>
      <p:sp>
        <p:nvSpPr>
          <p:cNvPr id="52" name="Rounded Rectangle 51">
            <a:extLst>
              <a:ext uri="{FF2B5EF4-FFF2-40B4-BE49-F238E27FC236}">
                <a16:creationId xmlns:a16="http://schemas.microsoft.com/office/drawing/2014/main" id="{5EA260A5-E1E9-7347-B009-88AF8951BDB3}"/>
              </a:ext>
            </a:extLst>
          </p:cNvPr>
          <p:cNvSpPr/>
          <p:nvPr/>
        </p:nvSpPr>
        <p:spPr>
          <a:xfrm>
            <a:off x="9418107" y="1373053"/>
            <a:ext cx="1698542" cy="4140662"/>
          </a:xfrm>
          <a:prstGeom prst="roundRect">
            <a:avLst>
              <a:gd name="adj" fmla="val 6195"/>
            </a:avLst>
          </a:prstGeom>
          <a:solidFill>
            <a:srgbClr val="5B88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3" name="TextBox 52">
            <a:extLst>
              <a:ext uri="{FF2B5EF4-FFF2-40B4-BE49-F238E27FC236}">
                <a16:creationId xmlns:a16="http://schemas.microsoft.com/office/drawing/2014/main" id="{441C2C9A-39CC-1B4C-9FDE-6D6920698C4F}"/>
              </a:ext>
            </a:extLst>
          </p:cNvPr>
          <p:cNvSpPr txBox="1"/>
          <p:nvPr/>
        </p:nvSpPr>
        <p:spPr>
          <a:xfrm>
            <a:off x="9517560" y="1615964"/>
            <a:ext cx="1486253" cy="360098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pitchFamily="2" charset="77"/>
                <a:ea typeface="+mn-ea"/>
                <a:cs typeface="Times New Roman" panose="02020603050405020304" pitchFamily="18" charset="0"/>
              </a:rPr>
              <a:t>Competences of employees in specialized fields
(specialist in communication and public relations, accountant, HR manager, etc.)</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white"/>
              </a:solidFill>
              <a:effectLst/>
              <a:uLnTx/>
              <a:uFillTx/>
              <a:latin typeface="Montserrat" pitchFamily="2" charset="77"/>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pitchFamily="2" charset="77"/>
                <a:ea typeface="+mn-ea"/>
                <a:cs typeface="Times New Roman" panose="02020603050405020304" pitchFamily="18" charset="0"/>
              </a:rPr>
              <a:t>(developed in 2024 and sent out for use.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Montserrat" pitchFamily="2" charset="77"/>
                <a:ea typeface="+mn-ea"/>
                <a:cs typeface="Times New Roman" panose="02020603050405020304" pitchFamily="18" charset="0"/>
              </a:rPr>
              <a:t>To be approved when revising CF)
</a:t>
            </a:r>
            <a:endParaRPr kumimoji="0" lang="en-GB" sz="1200" b="0" i="0" u="none" strike="noStrike" kern="1200" cap="none" spc="0" normalizeH="0" baseline="0" noProof="0" dirty="0">
              <a:ln>
                <a:noFill/>
              </a:ln>
              <a:solidFill>
                <a:prstClr val="black"/>
              </a:solidFill>
              <a:effectLst/>
              <a:uLnTx/>
              <a:uFillTx/>
              <a:latin typeface="Montserrat" pitchFamily="2" charset="77"/>
              <a:ea typeface="+mn-ea"/>
              <a:cs typeface="+mn-cs"/>
            </a:endParaRPr>
          </a:p>
        </p:txBody>
      </p:sp>
    </p:spTree>
    <p:extLst>
      <p:ext uri="{BB962C8B-B14F-4D97-AF65-F5344CB8AC3E}">
        <p14:creationId xmlns:p14="http://schemas.microsoft.com/office/powerpoint/2010/main" val="3386235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5656" y="1554955"/>
            <a:ext cx="3003550" cy="3748087"/>
          </a:xfrm>
          <a:prstGeom prst="rect">
            <a:avLst/>
          </a:prstGeom>
          <a:noFill/>
        </p:spPr>
        <p:txBody>
          <a:bodyPr>
            <a:noAutofit/>
          </a:bodyPr>
          <a:lstStyle/>
          <a:p>
            <a:pPr algn="ctr" rtl="0"/>
            <a:r>
              <a:rPr lang="ro-MD" sz="2000" dirty="0">
                <a:solidFill>
                  <a:schemeClr val="accent1">
                    <a:lumMod val="75000"/>
                  </a:schemeClr>
                </a:solidFill>
                <a:latin typeface="Montserrat" pitchFamily="2" charset="77"/>
              </a:rPr>
              <a:t>The system of professional competencies is </a:t>
            </a:r>
            <a:r>
              <a:rPr lang="ro-MD" sz="2000" b="1" dirty="0">
                <a:solidFill>
                  <a:schemeClr val="accent1">
                    <a:lumMod val="75000"/>
                  </a:schemeClr>
                </a:solidFill>
                <a:latin typeface="Montserrat" pitchFamily="2" charset="77"/>
              </a:rPr>
              <a:t>a set of tools</a:t>
            </a:r>
            <a:r>
              <a:rPr lang="ro-MD" sz="2000" dirty="0">
                <a:solidFill>
                  <a:schemeClr val="accent1">
                    <a:lumMod val="75000"/>
                  </a:schemeClr>
                </a:solidFill>
                <a:latin typeface="Montserrat" pitchFamily="2" charset="77"/>
              </a:rPr>
              <a:t> related to </a:t>
            </a:r>
            <a:r>
              <a:rPr lang="ro-MD" sz="2000" b="1" dirty="0">
                <a:solidFill>
                  <a:schemeClr val="accent1">
                    <a:lumMod val="75000"/>
                  </a:schemeClr>
                </a:solidFill>
                <a:latin typeface="Montserrat" pitchFamily="2" charset="77"/>
              </a:rPr>
              <a:t>human resources management </a:t>
            </a:r>
            <a:r>
              <a:rPr lang="ro-MD" sz="2000" dirty="0">
                <a:solidFill>
                  <a:schemeClr val="accent1">
                    <a:lumMod val="75000"/>
                  </a:schemeClr>
                </a:solidFill>
                <a:latin typeface="Montserrat" pitchFamily="2" charset="77"/>
              </a:rPr>
              <a:t>within a Supreme Audit Institution , being applicable throughout the life cycle of an employee within the institution.</a:t>
            </a:r>
            <a:br>
              <a:rPr lang="ro-MD" sz="2000" dirty="0">
                <a:solidFill>
                  <a:schemeClr val="accent1">
                    <a:lumMod val="75000"/>
                  </a:schemeClr>
                </a:solidFill>
                <a:latin typeface="Montserrat" pitchFamily="2" charset="77"/>
              </a:rPr>
            </a:br>
            <a:endParaRPr lang="en-US" sz="2000" dirty="0">
              <a:solidFill>
                <a:schemeClr val="accent1">
                  <a:lumMod val="75000"/>
                </a:schemeClr>
              </a:solidFill>
              <a:latin typeface="Montserrat" pitchFamily="2" charset="77"/>
            </a:endParaRPr>
          </a:p>
        </p:txBody>
      </p:sp>
      <p:graphicFrame>
        <p:nvGraphicFramePr>
          <p:cNvPr id="4" name="Content Placeholder 3"/>
          <p:cNvGraphicFramePr>
            <a:graphicFrameLocks noGrp="1"/>
          </p:cNvGraphicFramePr>
          <p:nvPr>
            <p:ph idx="4294967295"/>
          </p:nvPr>
        </p:nvGraphicFramePr>
        <p:xfrm>
          <a:off x="4357336" y="842962"/>
          <a:ext cx="8724900" cy="51720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486440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ounded Rectangle 49">
            <a:extLst>
              <a:ext uri="{FF2B5EF4-FFF2-40B4-BE49-F238E27FC236}">
                <a16:creationId xmlns:a16="http://schemas.microsoft.com/office/drawing/2014/main" id="{FA56D919-F7CB-314E-A54D-ADE689C4A0BC}"/>
              </a:ext>
            </a:extLst>
          </p:cNvPr>
          <p:cNvSpPr/>
          <p:nvPr/>
        </p:nvSpPr>
        <p:spPr>
          <a:xfrm>
            <a:off x="922935" y="1139808"/>
            <a:ext cx="4393871" cy="464274"/>
          </a:xfrm>
          <a:prstGeom prst="roundRect">
            <a:avLst/>
          </a:prstGeom>
          <a:solidFill>
            <a:srgbClr val="EC8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51" name="Rounded Rectangle 50">
            <a:extLst>
              <a:ext uri="{FF2B5EF4-FFF2-40B4-BE49-F238E27FC236}">
                <a16:creationId xmlns:a16="http://schemas.microsoft.com/office/drawing/2014/main" id="{E9AB087B-D498-2441-BD5D-A5ABE0F55FFB}"/>
              </a:ext>
            </a:extLst>
          </p:cNvPr>
          <p:cNvSpPr/>
          <p:nvPr/>
        </p:nvSpPr>
        <p:spPr>
          <a:xfrm>
            <a:off x="6014112" y="1151910"/>
            <a:ext cx="4393871" cy="464274"/>
          </a:xfrm>
          <a:prstGeom prst="roundRect">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 name="Title 1">
            <a:extLst>
              <a:ext uri="{FF2B5EF4-FFF2-40B4-BE49-F238E27FC236}">
                <a16:creationId xmlns:a16="http://schemas.microsoft.com/office/drawing/2014/main" id="{3AFF1BFA-6FC0-E248-9661-BB78E74533D3}"/>
              </a:ext>
            </a:extLst>
          </p:cNvPr>
          <p:cNvSpPr txBox="1">
            <a:spLocks/>
          </p:cNvSpPr>
          <p:nvPr/>
        </p:nvSpPr>
        <p:spPr>
          <a:xfrm>
            <a:off x="677334" y="288971"/>
            <a:ext cx="10022334" cy="803564"/>
          </a:xfrm>
          <a:prstGeom prst="rect">
            <a:avLst/>
          </a:prstGeom>
        </p:spPr>
        <p:txBody>
          <a:bodyPr/>
          <a:lstStyle>
            <a:lvl1pPr algn="l" defTabSz="457200" rtl="0" eaLnBrk="1" latinLnBrk="0" hangingPunct="1">
              <a:spcBef>
                <a:spcPct val="0"/>
              </a:spcBef>
              <a:buNone/>
              <a:defRPr sz="3600" b="0" i="0" kern="1200">
                <a:solidFill>
                  <a:schemeClr val="accent1"/>
                </a:solidFill>
                <a:latin typeface="Montserrat Medium"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en-US" sz="2800" b="0" i="0" u="none" strike="noStrike" kern="1200" cap="none" spc="0" normalizeH="0" baseline="0" noProof="0" dirty="0">
                <a:ln>
                  <a:noFill/>
                </a:ln>
                <a:solidFill>
                  <a:srgbClr val="4A66AC"/>
                </a:solidFill>
                <a:effectLst/>
                <a:uLnTx/>
                <a:uFillTx/>
                <a:latin typeface="Montserrat Medium" pitchFamily="2" charset="77"/>
                <a:ea typeface="+mj-ea"/>
                <a:cs typeface="+mj-cs"/>
              </a:rPr>
              <a:t>How the Competency framework helped </a:t>
            </a:r>
            <a:r>
              <a:rPr kumimoji="0" lang="en-US" sz="2800" b="0" i="0" u="none" strike="noStrike" kern="1200" cap="none" spc="0" normalizeH="0" baseline="0" noProof="0" dirty="0" err="1">
                <a:ln>
                  <a:noFill/>
                </a:ln>
                <a:solidFill>
                  <a:srgbClr val="4A66AC"/>
                </a:solidFill>
                <a:effectLst/>
                <a:uLnTx/>
                <a:uFillTx/>
                <a:latin typeface="Montserrat Medium" pitchFamily="2" charset="77"/>
                <a:ea typeface="+mj-ea"/>
                <a:cs typeface="+mj-cs"/>
              </a:rPr>
              <a:t>CoARM</a:t>
            </a:r>
            <a:r>
              <a:rPr kumimoji="0" lang="en-US" sz="2800" b="0" i="0" u="none" strike="noStrike" kern="1200" cap="none" spc="0" normalizeH="0" baseline="0" noProof="0" dirty="0">
                <a:ln>
                  <a:noFill/>
                </a:ln>
                <a:solidFill>
                  <a:srgbClr val="4A66AC"/>
                </a:solidFill>
                <a:effectLst/>
                <a:uLnTx/>
                <a:uFillTx/>
                <a:latin typeface="Montserrat Medium" pitchFamily="2" charset="77"/>
                <a:ea typeface="+mj-ea"/>
                <a:cs typeface="+mj-cs"/>
              </a:rPr>
              <a:t>?</a:t>
            </a:r>
            <a:endParaRPr kumimoji="0" lang="ro-MD" sz="2800" b="0" i="0" u="none" strike="noStrike" kern="1200" cap="none" spc="0" normalizeH="0" baseline="0" noProof="0" dirty="0">
              <a:ln>
                <a:noFill/>
              </a:ln>
              <a:solidFill>
                <a:srgbClr val="4A66AC"/>
              </a:solidFill>
              <a:effectLst/>
              <a:uLnTx/>
              <a:uFillTx/>
              <a:latin typeface="Montserrat Medium" pitchFamily="2" charset="77"/>
              <a:ea typeface="+mj-ea"/>
              <a:cs typeface="+mj-cs"/>
            </a:endParaRPr>
          </a:p>
        </p:txBody>
      </p:sp>
      <p:sp>
        <p:nvSpPr>
          <p:cNvPr id="5" name="TextBox 4">
            <a:extLst>
              <a:ext uri="{FF2B5EF4-FFF2-40B4-BE49-F238E27FC236}">
                <a16:creationId xmlns:a16="http://schemas.microsoft.com/office/drawing/2014/main" id="{4433A648-C0BE-9E4B-B1BB-50AF3CDCF8B4}"/>
              </a:ext>
            </a:extLst>
          </p:cNvPr>
          <p:cNvSpPr txBox="1"/>
          <p:nvPr/>
        </p:nvSpPr>
        <p:spPr>
          <a:xfrm>
            <a:off x="1113312" y="1741376"/>
            <a:ext cx="430183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Line managers and engagement partners unclear on role expectations</a:t>
            </a:r>
          </a:p>
        </p:txBody>
      </p:sp>
      <p:sp>
        <p:nvSpPr>
          <p:cNvPr id="8" name="TextBox 7">
            <a:extLst>
              <a:ext uri="{FF2B5EF4-FFF2-40B4-BE49-F238E27FC236}">
                <a16:creationId xmlns:a16="http://schemas.microsoft.com/office/drawing/2014/main" id="{A7995DDE-7CFD-1843-94FA-51F5593D7409}"/>
              </a:ext>
            </a:extLst>
          </p:cNvPr>
          <p:cNvSpPr txBox="1"/>
          <p:nvPr/>
        </p:nvSpPr>
        <p:spPr>
          <a:xfrm>
            <a:off x="6156616" y="1735285"/>
            <a:ext cx="459847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CF defines competencies clearly — clarifies responsibilities, roles, boundaries</a:t>
            </a:r>
          </a:p>
        </p:txBody>
      </p:sp>
      <p:sp>
        <p:nvSpPr>
          <p:cNvPr id="9" name="TextBox 8">
            <a:extLst>
              <a:ext uri="{FF2B5EF4-FFF2-40B4-BE49-F238E27FC236}">
                <a16:creationId xmlns:a16="http://schemas.microsoft.com/office/drawing/2014/main" id="{A23AADB1-64F8-954A-988A-611B8678D49A}"/>
              </a:ext>
            </a:extLst>
          </p:cNvPr>
          <p:cNvSpPr txBox="1"/>
          <p:nvPr/>
        </p:nvSpPr>
        <p:spPr>
          <a:xfrm>
            <a:off x="1113311" y="2521852"/>
            <a:ext cx="350618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Subjective or unclear performance reviews</a:t>
            </a:r>
          </a:p>
        </p:txBody>
      </p:sp>
      <p:sp>
        <p:nvSpPr>
          <p:cNvPr id="11" name="TextBox 10">
            <a:extLst>
              <a:ext uri="{FF2B5EF4-FFF2-40B4-BE49-F238E27FC236}">
                <a16:creationId xmlns:a16="http://schemas.microsoft.com/office/drawing/2014/main" id="{607808DA-8279-A74F-B2F2-93A91BAE54B6}"/>
              </a:ext>
            </a:extLst>
          </p:cNvPr>
          <p:cNvSpPr txBox="1"/>
          <p:nvPr/>
        </p:nvSpPr>
        <p:spPr>
          <a:xfrm>
            <a:off x="6156616" y="2519028"/>
            <a:ext cx="3862449"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CF offers concrete criteria for feedback and evaluation</a:t>
            </a:r>
          </a:p>
        </p:txBody>
      </p:sp>
      <p:sp>
        <p:nvSpPr>
          <p:cNvPr id="13" name="TextBox 12">
            <a:extLst>
              <a:ext uri="{FF2B5EF4-FFF2-40B4-BE49-F238E27FC236}">
                <a16:creationId xmlns:a16="http://schemas.microsoft.com/office/drawing/2014/main" id="{9992DA97-EA6E-F847-B951-6F71BE630BCB}"/>
              </a:ext>
            </a:extLst>
          </p:cNvPr>
          <p:cNvSpPr txBox="1"/>
          <p:nvPr/>
        </p:nvSpPr>
        <p:spPr>
          <a:xfrm>
            <a:off x="1113312" y="3421994"/>
            <a:ext cx="3862448"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Hard to detect development needs</a:t>
            </a:r>
          </a:p>
        </p:txBody>
      </p:sp>
      <p:sp>
        <p:nvSpPr>
          <p:cNvPr id="15" name="TextBox 14">
            <a:extLst>
              <a:ext uri="{FF2B5EF4-FFF2-40B4-BE49-F238E27FC236}">
                <a16:creationId xmlns:a16="http://schemas.microsoft.com/office/drawing/2014/main" id="{15CE783F-FB65-CE43-8224-E9F026D90240}"/>
              </a:ext>
            </a:extLst>
          </p:cNvPr>
          <p:cNvSpPr txBox="1"/>
          <p:nvPr/>
        </p:nvSpPr>
        <p:spPr>
          <a:xfrm>
            <a:off x="1113311" y="4176673"/>
            <a:ext cx="3862449"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Promotion or rotation decisions disputed</a:t>
            </a:r>
          </a:p>
        </p:txBody>
      </p:sp>
      <p:sp>
        <p:nvSpPr>
          <p:cNvPr id="17" name="TextBox 16">
            <a:extLst>
              <a:ext uri="{FF2B5EF4-FFF2-40B4-BE49-F238E27FC236}">
                <a16:creationId xmlns:a16="http://schemas.microsoft.com/office/drawing/2014/main" id="{5BD7B569-090D-134A-AE15-276046F03B86}"/>
              </a:ext>
            </a:extLst>
          </p:cNvPr>
          <p:cNvSpPr txBox="1"/>
          <p:nvPr/>
        </p:nvSpPr>
        <p:spPr>
          <a:xfrm>
            <a:off x="6156615" y="3305670"/>
            <a:ext cx="3862450"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CF allows comparison between required and actual competencies</a:t>
            </a:r>
          </a:p>
        </p:txBody>
      </p:sp>
      <p:sp>
        <p:nvSpPr>
          <p:cNvPr id="19" name="TextBox 18">
            <a:extLst>
              <a:ext uri="{FF2B5EF4-FFF2-40B4-BE49-F238E27FC236}">
                <a16:creationId xmlns:a16="http://schemas.microsoft.com/office/drawing/2014/main" id="{AD9B99A4-0795-AE45-8E3B-B5BD5B7A445A}"/>
              </a:ext>
            </a:extLst>
          </p:cNvPr>
          <p:cNvSpPr txBox="1"/>
          <p:nvPr/>
        </p:nvSpPr>
        <p:spPr>
          <a:xfrm>
            <a:off x="6156615" y="4089413"/>
            <a:ext cx="3624942"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CF provides a merit-based foundation for career decisions</a:t>
            </a:r>
          </a:p>
        </p:txBody>
      </p:sp>
      <p:sp>
        <p:nvSpPr>
          <p:cNvPr id="21" name="TextBox 20">
            <a:extLst>
              <a:ext uri="{FF2B5EF4-FFF2-40B4-BE49-F238E27FC236}">
                <a16:creationId xmlns:a16="http://schemas.microsoft.com/office/drawing/2014/main" id="{FC01317E-B3BF-0E47-A62A-9F300F615CDE}"/>
              </a:ext>
            </a:extLst>
          </p:cNvPr>
          <p:cNvSpPr txBox="1"/>
          <p:nvPr/>
        </p:nvSpPr>
        <p:spPr>
          <a:xfrm>
            <a:off x="1113312" y="5015261"/>
            <a:ext cx="4183083" cy="30777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Ad-hoc or inconsistent coaching</a:t>
            </a:r>
          </a:p>
        </p:txBody>
      </p:sp>
      <p:sp>
        <p:nvSpPr>
          <p:cNvPr id="23" name="TextBox 22">
            <a:extLst>
              <a:ext uri="{FF2B5EF4-FFF2-40B4-BE49-F238E27FC236}">
                <a16:creationId xmlns:a16="http://schemas.microsoft.com/office/drawing/2014/main" id="{6175A7A2-8064-E848-98F3-646D62F98533}"/>
              </a:ext>
            </a:extLst>
          </p:cNvPr>
          <p:cNvSpPr txBox="1"/>
          <p:nvPr/>
        </p:nvSpPr>
        <p:spPr>
          <a:xfrm>
            <a:off x="1113312" y="5792928"/>
            <a:ext cx="4301836"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SAI positioning and role in public administration is not perceived as clear</a:t>
            </a:r>
          </a:p>
        </p:txBody>
      </p:sp>
      <p:sp>
        <p:nvSpPr>
          <p:cNvPr id="25" name="TextBox 24">
            <a:extLst>
              <a:ext uri="{FF2B5EF4-FFF2-40B4-BE49-F238E27FC236}">
                <a16:creationId xmlns:a16="http://schemas.microsoft.com/office/drawing/2014/main" id="{57C250D2-0F1C-0B44-8816-E2E56EF5C71F}"/>
              </a:ext>
            </a:extLst>
          </p:cNvPr>
          <p:cNvSpPr txBox="1"/>
          <p:nvPr/>
        </p:nvSpPr>
        <p:spPr>
          <a:xfrm>
            <a:off x="6156615" y="4876762"/>
            <a:ext cx="3990448" cy="52322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CF enables targeted and personalized development planning</a:t>
            </a:r>
          </a:p>
        </p:txBody>
      </p:sp>
      <p:sp>
        <p:nvSpPr>
          <p:cNvPr id="27" name="TextBox 26">
            <a:extLst>
              <a:ext uri="{FF2B5EF4-FFF2-40B4-BE49-F238E27FC236}">
                <a16:creationId xmlns:a16="http://schemas.microsoft.com/office/drawing/2014/main" id="{03C024DF-C935-2446-B7C5-746C1D1FAD0B}"/>
              </a:ext>
            </a:extLst>
          </p:cNvPr>
          <p:cNvSpPr txBox="1"/>
          <p:nvPr/>
        </p:nvSpPr>
        <p:spPr>
          <a:xfrm>
            <a:off x="6156615" y="5660505"/>
            <a:ext cx="4598472" cy="73866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ontserrat" pitchFamily="2" charset="77"/>
                <a:ea typeface="+mn-ea"/>
                <a:cs typeface="+mn-cs"/>
              </a:rPr>
              <a:t>CF strengthens the credibility of the SAI by demonstrating that audit work is grounded in professional competence</a:t>
            </a:r>
          </a:p>
        </p:txBody>
      </p:sp>
      <p:sp>
        <p:nvSpPr>
          <p:cNvPr id="29" name="TextBox 28">
            <a:extLst>
              <a:ext uri="{FF2B5EF4-FFF2-40B4-BE49-F238E27FC236}">
                <a16:creationId xmlns:a16="http://schemas.microsoft.com/office/drawing/2014/main" id="{70377DB6-80E5-824E-A04A-0E6E8B025773}"/>
              </a:ext>
            </a:extLst>
          </p:cNvPr>
          <p:cNvSpPr txBox="1"/>
          <p:nvPr/>
        </p:nvSpPr>
        <p:spPr>
          <a:xfrm>
            <a:off x="1342653" y="1168484"/>
            <a:ext cx="3403764"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Common Challenge</a:t>
            </a:r>
          </a:p>
        </p:txBody>
      </p:sp>
      <p:sp>
        <p:nvSpPr>
          <p:cNvPr id="31" name="TextBox 30">
            <a:extLst>
              <a:ext uri="{FF2B5EF4-FFF2-40B4-BE49-F238E27FC236}">
                <a16:creationId xmlns:a16="http://schemas.microsoft.com/office/drawing/2014/main" id="{56F79C9C-A3E2-9F41-BA91-6D890538B3DF}"/>
              </a:ext>
            </a:extLst>
          </p:cNvPr>
          <p:cNvSpPr txBox="1"/>
          <p:nvPr/>
        </p:nvSpPr>
        <p:spPr>
          <a:xfrm>
            <a:off x="6225237" y="1180586"/>
            <a:ext cx="3921826" cy="36933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Trebuchet MS" panose="020B0603020202020204"/>
                <a:ea typeface="+mn-ea"/>
                <a:cs typeface="+mn-cs"/>
              </a:rPr>
              <a:t>How the CF Helps</a:t>
            </a:r>
          </a:p>
        </p:txBody>
      </p:sp>
      <p:sp>
        <p:nvSpPr>
          <p:cNvPr id="32" name="Rounded Rectangle 31">
            <a:extLst>
              <a:ext uri="{FF2B5EF4-FFF2-40B4-BE49-F238E27FC236}">
                <a16:creationId xmlns:a16="http://schemas.microsoft.com/office/drawing/2014/main" id="{B0488FEC-FE66-5F47-B7F9-60FB6AF9554D}"/>
              </a:ext>
            </a:extLst>
          </p:cNvPr>
          <p:cNvSpPr/>
          <p:nvPr/>
        </p:nvSpPr>
        <p:spPr>
          <a:xfrm>
            <a:off x="902525" y="1735285"/>
            <a:ext cx="4393870" cy="523220"/>
          </a:xfrm>
          <a:prstGeom prst="roundRect">
            <a:avLst/>
          </a:prstGeom>
          <a:solidFill>
            <a:srgbClr val="EC893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3" name="Rounded Rectangle 32">
            <a:extLst>
              <a:ext uri="{FF2B5EF4-FFF2-40B4-BE49-F238E27FC236}">
                <a16:creationId xmlns:a16="http://schemas.microsoft.com/office/drawing/2014/main" id="{05F383EE-947D-5B4E-B82D-2A6A17BAE2C9}"/>
              </a:ext>
            </a:extLst>
          </p:cNvPr>
          <p:cNvSpPr/>
          <p:nvPr/>
        </p:nvSpPr>
        <p:spPr>
          <a:xfrm>
            <a:off x="902525" y="2519057"/>
            <a:ext cx="4393870" cy="523220"/>
          </a:xfrm>
          <a:prstGeom prst="roundRect">
            <a:avLst/>
          </a:prstGeom>
          <a:solidFill>
            <a:srgbClr val="EC893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4" name="Rounded Rectangle 33">
            <a:extLst>
              <a:ext uri="{FF2B5EF4-FFF2-40B4-BE49-F238E27FC236}">
                <a16:creationId xmlns:a16="http://schemas.microsoft.com/office/drawing/2014/main" id="{6FC9F6E8-8A7B-AE41-8C68-7B73BB2EEDE2}"/>
              </a:ext>
            </a:extLst>
          </p:cNvPr>
          <p:cNvSpPr/>
          <p:nvPr/>
        </p:nvSpPr>
        <p:spPr>
          <a:xfrm>
            <a:off x="902525" y="3326579"/>
            <a:ext cx="4393870" cy="523220"/>
          </a:xfrm>
          <a:prstGeom prst="roundRect">
            <a:avLst/>
          </a:prstGeom>
          <a:solidFill>
            <a:srgbClr val="EC893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5" name="Rounded Rectangle 34">
            <a:extLst>
              <a:ext uri="{FF2B5EF4-FFF2-40B4-BE49-F238E27FC236}">
                <a16:creationId xmlns:a16="http://schemas.microsoft.com/office/drawing/2014/main" id="{F3D4835F-B4CF-A141-8B97-84102CD9A12A}"/>
              </a:ext>
            </a:extLst>
          </p:cNvPr>
          <p:cNvSpPr/>
          <p:nvPr/>
        </p:nvSpPr>
        <p:spPr>
          <a:xfrm>
            <a:off x="890650" y="4098475"/>
            <a:ext cx="4393870" cy="523220"/>
          </a:xfrm>
          <a:prstGeom prst="roundRect">
            <a:avLst/>
          </a:prstGeom>
          <a:solidFill>
            <a:srgbClr val="EC893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6" name="Rounded Rectangle 35">
            <a:extLst>
              <a:ext uri="{FF2B5EF4-FFF2-40B4-BE49-F238E27FC236}">
                <a16:creationId xmlns:a16="http://schemas.microsoft.com/office/drawing/2014/main" id="{0E201287-16A8-1540-BAA5-F374A78DFB03}"/>
              </a:ext>
            </a:extLst>
          </p:cNvPr>
          <p:cNvSpPr/>
          <p:nvPr/>
        </p:nvSpPr>
        <p:spPr>
          <a:xfrm>
            <a:off x="902525" y="4882247"/>
            <a:ext cx="4393870" cy="523220"/>
          </a:xfrm>
          <a:prstGeom prst="roundRect">
            <a:avLst/>
          </a:prstGeom>
          <a:solidFill>
            <a:srgbClr val="EC893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7" name="Rounded Rectangle 36">
            <a:extLst>
              <a:ext uri="{FF2B5EF4-FFF2-40B4-BE49-F238E27FC236}">
                <a16:creationId xmlns:a16="http://schemas.microsoft.com/office/drawing/2014/main" id="{BEDC488F-FDCA-4E41-9506-2FC44DCE1533}"/>
              </a:ext>
            </a:extLst>
          </p:cNvPr>
          <p:cNvSpPr/>
          <p:nvPr/>
        </p:nvSpPr>
        <p:spPr>
          <a:xfrm>
            <a:off x="902525" y="5642267"/>
            <a:ext cx="4393870" cy="795647"/>
          </a:xfrm>
          <a:prstGeom prst="roundRect">
            <a:avLst/>
          </a:prstGeom>
          <a:solidFill>
            <a:srgbClr val="EC8930">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8" name="Rounded Rectangle 37">
            <a:extLst>
              <a:ext uri="{FF2B5EF4-FFF2-40B4-BE49-F238E27FC236}">
                <a16:creationId xmlns:a16="http://schemas.microsoft.com/office/drawing/2014/main" id="{5CED0A36-50A3-1749-A941-799221A9EDCA}"/>
              </a:ext>
            </a:extLst>
          </p:cNvPr>
          <p:cNvSpPr/>
          <p:nvPr/>
        </p:nvSpPr>
        <p:spPr>
          <a:xfrm>
            <a:off x="6025987" y="1732100"/>
            <a:ext cx="4393870" cy="523220"/>
          </a:xfrm>
          <a:prstGeom prst="roundRect">
            <a:avLst/>
          </a:prstGeom>
          <a:solidFill>
            <a:srgbClr val="82CDB7">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39" name="Rounded Rectangle 38">
            <a:extLst>
              <a:ext uri="{FF2B5EF4-FFF2-40B4-BE49-F238E27FC236}">
                <a16:creationId xmlns:a16="http://schemas.microsoft.com/office/drawing/2014/main" id="{E77FF1D4-666B-E045-B357-774240767B57}"/>
              </a:ext>
            </a:extLst>
          </p:cNvPr>
          <p:cNvSpPr/>
          <p:nvPr/>
        </p:nvSpPr>
        <p:spPr>
          <a:xfrm>
            <a:off x="6025987" y="2515872"/>
            <a:ext cx="4393870" cy="523220"/>
          </a:xfrm>
          <a:prstGeom prst="roundRect">
            <a:avLst/>
          </a:prstGeom>
          <a:solidFill>
            <a:srgbClr val="82CDB7">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0" name="Rounded Rectangle 39">
            <a:extLst>
              <a:ext uri="{FF2B5EF4-FFF2-40B4-BE49-F238E27FC236}">
                <a16:creationId xmlns:a16="http://schemas.microsoft.com/office/drawing/2014/main" id="{38126265-1240-4646-AA8A-45C12CF156EF}"/>
              </a:ext>
            </a:extLst>
          </p:cNvPr>
          <p:cNvSpPr/>
          <p:nvPr/>
        </p:nvSpPr>
        <p:spPr>
          <a:xfrm>
            <a:off x="6025987" y="3323394"/>
            <a:ext cx="4393870" cy="523220"/>
          </a:xfrm>
          <a:prstGeom prst="roundRect">
            <a:avLst/>
          </a:prstGeom>
          <a:solidFill>
            <a:srgbClr val="82CDB7">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1" name="Rounded Rectangle 40">
            <a:extLst>
              <a:ext uri="{FF2B5EF4-FFF2-40B4-BE49-F238E27FC236}">
                <a16:creationId xmlns:a16="http://schemas.microsoft.com/office/drawing/2014/main" id="{3665FB01-3A17-B84A-B0B4-5FA17F35AF4A}"/>
              </a:ext>
            </a:extLst>
          </p:cNvPr>
          <p:cNvSpPr/>
          <p:nvPr/>
        </p:nvSpPr>
        <p:spPr>
          <a:xfrm>
            <a:off x="6014112" y="4095290"/>
            <a:ext cx="4393870" cy="523220"/>
          </a:xfrm>
          <a:prstGeom prst="roundRect">
            <a:avLst/>
          </a:prstGeom>
          <a:solidFill>
            <a:srgbClr val="82CDB7">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2" name="Rounded Rectangle 41">
            <a:extLst>
              <a:ext uri="{FF2B5EF4-FFF2-40B4-BE49-F238E27FC236}">
                <a16:creationId xmlns:a16="http://schemas.microsoft.com/office/drawing/2014/main" id="{72C88F19-935B-BC4E-9E9A-6B7F80083161}"/>
              </a:ext>
            </a:extLst>
          </p:cNvPr>
          <p:cNvSpPr/>
          <p:nvPr/>
        </p:nvSpPr>
        <p:spPr>
          <a:xfrm>
            <a:off x="6025987" y="4879062"/>
            <a:ext cx="4393870" cy="523220"/>
          </a:xfrm>
          <a:prstGeom prst="roundRect">
            <a:avLst/>
          </a:prstGeom>
          <a:solidFill>
            <a:srgbClr val="82CDB7">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3" name="Rounded Rectangle 42">
            <a:extLst>
              <a:ext uri="{FF2B5EF4-FFF2-40B4-BE49-F238E27FC236}">
                <a16:creationId xmlns:a16="http://schemas.microsoft.com/office/drawing/2014/main" id="{8726B23A-3370-574A-9C29-14D11F585116}"/>
              </a:ext>
            </a:extLst>
          </p:cNvPr>
          <p:cNvSpPr/>
          <p:nvPr/>
        </p:nvSpPr>
        <p:spPr>
          <a:xfrm>
            <a:off x="6025987" y="5639082"/>
            <a:ext cx="4393870" cy="795647"/>
          </a:xfrm>
          <a:prstGeom prst="roundRect">
            <a:avLst/>
          </a:prstGeom>
          <a:solidFill>
            <a:srgbClr val="82CDB7">
              <a:alpha val="3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4" name="Triangle 43">
            <a:extLst>
              <a:ext uri="{FF2B5EF4-FFF2-40B4-BE49-F238E27FC236}">
                <a16:creationId xmlns:a16="http://schemas.microsoft.com/office/drawing/2014/main" id="{85758A99-F9DE-284A-905B-84DE061BED7B}"/>
              </a:ext>
            </a:extLst>
          </p:cNvPr>
          <p:cNvSpPr/>
          <p:nvPr/>
        </p:nvSpPr>
        <p:spPr>
          <a:xfrm rot="5400000">
            <a:off x="5569746" y="1878295"/>
            <a:ext cx="302081" cy="249382"/>
          </a:xfrm>
          <a:prstGeom prst="triangle">
            <a:avLst/>
          </a:prstGeom>
          <a:solidFill>
            <a:srgbClr val="82C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5" name="Triangle 44">
            <a:extLst>
              <a:ext uri="{FF2B5EF4-FFF2-40B4-BE49-F238E27FC236}">
                <a16:creationId xmlns:a16="http://schemas.microsoft.com/office/drawing/2014/main" id="{DB9E7704-DA92-7B4F-9AD7-4CC76772AAC1}"/>
              </a:ext>
            </a:extLst>
          </p:cNvPr>
          <p:cNvSpPr/>
          <p:nvPr/>
        </p:nvSpPr>
        <p:spPr>
          <a:xfrm rot="5400000">
            <a:off x="5569745" y="2670003"/>
            <a:ext cx="302081" cy="249382"/>
          </a:xfrm>
          <a:prstGeom prst="triangle">
            <a:avLst/>
          </a:prstGeom>
          <a:solidFill>
            <a:srgbClr val="82C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6" name="Triangle 45">
            <a:extLst>
              <a:ext uri="{FF2B5EF4-FFF2-40B4-BE49-F238E27FC236}">
                <a16:creationId xmlns:a16="http://schemas.microsoft.com/office/drawing/2014/main" id="{E9DDF36A-23DB-8F45-8B54-ECCAC4961B2B}"/>
              </a:ext>
            </a:extLst>
          </p:cNvPr>
          <p:cNvSpPr/>
          <p:nvPr/>
        </p:nvSpPr>
        <p:spPr>
          <a:xfrm rot="5400000">
            <a:off x="5569745" y="3460313"/>
            <a:ext cx="302081" cy="249382"/>
          </a:xfrm>
          <a:prstGeom prst="triangle">
            <a:avLst/>
          </a:prstGeom>
          <a:solidFill>
            <a:srgbClr val="82C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7" name="Triangle 46">
            <a:extLst>
              <a:ext uri="{FF2B5EF4-FFF2-40B4-BE49-F238E27FC236}">
                <a16:creationId xmlns:a16="http://schemas.microsoft.com/office/drawing/2014/main" id="{2A41AFD0-23A7-864C-9206-92A5BB2FE754}"/>
              </a:ext>
            </a:extLst>
          </p:cNvPr>
          <p:cNvSpPr/>
          <p:nvPr/>
        </p:nvSpPr>
        <p:spPr>
          <a:xfrm rot="5400000">
            <a:off x="5569745" y="4250623"/>
            <a:ext cx="302081" cy="249382"/>
          </a:xfrm>
          <a:prstGeom prst="triangle">
            <a:avLst/>
          </a:prstGeom>
          <a:solidFill>
            <a:srgbClr val="82C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8" name="Triangle 47">
            <a:extLst>
              <a:ext uri="{FF2B5EF4-FFF2-40B4-BE49-F238E27FC236}">
                <a16:creationId xmlns:a16="http://schemas.microsoft.com/office/drawing/2014/main" id="{DA11C24D-AFF6-3841-BA5C-D2534F8F6497}"/>
              </a:ext>
            </a:extLst>
          </p:cNvPr>
          <p:cNvSpPr/>
          <p:nvPr/>
        </p:nvSpPr>
        <p:spPr>
          <a:xfrm rot="5400000">
            <a:off x="5569745" y="5040933"/>
            <a:ext cx="302081" cy="249382"/>
          </a:xfrm>
          <a:prstGeom prst="triangle">
            <a:avLst/>
          </a:prstGeom>
          <a:solidFill>
            <a:srgbClr val="82C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49" name="Triangle 48">
            <a:extLst>
              <a:ext uri="{FF2B5EF4-FFF2-40B4-BE49-F238E27FC236}">
                <a16:creationId xmlns:a16="http://schemas.microsoft.com/office/drawing/2014/main" id="{A1394292-B4B4-C240-BCAF-6560D53B6028}"/>
              </a:ext>
            </a:extLst>
          </p:cNvPr>
          <p:cNvSpPr/>
          <p:nvPr/>
        </p:nvSpPr>
        <p:spPr>
          <a:xfrm rot="5400000">
            <a:off x="5569745" y="5905146"/>
            <a:ext cx="302081" cy="249382"/>
          </a:xfrm>
          <a:prstGeom prst="triangle">
            <a:avLst/>
          </a:prstGeom>
          <a:solidFill>
            <a:srgbClr val="82CDB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Tree>
    <p:extLst>
      <p:ext uri="{BB962C8B-B14F-4D97-AF65-F5344CB8AC3E}">
        <p14:creationId xmlns:p14="http://schemas.microsoft.com/office/powerpoint/2010/main" val="2995912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350C0B60-CC4E-2249-89AA-32177208143B}"/>
              </a:ext>
            </a:extLst>
          </p:cNvPr>
          <p:cNvSpPr/>
          <p:nvPr/>
        </p:nvSpPr>
        <p:spPr>
          <a:xfrm>
            <a:off x="6287984" y="1292668"/>
            <a:ext cx="5260769" cy="4269381"/>
          </a:xfrm>
          <a:prstGeom prst="roundRect">
            <a:avLst>
              <a:gd name="adj" fmla="val 3270"/>
            </a:avLst>
          </a:prstGeom>
          <a:solidFill>
            <a:srgbClr val="82CDB7">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ounded Rectangle 16">
            <a:extLst>
              <a:ext uri="{FF2B5EF4-FFF2-40B4-BE49-F238E27FC236}">
                <a16:creationId xmlns:a16="http://schemas.microsoft.com/office/drawing/2014/main" id="{1F8C451F-8305-7D4E-A3D4-C3D5717D4056}"/>
              </a:ext>
            </a:extLst>
          </p:cNvPr>
          <p:cNvSpPr/>
          <p:nvPr/>
        </p:nvSpPr>
        <p:spPr>
          <a:xfrm>
            <a:off x="516576" y="1874561"/>
            <a:ext cx="5260769" cy="4609365"/>
          </a:xfrm>
          <a:prstGeom prst="roundRect">
            <a:avLst>
              <a:gd name="adj" fmla="val 3270"/>
            </a:avLst>
          </a:prstGeom>
          <a:solidFill>
            <a:srgbClr val="EC8930">
              <a:alpha val="3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218C5330-511C-F305-3BDD-B8EC16A0E6F5}"/>
              </a:ext>
            </a:extLst>
          </p:cNvPr>
          <p:cNvSpPr>
            <a:spLocks noGrp="1"/>
          </p:cNvSpPr>
          <p:nvPr>
            <p:ph type="title"/>
          </p:nvPr>
        </p:nvSpPr>
        <p:spPr>
          <a:prstGeom prst="rect">
            <a:avLst/>
          </a:prstGeom>
        </p:spPr>
        <p:txBody>
          <a:bodyPr/>
          <a:lstStyle/>
          <a:p>
            <a:r>
              <a:rPr lang="en-US" dirty="0"/>
              <a:t>Challenges and lessons learned</a:t>
            </a:r>
            <a:endParaRPr lang="ro-MD" dirty="0"/>
          </a:p>
        </p:txBody>
      </p:sp>
      <p:sp>
        <p:nvSpPr>
          <p:cNvPr id="5" name="Content Placeholder 4">
            <a:extLst>
              <a:ext uri="{FF2B5EF4-FFF2-40B4-BE49-F238E27FC236}">
                <a16:creationId xmlns:a16="http://schemas.microsoft.com/office/drawing/2014/main" id="{9E067B79-4541-C9F9-24F4-D2B1B462D5F4}"/>
              </a:ext>
            </a:extLst>
          </p:cNvPr>
          <p:cNvSpPr>
            <a:spLocks noGrp="1"/>
          </p:cNvSpPr>
          <p:nvPr>
            <p:ph sz="half" idx="4294967295"/>
          </p:nvPr>
        </p:nvSpPr>
        <p:spPr>
          <a:xfrm>
            <a:off x="1240973" y="2478042"/>
            <a:ext cx="4184650" cy="4090987"/>
          </a:xfrm>
          <a:prstGeom prst="rect">
            <a:avLst/>
          </a:prstGeom>
        </p:spPr>
        <p:txBody>
          <a:bodyPr>
            <a:normAutofit/>
          </a:bodyPr>
          <a:lstStyle/>
          <a:p>
            <a:pPr>
              <a:spcBef>
                <a:spcPts val="400"/>
              </a:spcBef>
            </a:pPr>
            <a:r>
              <a:rPr lang="en-US" dirty="0">
                <a:latin typeface="Montserrat" pitchFamily="2" charset="77"/>
              </a:rPr>
              <a:t>The new ISSAI was new for everyone</a:t>
            </a:r>
          </a:p>
          <a:p>
            <a:pPr>
              <a:spcBef>
                <a:spcPts val="400"/>
              </a:spcBef>
            </a:pPr>
            <a:endParaRPr lang="en-US" dirty="0">
              <a:latin typeface="Montserrat" pitchFamily="2" charset="77"/>
            </a:endParaRPr>
          </a:p>
          <a:p>
            <a:pPr>
              <a:spcBef>
                <a:spcPts val="400"/>
              </a:spcBef>
            </a:pPr>
            <a:r>
              <a:rPr lang="en-US" dirty="0">
                <a:latin typeface="Montserrat" pitchFamily="2" charset="77"/>
              </a:rPr>
              <a:t>The desire to be fully compliant to ISSAIs</a:t>
            </a:r>
          </a:p>
          <a:p>
            <a:pPr>
              <a:spcBef>
                <a:spcPts val="400"/>
              </a:spcBef>
            </a:pPr>
            <a:endParaRPr lang="en-US" dirty="0">
              <a:latin typeface="Montserrat" pitchFamily="2" charset="77"/>
            </a:endParaRPr>
          </a:p>
          <a:p>
            <a:pPr>
              <a:spcBef>
                <a:spcPts val="400"/>
              </a:spcBef>
            </a:pPr>
            <a:r>
              <a:rPr lang="en-US" dirty="0">
                <a:latin typeface="Montserrat" pitchFamily="2" charset="77"/>
              </a:rPr>
              <a:t>National framework applicable to our employees</a:t>
            </a:r>
          </a:p>
          <a:p>
            <a:pPr>
              <a:spcBef>
                <a:spcPts val="400"/>
              </a:spcBef>
            </a:pPr>
            <a:endParaRPr lang="en-US" dirty="0">
              <a:latin typeface="Montserrat" pitchFamily="2" charset="77"/>
            </a:endParaRPr>
          </a:p>
          <a:p>
            <a:pPr>
              <a:spcBef>
                <a:spcPts val="400"/>
              </a:spcBef>
            </a:pPr>
            <a:r>
              <a:rPr lang="en-US" dirty="0">
                <a:latin typeface="Montserrat" pitchFamily="2" charset="77"/>
              </a:rPr>
              <a:t>First impressions that the CF will result in additional work for everyone</a:t>
            </a:r>
            <a:endParaRPr lang="ro-MD" dirty="0">
              <a:latin typeface="Montserrat" pitchFamily="2" charset="77"/>
            </a:endParaRPr>
          </a:p>
        </p:txBody>
      </p:sp>
      <p:sp>
        <p:nvSpPr>
          <p:cNvPr id="7" name="Content Placeholder 6">
            <a:extLst>
              <a:ext uri="{FF2B5EF4-FFF2-40B4-BE49-F238E27FC236}">
                <a16:creationId xmlns:a16="http://schemas.microsoft.com/office/drawing/2014/main" id="{EBA53A92-56B6-33E5-A985-4D89E32284CF}"/>
              </a:ext>
            </a:extLst>
          </p:cNvPr>
          <p:cNvSpPr>
            <a:spLocks noGrp="1"/>
          </p:cNvSpPr>
          <p:nvPr>
            <p:ph sz="quarter" idx="4294967295"/>
          </p:nvPr>
        </p:nvSpPr>
        <p:spPr>
          <a:xfrm>
            <a:off x="7010518" y="2478042"/>
            <a:ext cx="4186237" cy="3255963"/>
          </a:xfrm>
          <a:prstGeom prst="rect">
            <a:avLst/>
          </a:prstGeom>
        </p:spPr>
        <p:txBody>
          <a:bodyPr>
            <a:normAutofit/>
          </a:bodyPr>
          <a:lstStyle/>
          <a:p>
            <a:r>
              <a:rPr lang="en-US" dirty="0">
                <a:latin typeface="Montserrat" pitchFamily="2" charset="77"/>
              </a:rPr>
              <a:t>Define and explain what “compliance to ISSAIs” means to us as a SAI</a:t>
            </a:r>
          </a:p>
          <a:p>
            <a:endParaRPr lang="ro-MD" dirty="0">
              <a:latin typeface="Montserrat" pitchFamily="2" charset="77"/>
            </a:endParaRPr>
          </a:p>
          <a:p>
            <a:r>
              <a:rPr lang="en-US">
                <a:latin typeface="Montserrat" pitchFamily="2" charset="77"/>
              </a:rPr>
              <a:t>Begin with a blank slate and simplify everything for clearer understanding</a:t>
            </a:r>
            <a:endParaRPr lang="en-US" dirty="0">
              <a:latin typeface="Montserrat" pitchFamily="2" charset="77"/>
            </a:endParaRPr>
          </a:p>
        </p:txBody>
      </p:sp>
      <p:sp>
        <p:nvSpPr>
          <p:cNvPr id="8" name="Rounded Rectangle 7">
            <a:extLst>
              <a:ext uri="{FF2B5EF4-FFF2-40B4-BE49-F238E27FC236}">
                <a16:creationId xmlns:a16="http://schemas.microsoft.com/office/drawing/2014/main" id="{8DB98298-0D01-F34D-9D35-5D5B27238931}"/>
              </a:ext>
            </a:extLst>
          </p:cNvPr>
          <p:cNvSpPr/>
          <p:nvPr/>
        </p:nvSpPr>
        <p:spPr>
          <a:xfrm>
            <a:off x="504700" y="1280796"/>
            <a:ext cx="5260769" cy="818196"/>
          </a:xfrm>
          <a:prstGeom prst="roundRect">
            <a:avLst/>
          </a:prstGeom>
          <a:solidFill>
            <a:srgbClr val="EC8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TextBox 9">
            <a:extLst>
              <a:ext uri="{FF2B5EF4-FFF2-40B4-BE49-F238E27FC236}">
                <a16:creationId xmlns:a16="http://schemas.microsoft.com/office/drawing/2014/main" id="{4E75244A-9EB5-ED49-A76A-EEAFBAE921B2}"/>
              </a:ext>
            </a:extLst>
          </p:cNvPr>
          <p:cNvSpPr txBox="1"/>
          <p:nvPr/>
        </p:nvSpPr>
        <p:spPr>
          <a:xfrm>
            <a:off x="2303813" y="1505228"/>
            <a:ext cx="2398816" cy="3693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Montserrat SemiBold" pitchFamily="2" charset="77"/>
                <a:ea typeface="+mn-ea"/>
                <a:cs typeface="+mn-cs"/>
              </a:rPr>
              <a:t>Why was it hard?</a:t>
            </a:r>
            <a:endParaRPr kumimoji="0" lang="ro-MD" sz="1800" b="1" i="0" u="none" strike="noStrike" kern="1200" cap="none" spc="0" normalizeH="0" baseline="0" noProof="0" dirty="0">
              <a:ln>
                <a:noFill/>
              </a:ln>
              <a:solidFill>
                <a:prstClr val="white"/>
              </a:solidFill>
              <a:effectLst/>
              <a:uLnTx/>
              <a:uFillTx/>
              <a:latin typeface="Montserrat SemiBold" pitchFamily="2" charset="77"/>
              <a:ea typeface="+mn-ea"/>
              <a:cs typeface="+mn-cs"/>
            </a:endParaRPr>
          </a:p>
        </p:txBody>
      </p:sp>
      <p:pic>
        <p:nvPicPr>
          <p:cNvPr id="11" name="Picture 10">
            <a:extLst>
              <a:ext uri="{FF2B5EF4-FFF2-40B4-BE49-F238E27FC236}">
                <a16:creationId xmlns:a16="http://schemas.microsoft.com/office/drawing/2014/main" id="{563F5C98-CBB0-E845-944B-371D8B76B1A8}"/>
              </a:ext>
            </a:extLst>
          </p:cNvPr>
          <p:cNvPicPr>
            <a:picLocks noChangeAspect="1"/>
          </p:cNvPicPr>
          <p:nvPr/>
        </p:nvPicPr>
        <p:blipFill>
          <a:blip r:embed="rId2"/>
          <a:stretch>
            <a:fillRect/>
          </a:stretch>
        </p:blipFill>
        <p:spPr>
          <a:xfrm>
            <a:off x="1240973" y="1384917"/>
            <a:ext cx="670954" cy="599066"/>
          </a:xfrm>
          <a:prstGeom prst="rect">
            <a:avLst/>
          </a:prstGeom>
        </p:spPr>
      </p:pic>
      <p:sp>
        <p:nvSpPr>
          <p:cNvPr id="12" name="Rounded Rectangle 11">
            <a:extLst>
              <a:ext uri="{FF2B5EF4-FFF2-40B4-BE49-F238E27FC236}">
                <a16:creationId xmlns:a16="http://schemas.microsoft.com/office/drawing/2014/main" id="{84CDD59E-D4C6-9641-BF1D-C063A4275A58}"/>
              </a:ext>
            </a:extLst>
          </p:cNvPr>
          <p:cNvSpPr/>
          <p:nvPr/>
        </p:nvSpPr>
        <p:spPr>
          <a:xfrm>
            <a:off x="6280963" y="1280796"/>
            <a:ext cx="5260769" cy="818196"/>
          </a:xfrm>
          <a:prstGeom prst="roundRect">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TextBox 13">
            <a:extLst>
              <a:ext uri="{FF2B5EF4-FFF2-40B4-BE49-F238E27FC236}">
                <a16:creationId xmlns:a16="http://schemas.microsoft.com/office/drawing/2014/main" id="{4DDA7425-B819-7943-8490-0576941E6082}"/>
              </a:ext>
            </a:extLst>
          </p:cNvPr>
          <p:cNvSpPr txBox="1"/>
          <p:nvPr/>
        </p:nvSpPr>
        <p:spPr>
          <a:xfrm>
            <a:off x="8146472" y="1369536"/>
            <a:ext cx="3071750"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03086"/>
                </a:solidFill>
                <a:effectLst/>
                <a:uLnTx/>
                <a:uFillTx/>
                <a:latin typeface="Montserrat SemiBold" pitchFamily="2" charset="77"/>
                <a:ea typeface="+mn-ea"/>
                <a:cs typeface="+mn-cs"/>
              </a:rPr>
              <a:t>What we could have done differently</a:t>
            </a:r>
          </a:p>
        </p:txBody>
      </p:sp>
      <p:pic>
        <p:nvPicPr>
          <p:cNvPr id="16" name="Picture 15">
            <a:extLst>
              <a:ext uri="{FF2B5EF4-FFF2-40B4-BE49-F238E27FC236}">
                <a16:creationId xmlns:a16="http://schemas.microsoft.com/office/drawing/2014/main" id="{9A7852ED-0100-D14D-B1DB-E0F7FE3FE9B0}"/>
              </a:ext>
            </a:extLst>
          </p:cNvPr>
          <p:cNvPicPr>
            <a:picLocks noChangeAspect="1"/>
          </p:cNvPicPr>
          <p:nvPr/>
        </p:nvPicPr>
        <p:blipFill>
          <a:blip r:embed="rId3"/>
          <a:stretch>
            <a:fillRect/>
          </a:stretch>
        </p:blipFill>
        <p:spPr>
          <a:xfrm>
            <a:off x="7141143" y="1401010"/>
            <a:ext cx="352183" cy="605315"/>
          </a:xfrm>
          <a:prstGeom prst="rect">
            <a:avLst/>
          </a:prstGeom>
        </p:spPr>
      </p:pic>
    </p:spTree>
    <p:extLst>
      <p:ext uri="{BB962C8B-B14F-4D97-AF65-F5344CB8AC3E}">
        <p14:creationId xmlns:p14="http://schemas.microsoft.com/office/powerpoint/2010/main" val="2275008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B3099B98-223E-8745-BF1C-5721CAD4BE8B}"/>
              </a:ext>
            </a:extLst>
          </p:cNvPr>
          <p:cNvSpPr/>
          <p:nvPr/>
        </p:nvSpPr>
        <p:spPr>
          <a:xfrm>
            <a:off x="1513651" y="1562058"/>
            <a:ext cx="9164698" cy="531650"/>
          </a:xfrm>
          <a:prstGeom prst="roundRect">
            <a:avLst/>
          </a:prstGeom>
          <a:solidFill>
            <a:srgbClr val="82CDB7">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3" name="Rounded Rectangle 12">
            <a:extLst>
              <a:ext uri="{FF2B5EF4-FFF2-40B4-BE49-F238E27FC236}">
                <a16:creationId xmlns:a16="http://schemas.microsoft.com/office/drawing/2014/main" id="{271F5D57-F6DC-2440-8C85-17F6EFFFE16D}"/>
              </a:ext>
            </a:extLst>
          </p:cNvPr>
          <p:cNvSpPr/>
          <p:nvPr/>
        </p:nvSpPr>
        <p:spPr>
          <a:xfrm>
            <a:off x="1525527" y="2227076"/>
            <a:ext cx="9164698" cy="531650"/>
          </a:xfrm>
          <a:prstGeom prst="roundRect">
            <a:avLst/>
          </a:prstGeom>
          <a:solidFill>
            <a:srgbClr val="82CDB7">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4" name="Rounded Rectangle 13">
            <a:extLst>
              <a:ext uri="{FF2B5EF4-FFF2-40B4-BE49-F238E27FC236}">
                <a16:creationId xmlns:a16="http://schemas.microsoft.com/office/drawing/2014/main" id="{17C850EE-625F-6E48-A12C-1157203447D2}"/>
              </a:ext>
            </a:extLst>
          </p:cNvPr>
          <p:cNvSpPr/>
          <p:nvPr/>
        </p:nvSpPr>
        <p:spPr>
          <a:xfrm>
            <a:off x="1513652" y="2903969"/>
            <a:ext cx="9164698" cy="531650"/>
          </a:xfrm>
          <a:prstGeom prst="roundRect">
            <a:avLst/>
          </a:prstGeom>
          <a:solidFill>
            <a:srgbClr val="82CDB7">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5" name="Rounded Rectangle 14">
            <a:extLst>
              <a:ext uri="{FF2B5EF4-FFF2-40B4-BE49-F238E27FC236}">
                <a16:creationId xmlns:a16="http://schemas.microsoft.com/office/drawing/2014/main" id="{11C519DA-C8C5-764D-BDB1-C66E0A17F846}"/>
              </a:ext>
            </a:extLst>
          </p:cNvPr>
          <p:cNvSpPr/>
          <p:nvPr/>
        </p:nvSpPr>
        <p:spPr>
          <a:xfrm>
            <a:off x="1513652" y="3557111"/>
            <a:ext cx="9164698" cy="789257"/>
          </a:xfrm>
          <a:prstGeom prst="roundRect">
            <a:avLst/>
          </a:prstGeom>
          <a:solidFill>
            <a:srgbClr val="82CDB7">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6" name="Rounded Rectangle 15">
            <a:extLst>
              <a:ext uri="{FF2B5EF4-FFF2-40B4-BE49-F238E27FC236}">
                <a16:creationId xmlns:a16="http://schemas.microsoft.com/office/drawing/2014/main" id="{D021F407-CD3C-0F4A-B8B8-1A63D7469885}"/>
              </a:ext>
            </a:extLst>
          </p:cNvPr>
          <p:cNvSpPr/>
          <p:nvPr/>
        </p:nvSpPr>
        <p:spPr>
          <a:xfrm>
            <a:off x="1501776" y="4435885"/>
            <a:ext cx="9164698" cy="753627"/>
          </a:xfrm>
          <a:prstGeom prst="roundRect">
            <a:avLst/>
          </a:prstGeom>
          <a:solidFill>
            <a:srgbClr val="82CDB7">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7" name="Rounded Rectangle 16">
            <a:extLst>
              <a:ext uri="{FF2B5EF4-FFF2-40B4-BE49-F238E27FC236}">
                <a16:creationId xmlns:a16="http://schemas.microsoft.com/office/drawing/2014/main" id="{CE5A8F00-271E-A64E-A678-69EB8A3933F3}"/>
              </a:ext>
            </a:extLst>
          </p:cNvPr>
          <p:cNvSpPr/>
          <p:nvPr/>
        </p:nvSpPr>
        <p:spPr>
          <a:xfrm>
            <a:off x="1525527" y="5338411"/>
            <a:ext cx="9164698" cy="531650"/>
          </a:xfrm>
          <a:prstGeom prst="roundRect">
            <a:avLst/>
          </a:prstGeom>
          <a:solidFill>
            <a:srgbClr val="82CDB7">
              <a:alpha val="5607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2" name="Title 1">
            <a:extLst>
              <a:ext uri="{FF2B5EF4-FFF2-40B4-BE49-F238E27FC236}">
                <a16:creationId xmlns:a16="http://schemas.microsoft.com/office/drawing/2014/main" id="{11BD5641-B921-A84C-9F2E-E2A6303209E8}"/>
              </a:ext>
            </a:extLst>
          </p:cNvPr>
          <p:cNvSpPr>
            <a:spLocks noGrp="1"/>
          </p:cNvSpPr>
          <p:nvPr>
            <p:ph type="title"/>
          </p:nvPr>
        </p:nvSpPr>
        <p:spPr/>
        <p:txBody>
          <a:bodyPr/>
          <a:lstStyle/>
          <a:p>
            <a:r>
              <a:rPr lang="en-US" dirty="0"/>
              <a:t>What worked well</a:t>
            </a:r>
          </a:p>
        </p:txBody>
      </p:sp>
      <p:sp>
        <p:nvSpPr>
          <p:cNvPr id="8" name="Content Placeholder 7">
            <a:extLst>
              <a:ext uri="{FF2B5EF4-FFF2-40B4-BE49-F238E27FC236}">
                <a16:creationId xmlns:a16="http://schemas.microsoft.com/office/drawing/2014/main" id="{913DE1FD-D76C-C81C-CA91-1CC96091852B}"/>
              </a:ext>
            </a:extLst>
          </p:cNvPr>
          <p:cNvSpPr>
            <a:spLocks noGrp="1"/>
          </p:cNvSpPr>
          <p:nvPr>
            <p:ph idx="4294967295"/>
          </p:nvPr>
        </p:nvSpPr>
        <p:spPr>
          <a:xfrm>
            <a:off x="1513651" y="1562058"/>
            <a:ext cx="8829758" cy="4778375"/>
          </a:xfrm>
          <a:prstGeom prst="rect">
            <a:avLst/>
          </a:prstGeom>
        </p:spPr>
        <p:txBody>
          <a:bodyPr>
            <a:normAutofit lnSpcReduction="10000"/>
          </a:bodyPr>
          <a:lstStyle/>
          <a:p>
            <a:pPr marL="0" indent="0">
              <a:spcBef>
                <a:spcPts val="0"/>
              </a:spcBef>
              <a:spcAft>
                <a:spcPts val="1800"/>
              </a:spcAft>
              <a:buNone/>
            </a:pPr>
            <a:r>
              <a:rPr lang="en-US" sz="1600" dirty="0">
                <a:latin typeface="Montserrat" pitchFamily="2" charset="77"/>
              </a:rPr>
              <a:t>Had clear support from top management (Head of SAI) in promoting the need and added value of the implementation of a CF.</a:t>
            </a:r>
          </a:p>
          <a:p>
            <a:pPr marL="0" indent="0">
              <a:spcBef>
                <a:spcPts val="0"/>
              </a:spcBef>
              <a:spcAft>
                <a:spcPts val="1800"/>
              </a:spcAft>
              <a:buNone/>
            </a:pPr>
            <a:r>
              <a:rPr lang="en-US" sz="1600" dirty="0">
                <a:latin typeface="Montserrat" pitchFamily="2" charset="77"/>
              </a:rPr>
              <a:t>Promoted the fact that de CF is an instrument to help staff, not assess or “punish” them.</a:t>
            </a:r>
          </a:p>
          <a:p>
            <a:pPr marL="0" indent="0">
              <a:spcBef>
                <a:spcPts val="0"/>
              </a:spcBef>
              <a:spcAft>
                <a:spcPts val="1800"/>
              </a:spcAft>
              <a:buNone/>
            </a:pPr>
            <a:r>
              <a:rPr lang="en-US" sz="1600" dirty="0">
                <a:latin typeface="Montserrat" pitchFamily="2" charset="77"/>
              </a:rPr>
              <a:t>Involved </a:t>
            </a:r>
            <a:r>
              <a:rPr lang="en-US" sz="1600" dirty="0">
                <a:effectLst/>
                <a:latin typeface="Montserrat" pitchFamily="2" charset="77"/>
              </a:rPr>
              <a:t>line managers in the CF development from the start and have preliminary meetings at every step of the way.</a:t>
            </a:r>
          </a:p>
          <a:p>
            <a:pPr marL="0" indent="0">
              <a:spcBef>
                <a:spcPts val="0"/>
              </a:spcBef>
              <a:spcAft>
                <a:spcPts val="1800"/>
              </a:spcAft>
              <a:buNone/>
            </a:pPr>
            <a:r>
              <a:rPr lang="en-US" sz="1600" dirty="0">
                <a:effectLst/>
                <a:latin typeface="Montserrat" pitchFamily="2" charset="77"/>
              </a:rPr>
              <a:t>Defined competencies in terms of observable behaviors, rather than abstract qualities. When finalizing the drafts, consulting it and compromising on the understandable wording for everybody.</a:t>
            </a:r>
          </a:p>
          <a:p>
            <a:pPr marL="0" indent="0">
              <a:spcBef>
                <a:spcPts val="0"/>
              </a:spcBef>
              <a:spcAft>
                <a:spcPts val="1800"/>
              </a:spcAft>
              <a:buNone/>
            </a:pPr>
            <a:r>
              <a:rPr lang="en-US" sz="1600" dirty="0">
                <a:effectLst/>
                <a:latin typeface="Montserrat" pitchFamily="2" charset="77"/>
              </a:rPr>
              <a:t>Brainstormed a lot at the beginning to make sure we integrate the CF in every existing HR process, such as recruitment, performance management and assessment.</a:t>
            </a:r>
          </a:p>
          <a:p>
            <a:pPr marL="0" indent="0">
              <a:spcBef>
                <a:spcPts val="0"/>
              </a:spcBef>
              <a:spcAft>
                <a:spcPts val="1800"/>
              </a:spcAft>
              <a:buNone/>
            </a:pPr>
            <a:r>
              <a:rPr lang="en-US" sz="1600" dirty="0">
                <a:effectLst/>
                <a:latin typeface="Montserrat" pitchFamily="2" charset="77"/>
              </a:rPr>
              <a:t>Accepted that the CF (as it was approved in 2022) is a work in process, with additional steps to be taken in the upcoming years</a:t>
            </a:r>
          </a:p>
          <a:p>
            <a:pPr>
              <a:spcBef>
                <a:spcPts val="0"/>
              </a:spcBef>
              <a:spcAft>
                <a:spcPts val="1800"/>
              </a:spcAft>
            </a:pPr>
            <a:endParaRPr lang="ro-MD" sz="1600" dirty="0">
              <a:latin typeface="Montserrat" pitchFamily="2" charset="77"/>
            </a:endParaRPr>
          </a:p>
        </p:txBody>
      </p:sp>
      <p:pic>
        <p:nvPicPr>
          <p:cNvPr id="3" name="Picture 2">
            <a:extLst>
              <a:ext uri="{FF2B5EF4-FFF2-40B4-BE49-F238E27FC236}">
                <a16:creationId xmlns:a16="http://schemas.microsoft.com/office/drawing/2014/main" id="{EA754429-40ED-8843-BA7E-6C102BABA923}"/>
              </a:ext>
            </a:extLst>
          </p:cNvPr>
          <p:cNvPicPr>
            <a:picLocks noChangeAspect="1"/>
          </p:cNvPicPr>
          <p:nvPr/>
        </p:nvPicPr>
        <p:blipFill>
          <a:blip r:embed="rId2"/>
          <a:stretch>
            <a:fillRect/>
          </a:stretch>
        </p:blipFill>
        <p:spPr>
          <a:xfrm>
            <a:off x="938462" y="1609563"/>
            <a:ext cx="432996" cy="432996"/>
          </a:xfrm>
          <a:prstGeom prst="rect">
            <a:avLst/>
          </a:prstGeom>
        </p:spPr>
      </p:pic>
      <p:pic>
        <p:nvPicPr>
          <p:cNvPr id="6" name="Picture 5">
            <a:extLst>
              <a:ext uri="{FF2B5EF4-FFF2-40B4-BE49-F238E27FC236}">
                <a16:creationId xmlns:a16="http://schemas.microsoft.com/office/drawing/2014/main" id="{8AE427A5-A80B-1844-BF2A-CF3649EB5129}"/>
              </a:ext>
            </a:extLst>
          </p:cNvPr>
          <p:cNvPicPr>
            <a:picLocks noChangeAspect="1"/>
          </p:cNvPicPr>
          <p:nvPr/>
        </p:nvPicPr>
        <p:blipFill>
          <a:blip r:embed="rId2"/>
          <a:stretch>
            <a:fillRect/>
          </a:stretch>
        </p:blipFill>
        <p:spPr>
          <a:xfrm>
            <a:off x="950337" y="2253569"/>
            <a:ext cx="432996" cy="432996"/>
          </a:xfrm>
          <a:prstGeom prst="rect">
            <a:avLst/>
          </a:prstGeom>
        </p:spPr>
      </p:pic>
      <p:pic>
        <p:nvPicPr>
          <p:cNvPr id="9" name="Picture 8">
            <a:extLst>
              <a:ext uri="{FF2B5EF4-FFF2-40B4-BE49-F238E27FC236}">
                <a16:creationId xmlns:a16="http://schemas.microsoft.com/office/drawing/2014/main" id="{85E4C267-E8B5-A743-A3A7-27706661DECF}"/>
              </a:ext>
            </a:extLst>
          </p:cNvPr>
          <p:cNvPicPr>
            <a:picLocks noChangeAspect="1"/>
          </p:cNvPicPr>
          <p:nvPr/>
        </p:nvPicPr>
        <p:blipFill>
          <a:blip r:embed="rId2"/>
          <a:stretch>
            <a:fillRect/>
          </a:stretch>
        </p:blipFill>
        <p:spPr>
          <a:xfrm>
            <a:off x="938462" y="2945074"/>
            <a:ext cx="432996" cy="432996"/>
          </a:xfrm>
          <a:prstGeom prst="rect">
            <a:avLst/>
          </a:prstGeom>
        </p:spPr>
      </p:pic>
      <p:pic>
        <p:nvPicPr>
          <p:cNvPr id="10" name="Picture 9">
            <a:extLst>
              <a:ext uri="{FF2B5EF4-FFF2-40B4-BE49-F238E27FC236}">
                <a16:creationId xmlns:a16="http://schemas.microsoft.com/office/drawing/2014/main" id="{1E2181F4-DCB7-E34D-ABA6-073AE2E3CD11}"/>
              </a:ext>
            </a:extLst>
          </p:cNvPr>
          <p:cNvPicPr>
            <a:picLocks noChangeAspect="1"/>
          </p:cNvPicPr>
          <p:nvPr/>
        </p:nvPicPr>
        <p:blipFill>
          <a:blip r:embed="rId2"/>
          <a:stretch>
            <a:fillRect/>
          </a:stretch>
        </p:blipFill>
        <p:spPr>
          <a:xfrm>
            <a:off x="950337" y="3633842"/>
            <a:ext cx="432996" cy="432996"/>
          </a:xfrm>
          <a:prstGeom prst="rect">
            <a:avLst/>
          </a:prstGeom>
        </p:spPr>
      </p:pic>
      <p:pic>
        <p:nvPicPr>
          <p:cNvPr id="11" name="Picture 10">
            <a:extLst>
              <a:ext uri="{FF2B5EF4-FFF2-40B4-BE49-F238E27FC236}">
                <a16:creationId xmlns:a16="http://schemas.microsoft.com/office/drawing/2014/main" id="{36F1A2DB-02C6-F145-B299-8B878153BA02}"/>
              </a:ext>
            </a:extLst>
          </p:cNvPr>
          <p:cNvPicPr>
            <a:picLocks noChangeAspect="1"/>
          </p:cNvPicPr>
          <p:nvPr/>
        </p:nvPicPr>
        <p:blipFill>
          <a:blip r:embed="rId2"/>
          <a:stretch>
            <a:fillRect/>
          </a:stretch>
        </p:blipFill>
        <p:spPr>
          <a:xfrm>
            <a:off x="938462" y="5367637"/>
            <a:ext cx="432996" cy="432996"/>
          </a:xfrm>
          <a:prstGeom prst="rect">
            <a:avLst/>
          </a:prstGeom>
        </p:spPr>
      </p:pic>
      <p:pic>
        <p:nvPicPr>
          <p:cNvPr id="12" name="Picture 11">
            <a:extLst>
              <a:ext uri="{FF2B5EF4-FFF2-40B4-BE49-F238E27FC236}">
                <a16:creationId xmlns:a16="http://schemas.microsoft.com/office/drawing/2014/main" id="{B6D6D554-4FF9-EF4D-A06A-F83D3D89EF21}"/>
              </a:ext>
            </a:extLst>
          </p:cNvPr>
          <p:cNvPicPr>
            <a:picLocks noChangeAspect="1"/>
          </p:cNvPicPr>
          <p:nvPr/>
        </p:nvPicPr>
        <p:blipFill>
          <a:blip r:embed="rId2"/>
          <a:stretch>
            <a:fillRect/>
          </a:stretch>
        </p:blipFill>
        <p:spPr>
          <a:xfrm>
            <a:off x="938462" y="4500745"/>
            <a:ext cx="432996" cy="432996"/>
          </a:xfrm>
          <a:prstGeom prst="rect">
            <a:avLst/>
          </a:prstGeom>
        </p:spPr>
      </p:pic>
    </p:spTree>
    <p:extLst>
      <p:ext uri="{BB962C8B-B14F-4D97-AF65-F5344CB8AC3E}">
        <p14:creationId xmlns:p14="http://schemas.microsoft.com/office/powerpoint/2010/main" val="37132960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43C9CCDB-7D9C-F14E-BDDD-59E212C0FC77}"/>
              </a:ext>
            </a:extLst>
          </p:cNvPr>
          <p:cNvSpPr/>
          <p:nvPr/>
        </p:nvSpPr>
        <p:spPr>
          <a:xfrm>
            <a:off x="8015843" y="1401287"/>
            <a:ext cx="3218213" cy="4381995"/>
          </a:xfrm>
          <a:prstGeom prst="roundRect">
            <a:avLst>
              <a:gd name="adj" fmla="val 4859"/>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2" name="Rounded Rectangle 11">
            <a:extLst>
              <a:ext uri="{FF2B5EF4-FFF2-40B4-BE49-F238E27FC236}">
                <a16:creationId xmlns:a16="http://schemas.microsoft.com/office/drawing/2014/main" id="{823961F5-F553-5847-97C6-455C39E485E1}"/>
              </a:ext>
            </a:extLst>
          </p:cNvPr>
          <p:cNvSpPr/>
          <p:nvPr/>
        </p:nvSpPr>
        <p:spPr>
          <a:xfrm>
            <a:off x="4488871" y="1436913"/>
            <a:ext cx="3218213" cy="4381995"/>
          </a:xfrm>
          <a:prstGeom prst="roundRect">
            <a:avLst>
              <a:gd name="adj" fmla="val 4859"/>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10" name="Rounded Rectangle 9">
            <a:extLst>
              <a:ext uri="{FF2B5EF4-FFF2-40B4-BE49-F238E27FC236}">
                <a16:creationId xmlns:a16="http://schemas.microsoft.com/office/drawing/2014/main" id="{56FD226F-A2B8-3D4B-9283-2F676CAAAEF1}"/>
              </a:ext>
            </a:extLst>
          </p:cNvPr>
          <p:cNvSpPr/>
          <p:nvPr/>
        </p:nvSpPr>
        <p:spPr>
          <a:xfrm>
            <a:off x="938150" y="1413163"/>
            <a:ext cx="3218213" cy="4381995"/>
          </a:xfrm>
          <a:prstGeom prst="roundRect">
            <a:avLst>
              <a:gd name="adj" fmla="val 4859"/>
            </a:avLst>
          </a:prstGeom>
          <a:solidFill>
            <a:srgbClr val="82CDB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sp>
        <p:nvSpPr>
          <p:cNvPr id="6" name="Title 5">
            <a:extLst>
              <a:ext uri="{FF2B5EF4-FFF2-40B4-BE49-F238E27FC236}">
                <a16:creationId xmlns:a16="http://schemas.microsoft.com/office/drawing/2014/main" id="{3A392B7C-83E0-0B42-976A-407CD287DF8F}"/>
              </a:ext>
            </a:extLst>
          </p:cNvPr>
          <p:cNvSpPr>
            <a:spLocks noGrp="1"/>
          </p:cNvSpPr>
          <p:nvPr>
            <p:ph type="title"/>
          </p:nvPr>
        </p:nvSpPr>
        <p:spPr>
          <a:xfrm>
            <a:off x="677334" y="288971"/>
            <a:ext cx="10829856" cy="803564"/>
          </a:xfrm>
        </p:spPr>
        <p:txBody>
          <a:bodyPr/>
          <a:lstStyle/>
          <a:p>
            <a:r>
              <a:rPr lang="en-US" sz="3200" dirty="0"/>
              <a:t>Added </a:t>
            </a:r>
            <a:r>
              <a:rPr lang="en-US" sz="3200" dirty="0">
                <a:solidFill>
                  <a:schemeClr val="accent1"/>
                </a:solidFill>
                <a:latin typeface="Montserrat Medium" pitchFamily="2" charset="77"/>
                <a:ea typeface="+mj-ea"/>
                <a:cs typeface="+mj-cs"/>
              </a:rPr>
              <a:t>value of the implementation of the CF</a:t>
            </a:r>
            <a:endParaRPr lang="en-US" sz="3200" dirty="0"/>
          </a:p>
        </p:txBody>
      </p:sp>
      <p:sp>
        <p:nvSpPr>
          <p:cNvPr id="5" name="TextBox 4">
            <a:extLst>
              <a:ext uri="{FF2B5EF4-FFF2-40B4-BE49-F238E27FC236}">
                <a16:creationId xmlns:a16="http://schemas.microsoft.com/office/drawing/2014/main" id="{45D4BA0C-16B7-AA4B-B654-14C8C811449B}"/>
              </a:ext>
            </a:extLst>
          </p:cNvPr>
          <p:cNvSpPr txBox="1"/>
          <p:nvPr/>
        </p:nvSpPr>
        <p:spPr>
          <a:xfrm>
            <a:off x="1312779" y="2424775"/>
            <a:ext cx="2514601" cy="2800767"/>
          </a:xfrm>
          <a:prstGeom prst="rect">
            <a:avLst/>
          </a:prstGeom>
          <a:noFill/>
        </p:spPr>
        <p:txBody>
          <a:bodyPr wrap="square">
            <a:spAutoFit/>
          </a:bodyPr>
          <a:lstStyle/>
          <a:p>
            <a:pPr marL="0" marR="0" lvl="0" indent="0" algn="l" defTabSz="457200" rtl="0" eaLnBrk="1" fontAlgn="auto" latinLnBrk="0" hangingPunct="1">
              <a:lnSpc>
                <a:spcPct val="100000"/>
              </a:lnSpc>
              <a:spcBef>
                <a:spcPts val="240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Institutionalization of existing practices within the CoA, to ensure compliance with the requirements of the INTOSAI Professional Pronouncements Framework, while at the same time keeping it simple;</a:t>
            </a:r>
          </a:p>
        </p:txBody>
      </p:sp>
      <p:sp>
        <p:nvSpPr>
          <p:cNvPr id="7" name="TextBox 6">
            <a:extLst>
              <a:ext uri="{FF2B5EF4-FFF2-40B4-BE49-F238E27FC236}">
                <a16:creationId xmlns:a16="http://schemas.microsoft.com/office/drawing/2014/main" id="{17FE95DE-CD4E-AA4F-8DBE-3E6F2A6DB042}"/>
              </a:ext>
            </a:extLst>
          </p:cNvPr>
          <p:cNvSpPr txBox="1"/>
          <p:nvPr/>
        </p:nvSpPr>
        <p:spPr>
          <a:xfrm>
            <a:off x="4941309" y="2449998"/>
            <a:ext cx="2514601" cy="2062103"/>
          </a:xfrm>
          <a:prstGeom prst="rect">
            <a:avLst/>
          </a:prstGeom>
          <a:noFill/>
        </p:spPr>
        <p:txBody>
          <a:bodyPr wrap="square">
            <a:spAutoFit/>
          </a:bodyPr>
          <a:lstStyle/>
          <a:p>
            <a:pPr marL="0" marR="0" lvl="0" indent="0" algn="l" defTabSz="457200" rtl="0" eaLnBrk="1" fontAlgn="auto" latinLnBrk="0" hangingPunct="1">
              <a:lnSpc>
                <a:spcPct val="100000"/>
              </a:lnSpc>
              <a:spcBef>
                <a:spcPts val="240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Creating benchmarks for recruitment, professional development (at different job levels) and employee promotion within the institution;</a:t>
            </a:r>
          </a:p>
        </p:txBody>
      </p:sp>
      <p:sp>
        <p:nvSpPr>
          <p:cNvPr id="9" name="TextBox 8">
            <a:extLst>
              <a:ext uri="{FF2B5EF4-FFF2-40B4-BE49-F238E27FC236}">
                <a16:creationId xmlns:a16="http://schemas.microsoft.com/office/drawing/2014/main" id="{9EE9BE62-35F0-1B48-ADE2-935463FAB120}"/>
              </a:ext>
            </a:extLst>
          </p:cNvPr>
          <p:cNvSpPr txBox="1"/>
          <p:nvPr/>
        </p:nvSpPr>
        <p:spPr>
          <a:xfrm>
            <a:off x="8569839" y="2449998"/>
            <a:ext cx="2110220" cy="2308324"/>
          </a:xfrm>
          <a:prstGeom prst="rect">
            <a:avLst/>
          </a:prstGeom>
          <a:noFill/>
        </p:spPr>
        <p:txBody>
          <a:bodyPr wrap="square">
            <a:spAutoFit/>
          </a:bodyPr>
          <a:lstStyle/>
          <a:p>
            <a:pPr marL="0" marR="0" lvl="0" indent="0" algn="l" defTabSz="457200" rtl="0" eaLnBrk="1" fontAlgn="auto" latinLnBrk="0" hangingPunct="1">
              <a:lnSpc>
                <a:spcPct val="100000"/>
              </a:lnSpc>
              <a:spcBef>
                <a:spcPts val="2400"/>
              </a:spcBef>
              <a:spcAft>
                <a:spcPts val="120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Promoting the professionalism of </a:t>
            </a:r>
            <a:r>
              <a:rPr kumimoji="0" lang="en-US" sz="1600" b="0" i="0" u="none" strike="noStrike" kern="1200" cap="none" spc="0" normalizeH="0" baseline="0" noProof="0" dirty="0" err="1">
                <a:ln>
                  <a:noFill/>
                </a:ln>
                <a:solidFill>
                  <a:prstClr val="black"/>
                </a:solidFill>
                <a:effectLst/>
                <a:uLnTx/>
                <a:uFillTx/>
                <a:latin typeface="Montserrat" pitchFamily="2" charset="77"/>
                <a:ea typeface="+mn-ea"/>
                <a:cs typeface="+mn-cs"/>
              </a:rPr>
              <a:t>CoARM</a:t>
            </a:r>
            <a:r>
              <a:rPr kumimoji="0" lang="en-US" sz="1600" b="0" i="0" u="none" strike="noStrike" kern="1200" cap="none" spc="0" normalizeH="0" baseline="0" noProof="0" dirty="0">
                <a:ln>
                  <a:noFill/>
                </a:ln>
                <a:solidFill>
                  <a:prstClr val="black"/>
                </a:solidFill>
                <a:effectLst/>
                <a:uLnTx/>
                <a:uFillTx/>
                <a:latin typeface="Montserrat" pitchFamily="2" charset="77"/>
                <a:ea typeface="+mn-ea"/>
                <a:cs typeface="+mn-cs"/>
              </a:rPr>
              <a:t> employees both internally and in society, while strengthening the trustworthiness of SAI products.</a:t>
            </a:r>
          </a:p>
        </p:txBody>
      </p:sp>
      <p:pic>
        <p:nvPicPr>
          <p:cNvPr id="13" name="Picture 12">
            <a:extLst>
              <a:ext uri="{FF2B5EF4-FFF2-40B4-BE49-F238E27FC236}">
                <a16:creationId xmlns:a16="http://schemas.microsoft.com/office/drawing/2014/main" id="{C728AF45-01BD-A641-A449-EB0F43ED97F3}"/>
              </a:ext>
            </a:extLst>
          </p:cNvPr>
          <p:cNvPicPr>
            <a:picLocks noChangeAspect="1"/>
          </p:cNvPicPr>
          <p:nvPr/>
        </p:nvPicPr>
        <p:blipFill>
          <a:blip r:embed="rId2"/>
          <a:stretch>
            <a:fillRect/>
          </a:stretch>
        </p:blipFill>
        <p:spPr>
          <a:xfrm>
            <a:off x="2347829" y="1744918"/>
            <a:ext cx="444500" cy="495300"/>
          </a:xfrm>
          <a:prstGeom prst="rect">
            <a:avLst/>
          </a:prstGeom>
        </p:spPr>
      </p:pic>
      <p:pic>
        <p:nvPicPr>
          <p:cNvPr id="14" name="Picture 13">
            <a:extLst>
              <a:ext uri="{FF2B5EF4-FFF2-40B4-BE49-F238E27FC236}">
                <a16:creationId xmlns:a16="http://schemas.microsoft.com/office/drawing/2014/main" id="{D3066FA0-311B-5944-9A13-F5E88C412532}"/>
              </a:ext>
            </a:extLst>
          </p:cNvPr>
          <p:cNvPicPr>
            <a:picLocks noChangeAspect="1"/>
          </p:cNvPicPr>
          <p:nvPr/>
        </p:nvPicPr>
        <p:blipFill>
          <a:blip r:embed="rId3"/>
          <a:stretch>
            <a:fillRect/>
          </a:stretch>
        </p:blipFill>
        <p:spPr>
          <a:xfrm>
            <a:off x="9383649" y="1856238"/>
            <a:ext cx="482600" cy="419100"/>
          </a:xfrm>
          <a:prstGeom prst="rect">
            <a:avLst/>
          </a:prstGeom>
        </p:spPr>
      </p:pic>
      <p:pic>
        <p:nvPicPr>
          <p:cNvPr id="15" name="Picture 14">
            <a:extLst>
              <a:ext uri="{FF2B5EF4-FFF2-40B4-BE49-F238E27FC236}">
                <a16:creationId xmlns:a16="http://schemas.microsoft.com/office/drawing/2014/main" id="{4BAE6DF5-1AEB-E346-A41D-4DE6DCADE22B}"/>
              </a:ext>
            </a:extLst>
          </p:cNvPr>
          <p:cNvPicPr>
            <a:picLocks noChangeAspect="1"/>
          </p:cNvPicPr>
          <p:nvPr/>
        </p:nvPicPr>
        <p:blipFill>
          <a:blip r:embed="rId4"/>
          <a:stretch>
            <a:fillRect/>
          </a:stretch>
        </p:blipFill>
        <p:spPr>
          <a:xfrm>
            <a:off x="5857503" y="1744918"/>
            <a:ext cx="457200" cy="457200"/>
          </a:xfrm>
          <a:prstGeom prst="rect">
            <a:avLst/>
          </a:prstGeom>
        </p:spPr>
      </p:pic>
    </p:spTree>
    <p:extLst>
      <p:ext uri="{BB962C8B-B14F-4D97-AF65-F5344CB8AC3E}">
        <p14:creationId xmlns:p14="http://schemas.microsoft.com/office/powerpoint/2010/main" val="100882572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097926-FB6D-29FB-5F06-ED23628E284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4405EE-0965-E23C-144E-0231BF09B3D8}"/>
              </a:ext>
            </a:extLst>
          </p:cNvPr>
          <p:cNvSpPr>
            <a:spLocks noGrp="1"/>
          </p:cNvSpPr>
          <p:nvPr>
            <p:ph type="title"/>
          </p:nvPr>
        </p:nvSpPr>
        <p:spPr/>
        <p:txBody>
          <a:bodyPr/>
          <a:lstStyle/>
          <a:p>
            <a:r>
              <a:rPr lang="en-US" kern="100" dirty="0">
                <a:latin typeface="Public Sans SemiBold" pitchFamily="2" charset="0"/>
                <a:ea typeface="Times New Roman" panose="02020603050405020304" pitchFamily="18" charset="0"/>
                <a:cs typeface="Times New Roman" panose="02020603050405020304" pitchFamily="18" charset="0"/>
              </a:rPr>
              <a:t>Q&amp;A  </a:t>
            </a:r>
            <a:endParaRPr lang="en-US" dirty="0"/>
          </a:p>
        </p:txBody>
      </p:sp>
      <p:sp>
        <p:nvSpPr>
          <p:cNvPr id="3" name="Content Placeholder 2">
            <a:extLst>
              <a:ext uri="{FF2B5EF4-FFF2-40B4-BE49-F238E27FC236}">
                <a16:creationId xmlns:a16="http://schemas.microsoft.com/office/drawing/2014/main" id="{805F1F8B-863B-F8DF-E3F0-D6517D562B8C}"/>
              </a:ext>
            </a:extLst>
          </p:cNvPr>
          <p:cNvSpPr>
            <a:spLocks noGrp="1"/>
          </p:cNvSpPr>
          <p:nvPr>
            <p:ph idx="1"/>
          </p:nvPr>
        </p:nvSpPr>
        <p:spPr>
          <a:xfrm>
            <a:off x="1341914" y="1825626"/>
            <a:ext cx="4478898" cy="3817528"/>
          </a:xfrm>
        </p:spPr>
        <p:txBody>
          <a:bodyPr>
            <a:normAutofit/>
          </a:bodyPr>
          <a:lstStyle/>
          <a:p>
            <a:pPr marL="0" indent="0">
              <a:buNone/>
            </a:pPr>
            <a:r>
              <a:rPr lang="en-US" sz="2200" dirty="0"/>
              <a:t>And now it is time to look at what questions we have from you.</a:t>
            </a:r>
          </a:p>
          <a:p>
            <a:pPr marL="0" indent="0">
              <a:buNone/>
            </a:pPr>
            <a:endParaRPr lang="en-US" sz="2200" i="1" dirty="0"/>
          </a:p>
          <a:p>
            <a:pPr marL="0" indent="0">
              <a:buNone/>
            </a:pPr>
            <a:r>
              <a:rPr lang="en-US" sz="2200" i="1" dirty="0"/>
              <a:t>If you have questions, please write them in chat! </a:t>
            </a:r>
          </a:p>
          <a:p>
            <a:pPr marL="0" indent="0">
              <a:buNone/>
            </a:pPr>
            <a:endParaRPr lang="en-US" sz="2200" i="1" dirty="0"/>
          </a:p>
          <a:p>
            <a:pPr marL="0" indent="0">
              <a:spcBef>
                <a:spcPts val="0"/>
              </a:spcBef>
              <a:buNone/>
            </a:pPr>
            <a:endParaRPr lang="en-US" sz="2200" dirty="0">
              <a:solidFill>
                <a:srgbClr val="569CE9"/>
              </a:solidFill>
            </a:endParaRPr>
          </a:p>
          <a:p>
            <a:pPr marL="0" indent="0">
              <a:spcBef>
                <a:spcPts val="0"/>
              </a:spcBef>
              <a:buNone/>
            </a:pPr>
            <a:endParaRPr lang="en-US" sz="2200" dirty="0">
              <a:solidFill>
                <a:srgbClr val="569CE9"/>
              </a:solidFill>
            </a:endParaRPr>
          </a:p>
          <a:p>
            <a:pPr marL="0" indent="0">
              <a:spcBef>
                <a:spcPts val="0"/>
              </a:spcBef>
              <a:buNone/>
            </a:pPr>
            <a:endParaRPr lang="en-US" sz="2200" dirty="0">
              <a:solidFill>
                <a:srgbClr val="569CE9"/>
              </a:solidFill>
            </a:endParaRPr>
          </a:p>
          <a:p>
            <a:pPr marL="0" indent="0">
              <a:spcBef>
                <a:spcPts val="0"/>
              </a:spcBef>
              <a:buNone/>
            </a:pPr>
            <a:endParaRPr lang="en-US" sz="2200" dirty="0">
              <a:solidFill>
                <a:srgbClr val="569CE9"/>
              </a:solidFill>
            </a:endParaRPr>
          </a:p>
          <a:p>
            <a:pPr marL="0" indent="0">
              <a:buNone/>
            </a:pPr>
            <a:endParaRPr lang="en-US" sz="2200" dirty="0"/>
          </a:p>
        </p:txBody>
      </p:sp>
      <p:sp>
        <p:nvSpPr>
          <p:cNvPr id="4" name="TextBox 3">
            <a:extLst>
              <a:ext uri="{FF2B5EF4-FFF2-40B4-BE49-F238E27FC236}">
                <a16:creationId xmlns:a16="http://schemas.microsoft.com/office/drawing/2014/main" id="{8D2C3AFD-1C6C-B7A0-E246-01B591CC627F}"/>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sp>
        <p:nvSpPr>
          <p:cNvPr id="5" name="Teardrop 4">
            <a:extLst>
              <a:ext uri="{FF2B5EF4-FFF2-40B4-BE49-F238E27FC236}">
                <a16:creationId xmlns:a16="http://schemas.microsoft.com/office/drawing/2014/main" id="{36C188B1-06CF-C68E-03E3-8317E13D4792}"/>
              </a:ext>
            </a:extLst>
          </p:cNvPr>
          <p:cNvSpPr/>
          <p:nvPr/>
        </p:nvSpPr>
        <p:spPr>
          <a:xfrm rot="5400000" flipH="1">
            <a:off x="6887611" y="1452154"/>
            <a:ext cx="4200525" cy="4181475"/>
          </a:xfrm>
          <a:prstGeom prst="teardrop">
            <a:avLst/>
          </a:prstGeom>
          <a:solidFill>
            <a:srgbClr val="569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grpSp>
        <p:nvGrpSpPr>
          <p:cNvPr id="7" name="Group 4">
            <a:extLst>
              <a:ext uri="{FF2B5EF4-FFF2-40B4-BE49-F238E27FC236}">
                <a16:creationId xmlns:a16="http://schemas.microsoft.com/office/drawing/2014/main" id="{88BD6B00-0099-FD75-6BF9-3816261B5460}"/>
              </a:ext>
            </a:extLst>
          </p:cNvPr>
          <p:cNvGrpSpPr/>
          <p:nvPr/>
        </p:nvGrpSpPr>
        <p:grpSpPr>
          <a:xfrm>
            <a:off x="6324525" y="1442629"/>
            <a:ext cx="4754086" cy="4699092"/>
            <a:chOff x="6324525" y="1442629"/>
            <a:chExt cx="4754086" cy="4699092"/>
          </a:xfrm>
        </p:grpSpPr>
        <p:sp>
          <p:nvSpPr>
            <p:cNvPr id="8" name="Teardrop 8">
              <a:extLst>
                <a:ext uri="{FF2B5EF4-FFF2-40B4-BE49-F238E27FC236}">
                  <a16:creationId xmlns:a16="http://schemas.microsoft.com/office/drawing/2014/main" id="{165ABCD2-D5A0-5E0D-447A-A09C0B947244}"/>
                </a:ext>
              </a:extLst>
            </p:cNvPr>
            <p:cNvSpPr/>
            <p:nvPr/>
          </p:nvSpPr>
          <p:spPr>
            <a:xfrm rot="5400000" flipH="1">
              <a:off x="6887611" y="1452154"/>
              <a:ext cx="4200525" cy="4181475"/>
            </a:xfrm>
            <a:prstGeom prst="teardrop">
              <a:avLst/>
            </a:prstGeom>
            <a:solidFill>
              <a:srgbClr val="569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pic>
          <p:nvPicPr>
            <p:cNvPr id="9" name="Picture 9">
              <a:extLst>
                <a:ext uri="{FF2B5EF4-FFF2-40B4-BE49-F238E27FC236}">
                  <a16:creationId xmlns:a16="http://schemas.microsoft.com/office/drawing/2014/main" id="{73ABE1D1-B083-7F16-92BB-9BFA03F09B77}"/>
                </a:ext>
              </a:extLst>
            </p:cNvPr>
            <p:cNvPicPr>
              <a:picLocks noChangeAspect="1"/>
            </p:cNvPicPr>
            <p:nvPr/>
          </p:nvPicPr>
          <p:blipFill rotWithShape="1">
            <a:blip r:embed="rId3"/>
            <a:srcRect l="811" t="806" r="33597" b="806"/>
            <a:stretch>
              <a:fillRect/>
            </a:stretch>
          </p:blipFill>
          <p:spPr>
            <a:xfrm>
              <a:off x="6324525" y="1662824"/>
              <a:ext cx="4478897" cy="4478897"/>
            </a:xfrm>
            <a:prstGeom prst="teardrop">
              <a:avLst/>
            </a:prstGeom>
          </p:spPr>
        </p:pic>
      </p:grpSp>
    </p:spTree>
    <p:extLst>
      <p:ext uri="{BB962C8B-B14F-4D97-AF65-F5344CB8AC3E}">
        <p14:creationId xmlns:p14="http://schemas.microsoft.com/office/powerpoint/2010/main" val="40750012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A7DAAE-2D24-05B1-9695-EF5FF27BF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DAF284-C1FA-5052-28E6-86EF63EC76F7}"/>
              </a:ext>
            </a:extLst>
          </p:cNvPr>
          <p:cNvSpPr>
            <a:spLocks noGrp="1"/>
          </p:cNvSpPr>
          <p:nvPr>
            <p:ph type="title"/>
          </p:nvPr>
        </p:nvSpPr>
        <p:spPr/>
        <p:txBody>
          <a:bodyPr/>
          <a:lstStyle/>
          <a:p>
            <a:r>
              <a:rPr lang="en-GB" dirty="0"/>
              <a:t>SUPPORT, NETWORKS, AND NEXT STEPS </a:t>
            </a:r>
            <a:endParaRPr lang="en-US" b="0" dirty="0"/>
          </a:p>
        </p:txBody>
      </p:sp>
      <p:sp>
        <p:nvSpPr>
          <p:cNvPr id="4" name="TextBox 3">
            <a:extLst>
              <a:ext uri="{FF2B5EF4-FFF2-40B4-BE49-F238E27FC236}">
                <a16:creationId xmlns:a16="http://schemas.microsoft.com/office/drawing/2014/main" id="{9C391B8D-7618-878C-0D74-01CEE5F76CF1}"/>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pic>
        <p:nvPicPr>
          <p:cNvPr id="7" name="Picture 6">
            <a:extLst>
              <a:ext uri="{FF2B5EF4-FFF2-40B4-BE49-F238E27FC236}">
                <a16:creationId xmlns:a16="http://schemas.microsoft.com/office/drawing/2014/main" id="{684C928B-E7AB-ABC8-6B3D-2DDE8E9DF7F4}"/>
              </a:ext>
            </a:extLst>
          </p:cNvPr>
          <p:cNvPicPr>
            <a:picLocks noChangeAspect="1"/>
          </p:cNvPicPr>
          <p:nvPr/>
        </p:nvPicPr>
        <p:blipFill>
          <a:blip r:embed="rId3"/>
          <a:stretch>
            <a:fillRect/>
          </a:stretch>
        </p:blipFill>
        <p:spPr>
          <a:xfrm>
            <a:off x="5266840" y="1090622"/>
            <a:ext cx="6828503" cy="5690894"/>
          </a:xfrm>
          <a:prstGeom prst="rect">
            <a:avLst/>
          </a:prstGeom>
        </p:spPr>
      </p:pic>
      <p:sp>
        <p:nvSpPr>
          <p:cNvPr id="3" name="Content Placeholder 2">
            <a:extLst>
              <a:ext uri="{FF2B5EF4-FFF2-40B4-BE49-F238E27FC236}">
                <a16:creationId xmlns:a16="http://schemas.microsoft.com/office/drawing/2014/main" id="{47D7B57D-070D-F6E9-CD62-48EB2C839872}"/>
              </a:ext>
            </a:extLst>
          </p:cNvPr>
          <p:cNvSpPr txBox="1">
            <a:spLocks/>
          </p:cNvSpPr>
          <p:nvPr/>
        </p:nvSpPr>
        <p:spPr>
          <a:xfrm>
            <a:off x="838201" y="1877635"/>
            <a:ext cx="5257800" cy="33935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13187"/>
                </a:solidFill>
                <a:latin typeface="Source Sans 3" panose="020B03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13187"/>
                </a:solidFill>
                <a:latin typeface="Source Sans 3" panose="020B03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13187"/>
                </a:solidFill>
                <a:latin typeface="Source Sans 3" panose="020B03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13187"/>
                </a:solidFill>
                <a:latin typeface="Source Sans 3" panose="020B03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13187"/>
                </a:solidFill>
                <a:latin typeface="Source Sans 3" panose="020B03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t">
              <a:spcBef>
                <a:spcPts val="1200"/>
              </a:spcBef>
              <a:spcAft>
                <a:spcPts val="1200"/>
              </a:spcAft>
            </a:pPr>
            <a:r>
              <a:rPr lang="en-US" sz="2000" b="1" dirty="0">
                <a:solidFill>
                  <a:srgbClr val="191943"/>
                </a:solidFill>
              </a:rPr>
              <a:t>Learn from peers </a:t>
            </a:r>
            <a:r>
              <a:rPr lang="en-US" sz="2000" dirty="0">
                <a:solidFill>
                  <a:srgbClr val="191943"/>
                </a:solidFill>
              </a:rPr>
              <a:t>– actively seek tools, lessons and practical insights from others</a:t>
            </a:r>
          </a:p>
          <a:p>
            <a:pPr fontAlgn="t">
              <a:spcBef>
                <a:spcPts val="1200"/>
              </a:spcBef>
              <a:spcAft>
                <a:spcPts val="1200"/>
              </a:spcAft>
            </a:pPr>
            <a:r>
              <a:rPr lang="en-US" sz="2000" b="1" dirty="0">
                <a:solidFill>
                  <a:srgbClr val="191943"/>
                </a:solidFill>
              </a:rPr>
              <a:t>Leverage your region </a:t>
            </a:r>
            <a:r>
              <a:rPr lang="en-US" sz="2000" dirty="0">
                <a:solidFill>
                  <a:srgbClr val="191943"/>
                </a:solidFill>
              </a:rPr>
              <a:t>– make us of what your region has to offer, or ask them to obtain materials from others</a:t>
            </a:r>
            <a:endParaRPr lang="en-US" sz="2000" b="1" dirty="0">
              <a:solidFill>
                <a:srgbClr val="191943"/>
              </a:solidFill>
            </a:endParaRPr>
          </a:p>
          <a:p>
            <a:pPr fontAlgn="t">
              <a:spcBef>
                <a:spcPts val="1200"/>
              </a:spcBef>
              <a:spcAft>
                <a:spcPts val="1200"/>
              </a:spcAft>
            </a:pPr>
            <a:r>
              <a:rPr lang="en-US" sz="2000" b="1" dirty="0">
                <a:solidFill>
                  <a:srgbClr val="191943"/>
                </a:solidFill>
              </a:rPr>
              <a:t>Engage global support </a:t>
            </a:r>
            <a:r>
              <a:rPr lang="en-US" sz="2000" dirty="0">
                <a:solidFill>
                  <a:srgbClr val="191943"/>
                </a:solidFill>
              </a:rPr>
              <a:t>– INTOSAI has some initiatives that can support you</a:t>
            </a:r>
          </a:p>
          <a:p>
            <a:pPr fontAlgn="t">
              <a:spcBef>
                <a:spcPts val="1200"/>
              </a:spcBef>
              <a:spcAft>
                <a:spcPts val="1200"/>
              </a:spcAft>
            </a:pPr>
            <a:r>
              <a:rPr lang="en-US" sz="2000" b="1" dirty="0">
                <a:solidFill>
                  <a:srgbClr val="191943"/>
                </a:solidFill>
              </a:rPr>
              <a:t>Collaborate intentionally </a:t>
            </a:r>
            <a:r>
              <a:rPr lang="en-US" sz="2000" dirty="0">
                <a:solidFill>
                  <a:srgbClr val="191943"/>
                </a:solidFill>
              </a:rPr>
              <a:t>– access a community of practice, or create one yourself  </a:t>
            </a:r>
          </a:p>
          <a:p>
            <a:pPr marL="0" indent="0">
              <a:buNone/>
            </a:pPr>
            <a:endParaRPr lang="en-US" sz="2000" dirty="0">
              <a:solidFill>
                <a:srgbClr val="191943"/>
              </a:solidFill>
            </a:endParaRPr>
          </a:p>
        </p:txBody>
      </p:sp>
    </p:spTree>
    <p:extLst>
      <p:ext uri="{BB962C8B-B14F-4D97-AF65-F5344CB8AC3E}">
        <p14:creationId xmlns:p14="http://schemas.microsoft.com/office/powerpoint/2010/main" val="4214024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96A081-A335-AF9F-E006-FEF98381A5C4}"/>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sp>
        <p:nvSpPr>
          <p:cNvPr id="6" name="Rectangle: Rounded Corners 5">
            <a:extLst>
              <a:ext uri="{FF2B5EF4-FFF2-40B4-BE49-F238E27FC236}">
                <a16:creationId xmlns:a16="http://schemas.microsoft.com/office/drawing/2014/main" id="{C820A74E-5C72-C4E8-1B52-C06802C3CE17}"/>
              </a:ext>
            </a:extLst>
          </p:cNvPr>
          <p:cNvSpPr/>
          <p:nvPr/>
        </p:nvSpPr>
        <p:spPr>
          <a:xfrm>
            <a:off x="580217" y="1485208"/>
            <a:ext cx="5192989" cy="4175856"/>
          </a:xfrm>
          <a:prstGeom prst="roundRect">
            <a:avLst/>
          </a:prstGeom>
          <a:solidFill>
            <a:srgbClr val="FFFFFF"/>
          </a:solidFill>
          <a:ln w="12700">
            <a:solidFill>
              <a:srgbClr val="C9DE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en-GB" b="1" dirty="0">
              <a:solidFill>
                <a:schemeClr val="bg1">
                  <a:lumMod val="10000"/>
                </a:schemeClr>
              </a:solidFill>
              <a:latin typeface="Source Sans Pro" panose="020B0503030403020204" pitchFamily="34" charset="0"/>
              <a:ea typeface="Source Sans Pro" panose="020B0503030403020204" pitchFamily="34" charset="0"/>
            </a:endParaRPr>
          </a:p>
          <a:p>
            <a:pPr algn="ctr"/>
            <a:r>
              <a:rPr lang="en-GB" sz="2000" b="1" dirty="0">
                <a:solidFill>
                  <a:srgbClr val="313187"/>
                </a:solidFill>
                <a:latin typeface="Source Sans Pro" panose="020B0503030403020204" pitchFamily="34" charset="0"/>
                <a:ea typeface="Source Sans Pro" panose="020B0503030403020204" pitchFamily="34" charset="0"/>
              </a:rPr>
              <a:t>PURPOSE </a:t>
            </a:r>
            <a:r>
              <a:rPr lang="en-GB" sz="2000" dirty="0">
                <a:solidFill>
                  <a:srgbClr val="313187"/>
                </a:solidFill>
                <a:latin typeface="Source Sans Pro" panose="020B0503030403020204" pitchFamily="34" charset="0"/>
                <a:ea typeface="Source Sans Pro" panose="020B0503030403020204" pitchFamily="34" charset="0"/>
              </a:rPr>
              <a:t>OF WEBINAR 1 </a:t>
            </a:r>
          </a:p>
          <a:p>
            <a:endParaRPr lang="en-GB" dirty="0">
              <a:solidFill>
                <a:schemeClr val="bg1">
                  <a:lumMod val="10000"/>
                </a:schemeClr>
              </a:solidFill>
              <a:latin typeface="Source Sans Pro" panose="020B0503030403020204" pitchFamily="34" charset="0"/>
              <a:ea typeface="Source Sans Pro" panose="020B0503030403020204" pitchFamily="34" charset="0"/>
            </a:endParaRPr>
          </a:p>
          <a:p>
            <a:pPr marL="285750" indent="-285750" fontAlgn="t">
              <a:buFont typeface="Courier New" panose="02070309020205020404" pitchFamily="49" charset="0"/>
              <a:buChar char="o"/>
            </a:pPr>
            <a:r>
              <a:rPr lang="en-US" sz="1600" dirty="0">
                <a:solidFill>
                  <a:schemeClr val="tx1"/>
                </a:solidFill>
              </a:rPr>
              <a:t>Learn how to build HR as one connected system using INTOSAI tools </a:t>
            </a:r>
          </a:p>
          <a:p>
            <a:pPr marL="285750" indent="-285750" fontAlgn="t">
              <a:buFont typeface="Courier New" panose="02070309020205020404" pitchFamily="49" charset="0"/>
              <a:buChar char="o"/>
            </a:pPr>
            <a:endParaRPr lang="en-US" sz="1600" dirty="0">
              <a:solidFill>
                <a:schemeClr val="tx1"/>
              </a:solidFill>
            </a:endParaRPr>
          </a:p>
          <a:p>
            <a:pPr marL="285750" indent="-285750" fontAlgn="t">
              <a:buFont typeface="Courier New" panose="02070309020205020404" pitchFamily="49" charset="0"/>
              <a:buChar char="o"/>
            </a:pPr>
            <a:r>
              <a:rPr lang="en-US" sz="1600" dirty="0">
                <a:solidFill>
                  <a:schemeClr val="tx1"/>
                </a:solidFill>
              </a:rPr>
              <a:t>Understand how to develop and implement a competency framework</a:t>
            </a:r>
          </a:p>
          <a:p>
            <a:pPr marL="285750" indent="-285750" fontAlgn="t">
              <a:buFont typeface="Courier New" panose="02070309020205020404" pitchFamily="49" charset="0"/>
              <a:buChar char="o"/>
            </a:pPr>
            <a:endParaRPr lang="en-US" sz="1600" dirty="0">
              <a:solidFill>
                <a:schemeClr val="tx1"/>
              </a:solidFill>
            </a:endParaRPr>
          </a:p>
          <a:p>
            <a:pPr marL="285750" indent="-285750" fontAlgn="t">
              <a:buFont typeface="Courier New" panose="02070309020205020404" pitchFamily="49" charset="0"/>
              <a:buChar char="o"/>
            </a:pPr>
            <a:r>
              <a:rPr lang="en-US" sz="1600" dirty="0">
                <a:solidFill>
                  <a:schemeClr val="tx1"/>
                </a:solidFill>
              </a:rPr>
              <a:t>Encourage regional networks and collaboration on HR matters</a:t>
            </a:r>
            <a:endParaRPr lang="en-GB" sz="1600" dirty="0">
              <a:solidFill>
                <a:schemeClr val="bg1">
                  <a:lumMod val="10000"/>
                </a:schemeClr>
              </a:solidFill>
              <a:latin typeface="Source Sans Pro" panose="020B0503030403020204" pitchFamily="34" charset="0"/>
              <a:ea typeface="Source Sans Pro" panose="020B0503030403020204" pitchFamily="34" charset="0"/>
            </a:endParaRPr>
          </a:p>
        </p:txBody>
      </p:sp>
      <p:sp>
        <p:nvSpPr>
          <p:cNvPr id="7" name="Oval 6">
            <a:extLst>
              <a:ext uri="{FF2B5EF4-FFF2-40B4-BE49-F238E27FC236}">
                <a16:creationId xmlns:a16="http://schemas.microsoft.com/office/drawing/2014/main" id="{2ECD81B3-8B87-6A03-469B-4B12ECD88010}"/>
              </a:ext>
            </a:extLst>
          </p:cNvPr>
          <p:cNvSpPr/>
          <p:nvPr/>
        </p:nvSpPr>
        <p:spPr>
          <a:xfrm>
            <a:off x="2503348" y="471732"/>
            <a:ext cx="1346727" cy="1346727"/>
          </a:xfrm>
          <a:prstGeom prst="ellipse">
            <a:avLst/>
          </a:prstGeom>
          <a:solidFill>
            <a:srgbClr val="FFFFFF"/>
          </a:solidFill>
          <a:ln w="12700">
            <a:solidFill>
              <a:srgbClr val="C9DE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sp>
        <p:nvSpPr>
          <p:cNvPr id="10" name="Rectangle: Rounded Corners 9">
            <a:extLst>
              <a:ext uri="{FF2B5EF4-FFF2-40B4-BE49-F238E27FC236}">
                <a16:creationId xmlns:a16="http://schemas.microsoft.com/office/drawing/2014/main" id="{C1F86F75-B616-2FA5-A0E0-6A475635BAE4}"/>
              </a:ext>
            </a:extLst>
          </p:cNvPr>
          <p:cNvSpPr/>
          <p:nvPr/>
        </p:nvSpPr>
        <p:spPr>
          <a:xfrm>
            <a:off x="6330769" y="1485207"/>
            <a:ext cx="5192989" cy="4175855"/>
          </a:xfrm>
          <a:prstGeom prst="roundRect">
            <a:avLst/>
          </a:prstGeom>
          <a:solidFill>
            <a:srgbClr val="FFFFFF"/>
          </a:solidFill>
          <a:ln w="12700">
            <a:solidFill>
              <a:srgbClr val="C9DE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313187"/>
                </a:solidFill>
                <a:latin typeface="Source Sans Pro" panose="020B0503030403020204" pitchFamily="34" charset="0"/>
                <a:ea typeface="Source Sans Pro" panose="020B0503030403020204" pitchFamily="34" charset="0"/>
              </a:rPr>
              <a:t>AGENDA</a:t>
            </a:r>
            <a:endParaRPr lang="en-GB" sz="2000" dirty="0">
              <a:solidFill>
                <a:srgbClr val="313187"/>
              </a:solidFill>
              <a:latin typeface="Source Sans Pro" panose="020B0503030403020204" pitchFamily="34" charset="0"/>
              <a:ea typeface="Source Sans Pro" panose="020B0503030403020204" pitchFamily="34" charset="0"/>
            </a:endParaRPr>
          </a:p>
          <a:p>
            <a:endParaRPr lang="en-GB" dirty="0">
              <a:solidFill>
                <a:schemeClr val="bg1">
                  <a:lumMod val="10000"/>
                </a:schemeClr>
              </a:solidFill>
              <a:latin typeface="Source Sans Pro" panose="020B0503030403020204" pitchFamily="34" charset="0"/>
              <a:ea typeface="Source Sans Pro" panose="020B0503030403020204" pitchFamily="34" charset="0"/>
            </a:endParaRPr>
          </a:p>
          <a:p>
            <a:pPr marL="285750" lvl="0" indent="-285750">
              <a:lnSpc>
                <a:spcPct val="120000"/>
              </a:lnSpc>
              <a:spcAft>
                <a:spcPts val="800"/>
              </a:spcAft>
              <a:buSzPts val="1000"/>
              <a:buFont typeface="Courier New" panose="02070309020205020404" pitchFamily="49" charset="0"/>
              <a:buChar char="o"/>
              <a:tabLst>
                <a:tab pos="457200" algn="l"/>
              </a:tabLst>
            </a:pPr>
            <a:r>
              <a:rPr lang="en-US" sz="1600" dirty="0">
                <a:solidFill>
                  <a:schemeClr val="tx1"/>
                </a:solidFill>
              </a:rPr>
              <a:t>Building competence &amp; HR systems – INTOSAI’s HR tools </a:t>
            </a:r>
          </a:p>
          <a:p>
            <a:pPr marL="285750" lvl="0" indent="-285750">
              <a:lnSpc>
                <a:spcPct val="120000"/>
              </a:lnSpc>
              <a:spcAft>
                <a:spcPts val="800"/>
              </a:spcAft>
              <a:buSzPts val="1000"/>
              <a:buFont typeface="Courier New" panose="02070309020205020404" pitchFamily="49" charset="0"/>
              <a:buChar char="o"/>
              <a:tabLst>
                <a:tab pos="457200" algn="l"/>
              </a:tabLst>
            </a:pPr>
            <a:r>
              <a:rPr lang="en-US" sz="1600" dirty="0">
                <a:solidFill>
                  <a:schemeClr val="tx1"/>
                </a:solidFill>
              </a:rPr>
              <a:t>The Competency Framework – the heart of strong HR </a:t>
            </a:r>
          </a:p>
          <a:p>
            <a:pPr marL="285750" lvl="0" indent="-285750">
              <a:lnSpc>
                <a:spcPct val="120000"/>
              </a:lnSpc>
              <a:spcAft>
                <a:spcPts val="800"/>
              </a:spcAft>
              <a:buSzPts val="1000"/>
              <a:buFont typeface="Courier New" panose="02070309020205020404" pitchFamily="49" charset="0"/>
              <a:buChar char="o"/>
              <a:tabLst>
                <a:tab pos="457200" algn="l"/>
              </a:tabLst>
            </a:pPr>
            <a:r>
              <a:rPr lang="en-US" sz="1600" dirty="0">
                <a:solidFill>
                  <a:schemeClr val="tx1"/>
                </a:solidFill>
              </a:rPr>
              <a:t>Guest Speaker – experience from the Court of Accounts Moldova</a:t>
            </a:r>
          </a:p>
          <a:p>
            <a:pPr marL="285750" indent="-285750" fontAlgn="t">
              <a:buFont typeface="Courier New" panose="02070309020205020404" pitchFamily="49" charset="0"/>
              <a:buChar char="o"/>
            </a:pPr>
            <a:r>
              <a:rPr lang="en-US" sz="1600" dirty="0">
                <a:solidFill>
                  <a:schemeClr val="tx1"/>
                </a:solidFill>
              </a:rPr>
              <a:t>Support, networks, and next steps</a:t>
            </a:r>
          </a:p>
          <a:p>
            <a:pPr marL="285750" indent="-285750" fontAlgn="t">
              <a:buFont typeface="Courier New" panose="02070309020205020404" pitchFamily="49" charset="0"/>
              <a:buChar char="o"/>
            </a:pPr>
            <a:r>
              <a:rPr lang="en-US" sz="1600" dirty="0">
                <a:solidFill>
                  <a:schemeClr val="tx1"/>
                </a:solidFill>
              </a:rPr>
              <a:t>Q&amp;A </a:t>
            </a:r>
          </a:p>
          <a:p>
            <a:pPr marL="285750" indent="-285750" fontAlgn="t">
              <a:buFont typeface="Courier New" panose="02070309020205020404" pitchFamily="49" charset="0"/>
              <a:buChar char="o"/>
            </a:pPr>
            <a:r>
              <a:rPr lang="en-US" sz="1600" dirty="0">
                <a:solidFill>
                  <a:schemeClr val="tx1"/>
                </a:solidFill>
              </a:rPr>
              <a:t>Conclusion</a:t>
            </a:r>
            <a:endParaRPr lang="en-ZA" dirty="0">
              <a:solidFill>
                <a:schemeClr val="bg1">
                  <a:lumMod val="10000"/>
                </a:schemeClr>
              </a:solidFill>
              <a:latin typeface="Source Sans Pro" panose="020B0503030403020204" pitchFamily="34" charset="0"/>
              <a:ea typeface="Source Sans Pro" panose="020B0503030403020204" pitchFamily="34" charset="0"/>
            </a:endParaRPr>
          </a:p>
        </p:txBody>
      </p:sp>
      <p:sp>
        <p:nvSpPr>
          <p:cNvPr id="11" name="Oval 10">
            <a:extLst>
              <a:ext uri="{FF2B5EF4-FFF2-40B4-BE49-F238E27FC236}">
                <a16:creationId xmlns:a16="http://schemas.microsoft.com/office/drawing/2014/main" id="{FBF5C6CD-AD48-86CF-E47A-5BE1C14D113B}"/>
              </a:ext>
            </a:extLst>
          </p:cNvPr>
          <p:cNvSpPr/>
          <p:nvPr/>
        </p:nvSpPr>
        <p:spPr>
          <a:xfrm>
            <a:off x="8253900" y="471732"/>
            <a:ext cx="1346727" cy="1346727"/>
          </a:xfrm>
          <a:prstGeom prst="ellipse">
            <a:avLst/>
          </a:prstGeom>
          <a:solidFill>
            <a:srgbClr val="FFFFFF"/>
          </a:solidFill>
          <a:ln w="12700">
            <a:solidFill>
              <a:srgbClr val="C9DEF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pic>
        <p:nvPicPr>
          <p:cNvPr id="14" name="Graphic 13">
            <a:extLst>
              <a:ext uri="{FF2B5EF4-FFF2-40B4-BE49-F238E27FC236}">
                <a16:creationId xmlns:a16="http://schemas.microsoft.com/office/drawing/2014/main" id="{5E36DB27-20DE-9F30-3BB2-5A9C778F0EF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508232" y="726064"/>
            <a:ext cx="769332" cy="769332"/>
          </a:xfrm>
          <a:prstGeom prst="rect">
            <a:avLst/>
          </a:prstGeom>
        </p:spPr>
      </p:pic>
      <p:pic>
        <p:nvPicPr>
          <p:cNvPr id="16" name="Graphic 15">
            <a:extLst>
              <a:ext uri="{FF2B5EF4-FFF2-40B4-BE49-F238E27FC236}">
                <a16:creationId xmlns:a16="http://schemas.microsoft.com/office/drawing/2014/main" id="{F474DC7F-0C06-5B98-3C5E-A5A1D380D5D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14374" y="684968"/>
            <a:ext cx="908648" cy="908648"/>
          </a:xfrm>
          <a:prstGeom prst="rect">
            <a:avLst/>
          </a:prstGeom>
        </p:spPr>
      </p:pic>
    </p:spTree>
    <p:extLst>
      <p:ext uri="{BB962C8B-B14F-4D97-AF65-F5344CB8AC3E}">
        <p14:creationId xmlns:p14="http://schemas.microsoft.com/office/powerpoint/2010/main" val="34403329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6928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1C4278-00F5-BF4F-C6E8-804FA8AECA70}"/>
            </a:ext>
          </a:extLst>
        </p:cNvPr>
        <p:cNvGrpSpPr/>
        <p:nvPr/>
      </p:nvGrpSpPr>
      <p:grpSpPr>
        <a:xfrm>
          <a:off x="0" y="0"/>
          <a:ext cx="0" cy="0"/>
          <a:chOff x="0" y="0"/>
          <a:chExt cx="0" cy="0"/>
        </a:xfrm>
      </p:grpSpPr>
      <p:pic>
        <p:nvPicPr>
          <p:cNvPr id="33" name="Picture 32">
            <a:extLst>
              <a:ext uri="{FF2B5EF4-FFF2-40B4-BE49-F238E27FC236}">
                <a16:creationId xmlns:a16="http://schemas.microsoft.com/office/drawing/2014/main" id="{A13AD40E-3A5A-1FD9-500E-0AB35594BA8B}"/>
              </a:ext>
            </a:extLst>
          </p:cNvPr>
          <p:cNvPicPr>
            <a:picLocks noChangeAspect="1"/>
          </p:cNvPicPr>
          <p:nvPr/>
        </p:nvPicPr>
        <p:blipFill>
          <a:blip r:embed="rId3"/>
          <a:stretch>
            <a:fillRect/>
          </a:stretch>
        </p:blipFill>
        <p:spPr>
          <a:xfrm>
            <a:off x="3020194" y="1622944"/>
            <a:ext cx="5749323" cy="4789107"/>
          </a:xfrm>
          <a:prstGeom prst="rect">
            <a:avLst/>
          </a:prstGeom>
        </p:spPr>
      </p:pic>
      <p:sp>
        <p:nvSpPr>
          <p:cNvPr id="2" name="Title 1">
            <a:extLst>
              <a:ext uri="{FF2B5EF4-FFF2-40B4-BE49-F238E27FC236}">
                <a16:creationId xmlns:a16="http://schemas.microsoft.com/office/drawing/2014/main" id="{BFD382E7-FAF8-F245-4FC3-E9B5D9B74012}"/>
              </a:ext>
            </a:extLst>
          </p:cNvPr>
          <p:cNvSpPr>
            <a:spLocks noGrp="1"/>
          </p:cNvSpPr>
          <p:nvPr>
            <p:ph type="title"/>
          </p:nvPr>
        </p:nvSpPr>
        <p:spPr/>
        <p:txBody>
          <a:bodyPr/>
          <a:lstStyle/>
          <a:p>
            <a:r>
              <a:rPr lang="en-GB" kern="100" dirty="0">
                <a:latin typeface="Public Sans SemiBold" pitchFamily="2" charset="0"/>
                <a:ea typeface="Times New Roman" panose="02020603050405020304" pitchFamily="18" charset="0"/>
                <a:cs typeface="Times New Roman" panose="02020603050405020304" pitchFamily="18" charset="0"/>
              </a:rPr>
              <a:t>ISSAI 150: </a:t>
            </a:r>
            <a:r>
              <a:rPr lang="en-GB" b="0" kern="100" dirty="0">
                <a:latin typeface="Public Sans SemiBold" pitchFamily="2" charset="0"/>
                <a:ea typeface="Times New Roman" panose="02020603050405020304" pitchFamily="18" charset="0"/>
                <a:cs typeface="Times New Roman" panose="02020603050405020304" pitchFamily="18" charset="0"/>
              </a:rPr>
              <a:t>THE FOUR REQUIREMENTS</a:t>
            </a:r>
            <a:endParaRPr lang="en-US" b="0" dirty="0"/>
          </a:p>
        </p:txBody>
      </p:sp>
      <p:sp>
        <p:nvSpPr>
          <p:cNvPr id="4" name="TextBox 3">
            <a:extLst>
              <a:ext uri="{FF2B5EF4-FFF2-40B4-BE49-F238E27FC236}">
                <a16:creationId xmlns:a16="http://schemas.microsoft.com/office/drawing/2014/main" id="{3C1F667C-0620-2850-EE77-E626A825AC03}"/>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grpSp>
        <p:nvGrpSpPr>
          <p:cNvPr id="9" name="Group 8">
            <a:extLst>
              <a:ext uri="{FF2B5EF4-FFF2-40B4-BE49-F238E27FC236}">
                <a16:creationId xmlns:a16="http://schemas.microsoft.com/office/drawing/2014/main" id="{23AF8402-6664-4F7A-8445-9A848CE668DB}"/>
              </a:ext>
            </a:extLst>
          </p:cNvPr>
          <p:cNvGrpSpPr/>
          <p:nvPr/>
        </p:nvGrpSpPr>
        <p:grpSpPr>
          <a:xfrm>
            <a:off x="1774213" y="5138897"/>
            <a:ext cx="4419340" cy="829390"/>
            <a:chOff x="1774213" y="5138897"/>
            <a:chExt cx="4419340" cy="829390"/>
          </a:xfrm>
        </p:grpSpPr>
        <p:grpSp>
          <p:nvGrpSpPr>
            <p:cNvPr id="26" name="Group 25">
              <a:extLst>
                <a:ext uri="{FF2B5EF4-FFF2-40B4-BE49-F238E27FC236}">
                  <a16:creationId xmlns:a16="http://schemas.microsoft.com/office/drawing/2014/main" id="{4A22A25B-2C00-C344-2065-66DA378184A2}"/>
                </a:ext>
              </a:extLst>
            </p:cNvPr>
            <p:cNvGrpSpPr/>
            <p:nvPr/>
          </p:nvGrpSpPr>
          <p:grpSpPr>
            <a:xfrm>
              <a:off x="1774213" y="5205796"/>
              <a:ext cx="3261811" cy="762491"/>
              <a:chOff x="9232537" y="3162254"/>
              <a:chExt cx="3261811" cy="762491"/>
            </a:xfrm>
          </p:grpSpPr>
          <p:sp>
            <p:nvSpPr>
              <p:cNvPr id="19" name="Teardrop 18">
                <a:extLst>
                  <a:ext uri="{FF2B5EF4-FFF2-40B4-BE49-F238E27FC236}">
                    <a16:creationId xmlns:a16="http://schemas.microsoft.com/office/drawing/2014/main" id="{6D27A192-E57A-FAE3-0165-CF6ADDA8B5F7}"/>
                  </a:ext>
                </a:extLst>
              </p:cNvPr>
              <p:cNvSpPr/>
              <p:nvPr/>
            </p:nvSpPr>
            <p:spPr>
              <a:xfrm rot="16200000">
                <a:off x="9388638" y="3278414"/>
                <a:ext cx="509319" cy="523220"/>
              </a:xfrm>
              <a:prstGeom prst="teardrop">
                <a:avLst/>
              </a:prstGeom>
              <a:solidFill>
                <a:srgbClr val="DAF3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highlight>
                    <a:srgbClr val="C9DEF3"/>
                  </a:highlight>
                </a:endParaRPr>
              </a:p>
            </p:txBody>
          </p:sp>
          <p:sp>
            <p:nvSpPr>
              <p:cNvPr id="20" name="TextBox 19">
                <a:extLst>
                  <a:ext uri="{FF2B5EF4-FFF2-40B4-BE49-F238E27FC236}">
                    <a16:creationId xmlns:a16="http://schemas.microsoft.com/office/drawing/2014/main" id="{651BD259-3597-5237-24FE-18533AFAD74F}"/>
                  </a:ext>
                </a:extLst>
              </p:cNvPr>
              <p:cNvSpPr txBox="1"/>
              <p:nvPr/>
            </p:nvSpPr>
            <p:spPr>
              <a:xfrm>
                <a:off x="9648472" y="3278414"/>
                <a:ext cx="2845876" cy="646331"/>
              </a:xfrm>
              <a:prstGeom prst="rect">
                <a:avLst/>
              </a:prstGeom>
              <a:noFill/>
            </p:spPr>
            <p:txBody>
              <a:bodyPr wrap="square" rtlCol="0">
                <a:spAutoFit/>
              </a:bodyPr>
              <a:lstStyle/>
              <a:p>
                <a:r>
                  <a:rPr lang="en-US" b="1" dirty="0">
                    <a:solidFill>
                      <a:srgbClr val="191943"/>
                    </a:solidFill>
                  </a:rPr>
                  <a:t>Assess and monitor </a:t>
                </a:r>
                <a:r>
                  <a:rPr lang="en-US" dirty="0">
                    <a:solidFill>
                      <a:srgbClr val="191943"/>
                    </a:solidFill>
                  </a:rPr>
                  <a:t>competencies regularly</a:t>
                </a:r>
              </a:p>
            </p:txBody>
          </p:sp>
          <p:sp>
            <p:nvSpPr>
              <p:cNvPr id="25" name="TextBox 24">
                <a:extLst>
                  <a:ext uri="{FF2B5EF4-FFF2-40B4-BE49-F238E27FC236}">
                    <a16:creationId xmlns:a16="http://schemas.microsoft.com/office/drawing/2014/main" id="{7169A9E4-EB0B-EAEC-4BE5-B32D8BD41282}"/>
                  </a:ext>
                </a:extLst>
              </p:cNvPr>
              <p:cNvSpPr txBox="1"/>
              <p:nvPr/>
            </p:nvSpPr>
            <p:spPr>
              <a:xfrm>
                <a:off x="9232537" y="3162254"/>
                <a:ext cx="565086" cy="523220"/>
              </a:xfrm>
              <a:prstGeom prst="rect">
                <a:avLst/>
              </a:prstGeom>
              <a:noFill/>
            </p:spPr>
            <p:txBody>
              <a:bodyPr wrap="square" rtlCol="0">
                <a:spAutoFit/>
              </a:bodyPr>
              <a:lstStyle/>
              <a:p>
                <a:r>
                  <a:rPr lang="en-US" sz="2800" b="1" dirty="0">
                    <a:solidFill>
                      <a:srgbClr val="313187"/>
                    </a:solidFill>
                  </a:rPr>
                  <a:t>4.</a:t>
                </a:r>
              </a:p>
            </p:txBody>
          </p:sp>
        </p:grpSp>
        <p:pic>
          <p:nvPicPr>
            <p:cNvPr id="35" name="Graphic 34">
              <a:extLst>
                <a:ext uri="{FF2B5EF4-FFF2-40B4-BE49-F238E27FC236}">
                  <a16:creationId xmlns:a16="http://schemas.microsoft.com/office/drawing/2014/main" id="{50C600D4-977A-01D5-73CA-8B48B154C7E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650680" y="5138897"/>
              <a:ext cx="542873" cy="542873"/>
            </a:xfrm>
            <a:prstGeom prst="rect">
              <a:avLst/>
            </a:prstGeom>
          </p:spPr>
        </p:pic>
      </p:grpSp>
      <p:grpSp>
        <p:nvGrpSpPr>
          <p:cNvPr id="5" name="Group 4">
            <a:extLst>
              <a:ext uri="{FF2B5EF4-FFF2-40B4-BE49-F238E27FC236}">
                <a16:creationId xmlns:a16="http://schemas.microsoft.com/office/drawing/2014/main" id="{E20FF3B8-57EF-F44D-6106-1F4F7FD5DF4F}"/>
              </a:ext>
            </a:extLst>
          </p:cNvPr>
          <p:cNvGrpSpPr/>
          <p:nvPr/>
        </p:nvGrpSpPr>
        <p:grpSpPr>
          <a:xfrm>
            <a:off x="897612" y="3000546"/>
            <a:ext cx="3967116" cy="1208979"/>
            <a:chOff x="897612" y="3000546"/>
            <a:chExt cx="3967116" cy="1208979"/>
          </a:xfrm>
        </p:grpSpPr>
        <p:grpSp>
          <p:nvGrpSpPr>
            <p:cNvPr id="29" name="Group 28">
              <a:extLst>
                <a:ext uri="{FF2B5EF4-FFF2-40B4-BE49-F238E27FC236}">
                  <a16:creationId xmlns:a16="http://schemas.microsoft.com/office/drawing/2014/main" id="{AB07B656-5BB2-8FB4-C801-116F5A43B637}"/>
                </a:ext>
              </a:extLst>
            </p:cNvPr>
            <p:cNvGrpSpPr/>
            <p:nvPr/>
          </p:nvGrpSpPr>
          <p:grpSpPr>
            <a:xfrm>
              <a:off x="897612" y="3000546"/>
              <a:ext cx="3195325" cy="1030743"/>
              <a:chOff x="1031371" y="3116396"/>
              <a:chExt cx="3195325" cy="1030743"/>
            </a:xfrm>
          </p:grpSpPr>
          <p:sp>
            <p:nvSpPr>
              <p:cNvPr id="8" name="Teardrop 7">
                <a:extLst>
                  <a:ext uri="{FF2B5EF4-FFF2-40B4-BE49-F238E27FC236}">
                    <a16:creationId xmlns:a16="http://schemas.microsoft.com/office/drawing/2014/main" id="{7470B42C-2F3C-40F6-1737-21496AE6E49B}"/>
                  </a:ext>
                </a:extLst>
              </p:cNvPr>
              <p:cNvSpPr/>
              <p:nvPr/>
            </p:nvSpPr>
            <p:spPr>
              <a:xfrm rot="16200000">
                <a:off x="1187472" y="3223809"/>
                <a:ext cx="509319" cy="523220"/>
              </a:xfrm>
              <a:prstGeom prst="teardrop">
                <a:avLst/>
              </a:prstGeom>
              <a:solidFill>
                <a:srgbClr val="DAF3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highlight>
                    <a:srgbClr val="C9DEF3"/>
                  </a:highlight>
                </a:endParaRPr>
              </a:p>
            </p:txBody>
          </p:sp>
          <p:sp>
            <p:nvSpPr>
              <p:cNvPr id="10" name="TextBox 9">
                <a:extLst>
                  <a:ext uri="{FF2B5EF4-FFF2-40B4-BE49-F238E27FC236}">
                    <a16:creationId xmlns:a16="http://schemas.microsoft.com/office/drawing/2014/main" id="{B0D922FA-EAC3-BFE8-FE3D-110C349ED05B}"/>
                  </a:ext>
                </a:extLst>
              </p:cNvPr>
              <p:cNvSpPr txBox="1"/>
              <p:nvPr/>
            </p:nvSpPr>
            <p:spPr>
              <a:xfrm>
                <a:off x="1447306" y="3223809"/>
                <a:ext cx="2779390" cy="923330"/>
              </a:xfrm>
              <a:prstGeom prst="rect">
                <a:avLst/>
              </a:prstGeom>
              <a:noFill/>
            </p:spPr>
            <p:txBody>
              <a:bodyPr wrap="square" rtlCol="0">
                <a:spAutoFit/>
              </a:bodyPr>
              <a:lstStyle/>
              <a:p>
                <a:r>
                  <a:rPr lang="en-US" b="1" dirty="0">
                    <a:solidFill>
                      <a:srgbClr val="191943"/>
                    </a:solidFill>
                  </a:rPr>
                  <a:t>Identify</a:t>
                </a:r>
                <a:r>
                  <a:rPr lang="en-US" dirty="0">
                    <a:solidFill>
                      <a:srgbClr val="191943"/>
                    </a:solidFill>
                  </a:rPr>
                  <a:t> the competencies auditors need</a:t>
                </a:r>
              </a:p>
            </p:txBody>
          </p:sp>
          <p:sp>
            <p:nvSpPr>
              <p:cNvPr id="22" name="TextBox 21">
                <a:extLst>
                  <a:ext uri="{FF2B5EF4-FFF2-40B4-BE49-F238E27FC236}">
                    <a16:creationId xmlns:a16="http://schemas.microsoft.com/office/drawing/2014/main" id="{8C957D36-6902-77C4-6C73-94177A137F52}"/>
                  </a:ext>
                </a:extLst>
              </p:cNvPr>
              <p:cNvSpPr txBox="1"/>
              <p:nvPr/>
            </p:nvSpPr>
            <p:spPr>
              <a:xfrm>
                <a:off x="1031371" y="3116396"/>
                <a:ext cx="565086" cy="523220"/>
              </a:xfrm>
              <a:prstGeom prst="rect">
                <a:avLst/>
              </a:prstGeom>
              <a:noFill/>
            </p:spPr>
            <p:txBody>
              <a:bodyPr wrap="square" rtlCol="0">
                <a:spAutoFit/>
              </a:bodyPr>
              <a:lstStyle/>
              <a:p>
                <a:r>
                  <a:rPr lang="en-US" sz="2800" b="1" dirty="0">
                    <a:solidFill>
                      <a:srgbClr val="313187"/>
                    </a:solidFill>
                  </a:rPr>
                  <a:t>1.</a:t>
                </a:r>
              </a:p>
            </p:txBody>
          </p:sp>
        </p:grpSp>
        <p:pic>
          <p:nvPicPr>
            <p:cNvPr id="37" name="Graphic 36">
              <a:extLst>
                <a:ext uri="{FF2B5EF4-FFF2-40B4-BE49-F238E27FC236}">
                  <a16:creationId xmlns:a16="http://schemas.microsoft.com/office/drawing/2014/main" id="{8457A9EA-473A-1BE3-2819-14EBF5B0FE4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21855" y="3666652"/>
              <a:ext cx="542873" cy="542873"/>
            </a:xfrm>
            <a:prstGeom prst="rect">
              <a:avLst/>
            </a:prstGeom>
          </p:spPr>
        </p:pic>
      </p:grpSp>
      <p:grpSp>
        <p:nvGrpSpPr>
          <p:cNvPr id="6" name="Group 5">
            <a:extLst>
              <a:ext uri="{FF2B5EF4-FFF2-40B4-BE49-F238E27FC236}">
                <a16:creationId xmlns:a16="http://schemas.microsoft.com/office/drawing/2014/main" id="{A6A7556A-1D52-0C3B-7A29-6E3B9E23528B}"/>
              </a:ext>
            </a:extLst>
          </p:cNvPr>
          <p:cNvGrpSpPr/>
          <p:nvPr/>
        </p:nvGrpSpPr>
        <p:grpSpPr>
          <a:xfrm>
            <a:off x="5591315" y="1634866"/>
            <a:ext cx="5067522" cy="1295179"/>
            <a:chOff x="5591315" y="1634866"/>
            <a:chExt cx="5067522" cy="1295179"/>
          </a:xfrm>
        </p:grpSpPr>
        <p:grpSp>
          <p:nvGrpSpPr>
            <p:cNvPr id="30" name="Group 29">
              <a:extLst>
                <a:ext uri="{FF2B5EF4-FFF2-40B4-BE49-F238E27FC236}">
                  <a16:creationId xmlns:a16="http://schemas.microsoft.com/office/drawing/2014/main" id="{08395FC5-CA1D-040D-710E-5E967AF4A247}"/>
                </a:ext>
              </a:extLst>
            </p:cNvPr>
            <p:cNvGrpSpPr/>
            <p:nvPr/>
          </p:nvGrpSpPr>
          <p:grpSpPr>
            <a:xfrm>
              <a:off x="6991980" y="1634866"/>
              <a:ext cx="3666857" cy="780291"/>
              <a:chOff x="3746460" y="3116396"/>
              <a:chExt cx="3666857" cy="780291"/>
            </a:xfrm>
          </p:grpSpPr>
          <p:grpSp>
            <p:nvGrpSpPr>
              <p:cNvPr id="28" name="Group 27">
                <a:extLst>
                  <a:ext uri="{FF2B5EF4-FFF2-40B4-BE49-F238E27FC236}">
                    <a16:creationId xmlns:a16="http://schemas.microsoft.com/office/drawing/2014/main" id="{5394766B-4837-DCD1-B21F-8508CDA60F3C}"/>
                  </a:ext>
                </a:extLst>
              </p:cNvPr>
              <p:cNvGrpSpPr/>
              <p:nvPr/>
            </p:nvGrpSpPr>
            <p:grpSpPr>
              <a:xfrm>
                <a:off x="3932825" y="3250356"/>
                <a:ext cx="3480492" cy="646331"/>
                <a:chOff x="3932825" y="3250356"/>
                <a:chExt cx="3480492" cy="646331"/>
              </a:xfrm>
            </p:grpSpPr>
            <p:sp>
              <p:nvSpPr>
                <p:cNvPr id="12" name="Teardrop 11">
                  <a:extLst>
                    <a:ext uri="{FF2B5EF4-FFF2-40B4-BE49-F238E27FC236}">
                      <a16:creationId xmlns:a16="http://schemas.microsoft.com/office/drawing/2014/main" id="{F1DB1676-DD91-71CB-452A-144B25A50B87}"/>
                    </a:ext>
                  </a:extLst>
                </p:cNvPr>
                <p:cNvSpPr/>
                <p:nvPr/>
              </p:nvSpPr>
              <p:spPr>
                <a:xfrm rot="16200000">
                  <a:off x="3939775" y="3250356"/>
                  <a:ext cx="509319" cy="523220"/>
                </a:xfrm>
                <a:prstGeom prst="teardrop">
                  <a:avLst/>
                </a:prstGeom>
                <a:solidFill>
                  <a:srgbClr val="DAF3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highlight>
                      <a:srgbClr val="C9DEF3"/>
                    </a:highlight>
                  </a:endParaRPr>
                </a:p>
              </p:txBody>
            </p:sp>
            <p:sp>
              <p:nvSpPr>
                <p:cNvPr id="14" name="TextBox 13">
                  <a:extLst>
                    <a:ext uri="{FF2B5EF4-FFF2-40B4-BE49-F238E27FC236}">
                      <a16:creationId xmlns:a16="http://schemas.microsoft.com/office/drawing/2014/main" id="{C3DBA5D5-789C-5B8F-1A1E-1DDABA16274F}"/>
                    </a:ext>
                  </a:extLst>
                </p:cNvPr>
                <p:cNvSpPr txBox="1"/>
                <p:nvPr/>
              </p:nvSpPr>
              <p:spPr>
                <a:xfrm>
                  <a:off x="4199609" y="3250356"/>
                  <a:ext cx="3213708" cy="646331"/>
                </a:xfrm>
                <a:prstGeom prst="rect">
                  <a:avLst/>
                </a:prstGeom>
                <a:noFill/>
              </p:spPr>
              <p:txBody>
                <a:bodyPr wrap="square" rtlCol="0">
                  <a:spAutoFit/>
                </a:bodyPr>
                <a:lstStyle/>
                <a:p>
                  <a:r>
                    <a:rPr lang="en-US" dirty="0">
                      <a:solidFill>
                        <a:srgbClr val="191943"/>
                      </a:solidFill>
                    </a:rPr>
                    <a:t>Build these competencies </a:t>
                  </a:r>
                  <a:r>
                    <a:rPr lang="en-US" b="1" dirty="0">
                      <a:solidFill>
                        <a:srgbClr val="191943"/>
                      </a:solidFill>
                    </a:rPr>
                    <a:t>through HR practices</a:t>
                  </a:r>
                </a:p>
              </p:txBody>
            </p:sp>
          </p:grpSp>
          <p:sp>
            <p:nvSpPr>
              <p:cNvPr id="23" name="TextBox 22">
                <a:extLst>
                  <a:ext uri="{FF2B5EF4-FFF2-40B4-BE49-F238E27FC236}">
                    <a16:creationId xmlns:a16="http://schemas.microsoft.com/office/drawing/2014/main" id="{8D38DBDF-5E73-4E9E-7801-83D474EABC7D}"/>
                  </a:ext>
                </a:extLst>
              </p:cNvPr>
              <p:cNvSpPr txBox="1"/>
              <p:nvPr/>
            </p:nvSpPr>
            <p:spPr>
              <a:xfrm>
                <a:off x="3746460" y="3116396"/>
                <a:ext cx="565086" cy="523220"/>
              </a:xfrm>
              <a:prstGeom prst="rect">
                <a:avLst/>
              </a:prstGeom>
              <a:noFill/>
            </p:spPr>
            <p:txBody>
              <a:bodyPr wrap="square" rtlCol="0">
                <a:spAutoFit/>
              </a:bodyPr>
              <a:lstStyle/>
              <a:p>
                <a:r>
                  <a:rPr lang="en-US" sz="2800" b="1" dirty="0">
                    <a:solidFill>
                      <a:srgbClr val="313187"/>
                    </a:solidFill>
                  </a:rPr>
                  <a:t>2.</a:t>
                </a:r>
              </a:p>
            </p:txBody>
          </p:sp>
        </p:grpSp>
        <p:pic>
          <p:nvPicPr>
            <p:cNvPr id="39" name="Graphic 38">
              <a:extLst>
                <a:ext uri="{FF2B5EF4-FFF2-40B4-BE49-F238E27FC236}">
                  <a16:creationId xmlns:a16="http://schemas.microsoft.com/office/drawing/2014/main" id="{FA504C33-CC3C-30FA-1581-EEC6A3CC6C9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591315" y="2268441"/>
              <a:ext cx="661604" cy="661604"/>
            </a:xfrm>
            <a:prstGeom prst="rect">
              <a:avLst/>
            </a:prstGeom>
          </p:spPr>
        </p:pic>
      </p:grpSp>
      <p:grpSp>
        <p:nvGrpSpPr>
          <p:cNvPr id="7" name="Group 6">
            <a:extLst>
              <a:ext uri="{FF2B5EF4-FFF2-40B4-BE49-F238E27FC236}">
                <a16:creationId xmlns:a16="http://schemas.microsoft.com/office/drawing/2014/main" id="{37487173-3D9E-9AB5-7138-3B5D147137E8}"/>
              </a:ext>
            </a:extLst>
          </p:cNvPr>
          <p:cNvGrpSpPr/>
          <p:nvPr/>
        </p:nvGrpSpPr>
        <p:grpSpPr>
          <a:xfrm>
            <a:off x="6919431" y="3578173"/>
            <a:ext cx="5007749" cy="790169"/>
            <a:chOff x="6919431" y="3578173"/>
            <a:chExt cx="5007749" cy="790169"/>
          </a:xfrm>
        </p:grpSpPr>
        <p:grpSp>
          <p:nvGrpSpPr>
            <p:cNvPr id="27" name="Group 26">
              <a:extLst>
                <a:ext uri="{FF2B5EF4-FFF2-40B4-BE49-F238E27FC236}">
                  <a16:creationId xmlns:a16="http://schemas.microsoft.com/office/drawing/2014/main" id="{B2950770-9459-ACF6-EE14-2DC0B171B78C}"/>
                </a:ext>
              </a:extLst>
            </p:cNvPr>
            <p:cNvGrpSpPr/>
            <p:nvPr/>
          </p:nvGrpSpPr>
          <p:grpSpPr>
            <a:xfrm>
              <a:off x="8260323" y="3578173"/>
              <a:ext cx="3666857" cy="762491"/>
              <a:chOff x="6491758" y="3162254"/>
              <a:chExt cx="3666857" cy="762491"/>
            </a:xfrm>
          </p:grpSpPr>
          <p:sp>
            <p:nvSpPr>
              <p:cNvPr id="16" name="Teardrop 15">
                <a:extLst>
                  <a:ext uri="{FF2B5EF4-FFF2-40B4-BE49-F238E27FC236}">
                    <a16:creationId xmlns:a16="http://schemas.microsoft.com/office/drawing/2014/main" id="{CB4F73A8-E718-F29C-3BDB-22335C8A882A}"/>
                  </a:ext>
                </a:extLst>
              </p:cNvPr>
              <p:cNvSpPr/>
              <p:nvPr/>
            </p:nvSpPr>
            <p:spPr>
              <a:xfrm rot="16200000">
                <a:off x="6692079" y="3278414"/>
                <a:ext cx="509319" cy="523220"/>
              </a:xfrm>
              <a:prstGeom prst="teardrop">
                <a:avLst/>
              </a:prstGeom>
              <a:solidFill>
                <a:srgbClr val="DAF36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highlight>
                    <a:srgbClr val="C9DEF3"/>
                  </a:highlight>
                </a:endParaRPr>
              </a:p>
            </p:txBody>
          </p:sp>
          <p:sp>
            <p:nvSpPr>
              <p:cNvPr id="17" name="TextBox 16">
                <a:extLst>
                  <a:ext uri="{FF2B5EF4-FFF2-40B4-BE49-F238E27FC236}">
                    <a16:creationId xmlns:a16="http://schemas.microsoft.com/office/drawing/2014/main" id="{73DC7C50-BEB7-4BC4-9EBB-3E101D4CA65B}"/>
                  </a:ext>
                </a:extLst>
              </p:cNvPr>
              <p:cNvSpPr txBox="1"/>
              <p:nvPr/>
            </p:nvSpPr>
            <p:spPr>
              <a:xfrm>
                <a:off x="6951913" y="3278414"/>
                <a:ext cx="3206702" cy="646331"/>
              </a:xfrm>
              <a:prstGeom prst="rect">
                <a:avLst/>
              </a:prstGeom>
              <a:noFill/>
            </p:spPr>
            <p:txBody>
              <a:bodyPr wrap="square" rtlCol="0">
                <a:spAutoFit/>
              </a:bodyPr>
              <a:lstStyle/>
              <a:p>
                <a:r>
                  <a:rPr lang="en-US" dirty="0">
                    <a:solidFill>
                      <a:srgbClr val="191943"/>
                    </a:solidFill>
                  </a:rPr>
                  <a:t>Provide </a:t>
                </a:r>
                <a:r>
                  <a:rPr lang="en-US" b="1" dirty="0">
                    <a:solidFill>
                      <a:srgbClr val="191943"/>
                    </a:solidFill>
                  </a:rPr>
                  <a:t>structured</a:t>
                </a:r>
                <a:r>
                  <a:rPr lang="en-US" dirty="0">
                    <a:solidFill>
                      <a:srgbClr val="191943"/>
                    </a:solidFill>
                  </a:rPr>
                  <a:t> pathways for professional development</a:t>
                </a:r>
              </a:p>
            </p:txBody>
          </p:sp>
          <p:sp>
            <p:nvSpPr>
              <p:cNvPr id="24" name="TextBox 23">
                <a:extLst>
                  <a:ext uri="{FF2B5EF4-FFF2-40B4-BE49-F238E27FC236}">
                    <a16:creationId xmlns:a16="http://schemas.microsoft.com/office/drawing/2014/main" id="{6ABE6FC6-3790-F67E-0691-4331D8A1C2F9}"/>
                  </a:ext>
                </a:extLst>
              </p:cNvPr>
              <p:cNvSpPr txBox="1"/>
              <p:nvPr/>
            </p:nvSpPr>
            <p:spPr>
              <a:xfrm>
                <a:off x="6491758" y="3162254"/>
                <a:ext cx="565086" cy="523220"/>
              </a:xfrm>
              <a:prstGeom prst="rect">
                <a:avLst/>
              </a:prstGeom>
              <a:noFill/>
            </p:spPr>
            <p:txBody>
              <a:bodyPr wrap="square" rtlCol="0">
                <a:spAutoFit/>
              </a:bodyPr>
              <a:lstStyle/>
              <a:p>
                <a:r>
                  <a:rPr lang="en-US" sz="2800" b="1" dirty="0">
                    <a:solidFill>
                      <a:srgbClr val="313187"/>
                    </a:solidFill>
                  </a:rPr>
                  <a:t>3.</a:t>
                </a:r>
              </a:p>
            </p:txBody>
          </p:sp>
        </p:grpSp>
        <p:pic>
          <p:nvPicPr>
            <p:cNvPr id="41" name="Graphic 40">
              <a:extLst>
                <a:ext uri="{FF2B5EF4-FFF2-40B4-BE49-F238E27FC236}">
                  <a16:creationId xmlns:a16="http://schemas.microsoft.com/office/drawing/2014/main" id="{C8CB8085-45D6-1F7F-547C-36D61536A0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919431" y="3737501"/>
              <a:ext cx="630841" cy="630841"/>
            </a:xfrm>
            <a:prstGeom prst="rect">
              <a:avLst/>
            </a:prstGeom>
          </p:spPr>
        </p:pic>
      </p:grpSp>
      <p:sp>
        <p:nvSpPr>
          <p:cNvPr id="43" name="TextBox 42">
            <a:extLst>
              <a:ext uri="{FF2B5EF4-FFF2-40B4-BE49-F238E27FC236}">
                <a16:creationId xmlns:a16="http://schemas.microsoft.com/office/drawing/2014/main" id="{2237F46F-44E8-13E7-0B4D-C86E12E3E7FA}"/>
              </a:ext>
            </a:extLst>
          </p:cNvPr>
          <p:cNvSpPr txBox="1"/>
          <p:nvPr/>
        </p:nvSpPr>
        <p:spPr>
          <a:xfrm>
            <a:off x="5508946" y="3762333"/>
            <a:ext cx="801806" cy="646331"/>
          </a:xfrm>
          <a:prstGeom prst="rect">
            <a:avLst/>
          </a:prstGeom>
          <a:noFill/>
        </p:spPr>
        <p:txBody>
          <a:bodyPr wrap="square">
            <a:spAutoFit/>
          </a:bodyPr>
          <a:lstStyle/>
          <a:p>
            <a:pPr algn="ctr"/>
            <a:r>
              <a:rPr lang="en-GB" b="1" dirty="0">
                <a:solidFill>
                  <a:srgbClr val="191943"/>
                </a:solidFill>
              </a:rPr>
              <a:t>ISSAI 150 </a:t>
            </a:r>
            <a:endParaRPr lang="en-SS" dirty="0">
              <a:solidFill>
                <a:srgbClr val="191943"/>
              </a:solidFill>
            </a:endParaRPr>
          </a:p>
        </p:txBody>
      </p:sp>
    </p:spTree>
    <p:extLst>
      <p:ext uri="{BB962C8B-B14F-4D97-AF65-F5344CB8AC3E}">
        <p14:creationId xmlns:p14="http://schemas.microsoft.com/office/powerpoint/2010/main" val="33679429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5D5E1A-EA98-8634-13EE-4D8B2D635A8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C2EB893-ED6F-C9E7-3A5C-7E1B79891637}"/>
              </a:ext>
            </a:extLst>
          </p:cNvPr>
          <p:cNvSpPr>
            <a:spLocks noGrp="1"/>
          </p:cNvSpPr>
          <p:nvPr>
            <p:ph type="title"/>
          </p:nvPr>
        </p:nvSpPr>
        <p:spPr/>
        <p:txBody>
          <a:bodyPr/>
          <a:lstStyle/>
          <a:p>
            <a:r>
              <a:rPr lang="en-GB" kern="100" dirty="0">
                <a:latin typeface="Public Sans SemiBold" pitchFamily="2" charset="0"/>
                <a:ea typeface="Times New Roman" panose="02020603050405020304" pitchFamily="18" charset="0"/>
                <a:cs typeface="Times New Roman" panose="02020603050405020304" pitchFamily="18" charset="0"/>
              </a:rPr>
              <a:t>GUID 1950: </a:t>
            </a:r>
            <a:r>
              <a:rPr lang="en-GB" b="0" kern="100" dirty="0">
                <a:latin typeface="Public Sans SemiBold" pitchFamily="2" charset="0"/>
                <a:ea typeface="Times New Roman" panose="02020603050405020304" pitchFamily="18" charset="0"/>
                <a:cs typeface="Times New Roman" panose="02020603050405020304" pitchFamily="18" charset="0"/>
              </a:rPr>
              <a:t>BUILDING A COMPETENCY FRAMEWORK</a:t>
            </a:r>
            <a:endParaRPr lang="en-US" b="0" dirty="0"/>
          </a:p>
        </p:txBody>
      </p:sp>
      <p:sp>
        <p:nvSpPr>
          <p:cNvPr id="3" name="Content Placeholder 2">
            <a:extLst>
              <a:ext uri="{FF2B5EF4-FFF2-40B4-BE49-F238E27FC236}">
                <a16:creationId xmlns:a16="http://schemas.microsoft.com/office/drawing/2014/main" id="{9D7580A1-FF18-7C47-64AB-D285774246B5}"/>
              </a:ext>
            </a:extLst>
          </p:cNvPr>
          <p:cNvSpPr>
            <a:spLocks noGrp="1"/>
          </p:cNvSpPr>
          <p:nvPr>
            <p:ph idx="1"/>
          </p:nvPr>
        </p:nvSpPr>
        <p:spPr>
          <a:xfrm>
            <a:off x="838199" y="1459866"/>
            <a:ext cx="4907507" cy="3817529"/>
          </a:xfrm>
        </p:spPr>
        <p:txBody>
          <a:bodyPr>
            <a:normAutofit/>
          </a:bodyPr>
          <a:lstStyle/>
          <a:p>
            <a:pPr marL="0" indent="0">
              <a:buNone/>
            </a:pPr>
            <a:r>
              <a:rPr lang="en-GB" sz="1900" b="1" dirty="0"/>
              <a:t> </a:t>
            </a:r>
          </a:p>
          <a:p>
            <a:pPr>
              <a:buFont typeface="Courier New" panose="02070309020205020404" pitchFamily="49" charset="0"/>
              <a:buChar char="o"/>
            </a:pPr>
            <a:r>
              <a:rPr lang="en-GB" sz="1900" b="1" dirty="0">
                <a:solidFill>
                  <a:srgbClr val="191943"/>
                </a:solidFill>
              </a:rPr>
              <a:t>Explains</a:t>
            </a:r>
            <a:r>
              <a:rPr lang="en-GB" sz="1900" dirty="0">
                <a:solidFill>
                  <a:srgbClr val="191943"/>
                </a:solidFill>
              </a:rPr>
              <a:t> how to create a competency framework</a:t>
            </a:r>
          </a:p>
          <a:p>
            <a:pPr>
              <a:buFont typeface="Courier New" panose="02070309020205020404" pitchFamily="49" charset="0"/>
              <a:buChar char="o"/>
            </a:pPr>
            <a:r>
              <a:rPr lang="en-GB" sz="1900" b="1" dirty="0">
                <a:solidFill>
                  <a:srgbClr val="191943"/>
                </a:solidFill>
              </a:rPr>
              <a:t>Defines </a:t>
            </a:r>
            <a:r>
              <a:rPr lang="en-GB" sz="1900" dirty="0">
                <a:solidFill>
                  <a:srgbClr val="191943"/>
                </a:solidFill>
              </a:rPr>
              <a:t>skills, knowledge, and behaviours auditors need</a:t>
            </a:r>
          </a:p>
          <a:p>
            <a:pPr>
              <a:buFont typeface="Courier New" panose="02070309020205020404" pitchFamily="49" charset="0"/>
              <a:buChar char="o"/>
            </a:pPr>
            <a:r>
              <a:rPr lang="en-GB" sz="1900" b="1" dirty="0">
                <a:solidFill>
                  <a:srgbClr val="191943"/>
                </a:solidFill>
              </a:rPr>
              <a:t>Supports: </a:t>
            </a:r>
          </a:p>
          <a:p>
            <a:pPr lvl="1">
              <a:buFont typeface="Courier New" panose="02070309020205020404" pitchFamily="49" charset="0"/>
              <a:buChar char="o"/>
            </a:pPr>
            <a:r>
              <a:rPr lang="en-GB" sz="1900" dirty="0">
                <a:solidFill>
                  <a:srgbClr val="191943"/>
                </a:solidFill>
              </a:rPr>
              <a:t>Recruitment</a:t>
            </a:r>
          </a:p>
          <a:p>
            <a:pPr lvl="1">
              <a:buFont typeface="Courier New" panose="02070309020205020404" pitchFamily="49" charset="0"/>
              <a:buChar char="o"/>
            </a:pPr>
            <a:r>
              <a:rPr lang="en-GB" sz="1900" dirty="0">
                <a:solidFill>
                  <a:srgbClr val="191943"/>
                </a:solidFill>
              </a:rPr>
              <a:t>Training</a:t>
            </a:r>
          </a:p>
          <a:p>
            <a:pPr lvl="1">
              <a:buFont typeface="Courier New" panose="02070309020205020404" pitchFamily="49" charset="0"/>
              <a:buChar char="o"/>
            </a:pPr>
            <a:r>
              <a:rPr lang="en-GB" sz="1900" dirty="0">
                <a:solidFill>
                  <a:srgbClr val="191943"/>
                </a:solidFill>
              </a:rPr>
              <a:t>Performance management</a:t>
            </a:r>
          </a:p>
          <a:p>
            <a:pPr>
              <a:buFont typeface="Courier New" panose="02070309020205020404" pitchFamily="49" charset="0"/>
              <a:buChar char="o"/>
            </a:pPr>
            <a:r>
              <a:rPr lang="en-GB" sz="1900" dirty="0">
                <a:solidFill>
                  <a:srgbClr val="191943"/>
                </a:solidFill>
              </a:rPr>
              <a:t>Career </a:t>
            </a:r>
            <a:r>
              <a:rPr lang="en-GB" sz="1900" b="1" dirty="0">
                <a:solidFill>
                  <a:srgbClr val="191943"/>
                </a:solidFill>
              </a:rPr>
              <a:t>development</a:t>
            </a:r>
          </a:p>
        </p:txBody>
      </p:sp>
      <p:sp>
        <p:nvSpPr>
          <p:cNvPr id="4" name="TextBox 3">
            <a:extLst>
              <a:ext uri="{FF2B5EF4-FFF2-40B4-BE49-F238E27FC236}">
                <a16:creationId xmlns:a16="http://schemas.microsoft.com/office/drawing/2014/main" id="{7A37BF7D-4151-03FE-9E43-189DDA3775A9}"/>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grpSp>
        <p:nvGrpSpPr>
          <p:cNvPr id="5" name="Group 4">
            <a:extLst>
              <a:ext uri="{FF2B5EF4-FFF2-40B4-BE49-F238E27FC236}">
                <a16:creationId xmlns:a16="http://schemas.microsoft.com/office/drawing/2014/main" id="{18CCCE6F-608A-EFC2-7D73-2D44B262422E}"/>
              </a:ext>
            </a:extLst>
          </p:cNvPr>
          <p:cNvGrpSpPr/>
          <p:nvPr/>
        </p:nvGrpSpPr>
        <p:grpSpPr>
          <a:xfrm>
            <a:off x="6446296" y="1545281"/>
            <a:ext cx="5033211" cy="5033211"/>
            <a:chOff x="6446296" y="1148239"/>
            <a:chExt cx="5033211" cy="5033211"/>
          </a:xfrm>
        </p:grpSpPr>
        <p:sp>
          <p:nvSpPr>
            <p:cNvPr id="9" name="Teardrop 8">
              <a:extLst>
                <a:ext uri="{FF2B5EF4-FFF2-40B4-BE49-F238E27FC236}">
                  <a16:creationId xmlns:a16="http://schemas.microsoft.com/office/drawing/2014/main" id="{CF027F39-503A-32D9-3C8B-4FB2C38F7578}"/>
                </a:ext>
              </a:extLst>
            </p:cNvPr>
            <p:cNvSpPr/>
            <p:nvPr/>
          </p:nvSpPr>
          <p:spPr>
            <a:xfrm rot="5400000" flipH="1">
              <a:off x="6887611" y="1452154"/>
              <a:ext cx="4200525" cy="4181475"/>
            </a:xfrm>
            <a:prstGeom prst="teardrop">
              <a:avLst/>
            </a:prstGeom>
            <a:solidFill>
              <a:srgbClr val="569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pic>
          <p:nvPicPr>
            <p:cNvPr id="7" name="Picture 6">
              <a:extLst>
                <a:ext uri="{FF2B5EF4-FFF2-40B4-BE49-F238E27FC236}">
                  <a16:creationId xmlns:a16="http://schemas.microsoft.com/office/drawing/2014/main" id="{2073AE8C-2777-E191-302F-612552DCB336}"/>
                </a:ext>
              </a:extLst>
            </p:cNvPr>
            <p:cNvPicPr>
              <a:picLocks noChangeAspect="1"/>
            </p:cNvPicPr>
            <p:nvPr/>
          </p:nvPicPr>
          <p:blipFill>
            <a:blip r:embed="rId3"/>
            <a:srcRect/>
            <a:stretch/>
          </p:blipFill>
          <p:spPr>
            <a:xfrm>
              <a:off x="6446296" y="1148239"/>
              <a:ext cx="5033211" cy="5033211"/>
            </a:xfrm>
            <a:prstGeom prst="rect">
              <a:avLst/>
            </a:prstGeom>
          </p:spPr>
        </p:pic>
      </p:grpSp>
    </p:spTree>
    <p:extLst>
      <p:ext uri="{BB962C8B-B14F-4D97-AF65-F5344CB8AC3E}">
        <p14:creationId xmlns:p14="http://schemas.microsoft.com/office/powerpoint/2010/main" val="73927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616A3-7A1F-A1F1-EAEF-76CA0CC8E2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885680-FFA1-C003-C02C-35A36F498894}"/>
              </a:ext>
            </a:extLst>
          </p:cNvPr>
          <p:cNvSpPr>
            <a:spLocks noGrp="1"/>
          </p:cNvSpPr>
          <p:nvPr>
            <p:ph type="title"/>
          </p:nvPr>
        </p:nvSpPr>
        <p:spPr/>
        <p:txBody>
          <a:bodyPr/>
          <a:lstStyle/>
          <a:p>
            <a:r>
              <a:rPr lang="en-GB" kern="100" dirty="0">
                <a:latin typeface="Public Sans SemiBold" pitchFamily="2" charset="0"/>
                <a:ea typeface="Times New Roman" panose="02020603050405020304" pitchFamily="18" charset="0"/>
                <a:cs typeface="Times New Roman" panose="02020603050405020304" pitchFamily="18" charset="0"/>
              </a:rPr>
              <a:t>GUID 1951: </a:t>
            </a:r>
            <a:r>
              <a:rPr lang="en-GB" b="0" kern="100" dirty="0">
                <a:latin typeface="Public Sans SemiBold" pitchFamily="2" charset="0"/>
                <a:ea typeface="Times New Roman" panose="02020603050405020304" pitchFamily="18" charset="0"/>
                <a:cs typeface="Times New Roman" panose="02020603050405020304" pitchFamily="18" charset="0"/>
              </a:rPr>
              <a:t>BUILDING DEVELOPMENT PATHWAYS</a:t>
            </a:r>
            <a:endParaRPr lang="en-US" b="0" dirty="0"/>
          </a:p>
        </p:txBody>
      </p:sp>
      <p:sp>
        <p:nvSpPr>
          <p:cNvPr id="3" name="Content Placeholder 2">
            <a:extLst>
              <a:ext uri="{FF2B5EF4-FFF2-40B4-BE49-F238E27FC236}">
                <a16:creationId xmlns:a16="http://schemas.microsoft.com/office/drawing/2014/main" id="{2964DF67-C674-07D3-F8B2-072B737EF5CE}"/>
              </a:ext>
            </a:extLst>
          </p:cNvPr>
          <p:cNvSpPr>
            <a:spLocks noGrp="1"/>
          </p:cNvSpPr>
          <p:nvPr>
            <p:ph idx="1"/>
          </p:nvPr>
        </p:nvSpPr>
        <p:spPr>
          <a:xfrm>
            <a:off x="838199" y="1825625"/>
            <a:ext cx="4907507" cy="3817529"/>
          </a:xfrm>
        </p:spPr>
        <p:txBody>
          <a:bodyPr>
            <a:normAutofit/>
          </a:bodyPr>
          <a:lstStyle/>
          <a:p>
            <a:pPr marL="0" indent="0">
              <a:buNone/>
            </a:pPr>
            <a:r>
              <a:rPr lang="en-GB" b="1" dirty="0"/>
              <a:t> </a:t>
            </a:r>
          </a:p>
          <a:p>
            <a:pPr>
              <a:buFont typeface="Courier New" panose="02070309020205020404" pitchFamily="49" charset="0"/>
              <a:buChar char="o"/>
            </a:pPr>
            <a:r>
              <a:rPr lang="en-GB" sz="2000" dirty="0">
                <a:solidFill>
                  <a:srgbClr val="191943"/>
                </a:solidFill>
              </a:rPr>
              <a:t>Shows </a:t>
            </a:r>
            <a:r>
              <a:rPr lang="en-GB" sz="2000" b="1" dirty="0">
                <a:solidFill>
                  <a:srgbClr val="191943"/>
                </a:solidFill>
              </a:rPr>
              <a:t>how to develop career </a:t>
            </a:r>
            <a:r>
              <a:rPr lang="en-GB" sz="2000" dirty="0">
                <a:solidFill>
                  <a:srgbClr val="191943"/>
                </a:solidFill>
              </a:rPr>
              <a:t>and </a:t>
            </a:r>
            <a:r>
              <a:rPr lang="en-GB" sz="2000" b="1" dirty="0">
                <a:solidFill>
                  <a:srgbClr val="191943"/>
                </a:solidFill>
              </a:rPr>
              <a:t>learning pathways</a:t>
            </a:r>
          </a:p>
          <a:p>
            <a:pPr>
              <a:buFont typeface="Courier New" panose="02070309020205020404" pitchFamily="49" charset="0"/>
              <a:buChar char="o"/>
            </a:pPr>
            <a:r>
              <a:rPr lang="en-GB" sz="2000" dirty="0">
                <a:solidFill>
                  <a:srgbClr val="191943"/>
                </a:solidFill>
              </a:rPr>
              <a:t>Includes a </a:t>
            </a:r>
            <a:r>
              <a:rPr lang="en-GB" sz="2000" b="1" dirty="0">
                <a:solidFill>
                  <a:srgbClr val="191943"/>
                </a:solidFill>
              </a:rPr>
              <a:t>10‑step process</a:t>
            </a:r>
            <a:r>
              <a:rPr lang="en-GB" sz="2000" dirty="0">
                <a:solidFill>
                  <a:srgbClr val="191943"/>
                </a:solidFill>
              </a:rPr>
              <a:t>: </a:t>
            </a:r>
          </a:p>
          <a:p>
            <a:pPr lvl="1">
              <a:buFont typeface="Courier New" panose="02070309020205020404" pitchFamily="49" charset="0"/>
              <a:buChar char="o"/>
            </a:pPr>
            <a:r>
              <a:rPr lang="en-GB" sz="1600" dirty="0">
                <a:solidFill>
                  <a:srgbClr val="191943"/>
                </a:solidFill>
              </a:rPr>
              <a:t>Identify gaps</a:t>
            </a:r>
          </a:p>
          <a:p>
            <a:pPr lvl="1">
              <a:buFont typeface="Courier New" panose="02070309020205020404" pitchFamily="49" charset="0"/>
              <a:buChar char="o"/>
            </a:pPr>
            <a:r>
              <a:rPr lang="en-GB" sz="1600" dirty="0">
                <a:solidFill>
                  <a:srgbClr val="191943"/>
                </a:solidFill>
              </a:rPr>
              <a:t>Design development programmes</a:t>
            </a:r>
          </a:p>
          <a:p>
            <a:pPr lvl="1">
              <a:buFont typeface="Courier New" panose="02070309020205020404" pitchFamily="49" charset="0"/>
              <a:buChar char="o"/>
            </a:pPr>
            <a:r>
              <a:rPr lang="en-GB" sz="1600" dirty="0">
                <a:solidFill>
                  <a:srgbClr val="191943"/>
                </a:solidFill>
              </a:rPr>
              <a:t>Assess learning results</a:t>
            </a:r>
          </a:p>
          <a:p>
            <a:pPr>
              <a:buFont typeface="Courier New" panose="02070309020205020404" pitchFamily="49" charset="0"/>
              <a:buChar char="o"/>
            </a:pPr>
            <a:r>
              <a:rPr lang="en-GB" sz="2000" b="1" dirty="0">
                <a:solidFill>
                  <a:srgbClr val="191943"/>
                </a:solidFill>
              </a:rPr>
              <a:t>Helps SAIs build </a:t>
            </a:r>
            <a:r>
              <a:rPr lang="en-GB" sz="2000" dirty="0">
                <a:solidFill>
                  <a:srgbClr val="191943"/>
                </a:solidFill>
              </a:rPr>
              <a:t>a professional development system</a:t>
            </a:r>
          </a:p>
        </p:txBody>
      </p:sp>
      <p:sp>
        <p:nvSpPr>
          <p:cNvPr id="4" name="TextBox 3">
            <a:extLst>
              <a:ext uri="{FF2B5EF4-FFF2-40B4-BE49-F238E27FC236}">
                <a16:creationId xmlns:a16="http://schemas.microsoft.com/office/drawing/2014/main" id="{0CDC3B2D-1593-61C8-ACC4-A683A45DA6F6}"/>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sp>
        <p:nvSpPr>
          <p:cNvPr id="9" name="Teardrop 8">
            <a:extLst>
              <a:ext uri="{FF2B5EF4-FFF2-40B4-BE49-F238E27FC236}">
                <a16:creationId xmlns:a16="http://schemas.microsoft.com/office/drawing/2014/main" id="{E03A5DF1-0A84-19F0-92E3-919970357283}"/>
              </a:ext>
            </a:extLst>
          </p:cNvPr>
          <p:cNvSpPr/>
          <p:nvPr/>
        </p:nvSpPr>
        <p:spPr>
          <a:xfrm rot="5400000" flipH="1">
            <a:off x="6887611" y="1723379"/>
            <a:ext cx="4200525" cy="4181475"/>
          </a:xfrm>
          <a:prstGeom prst="teardrop">
            <a:avLst/>
          </a:prstGeom>
          <a:solidFill>
            <a:srgbClr val="569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pic>
        <p:nvPicPr>
          <p:cNvPr id="5" name="Picture 4">
            <a:extLst>
              <a:ext uri="{FF2B5EF4-FFF2-40B4-BE49-F238E27FC236}">
                <a16:creationId xmlns:a16="http://schemas.microsoft.com/office/drawing/2014/main" id="{58261EC3-BB11-717C-C076-6438568F10A4}"/>
              </a:ext>
            </a:extLst>
          </p:cNvPr>
          <p:cNvPicPr>
            <a:picLocks noChangeAspect="1"/>
          </p:cNvPicPr>
          <p:nvPr/>
        </p:nvPicPr>
        <p:blipFill>
          <a:blip r:embed="rId3"/>
          <a:srcRect/>
          <a:stretch/>
        </p:blipFill>
        <p:spPr>
          <a:xfrm>
            <a:off x="6446296" y="1419464"/>
            <a:ext cx="5033211" cy="5033211"/>
          </a:xfrm>
          <a:prstGeom prst="rect">
            <a:avLst/>
          </a:prstGeom>
        </p:spPr>
      </p:pic>
    </p:spTree>
    <p:extLst>
      <p:ext uri="{BB962C8B-B14F-4D97-AF65-F5344CB8AC3E}">
        <p14:creationId xmlns:p14="http://schemas.microsoft.com/office/powerpoint/2010/main" val="216063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9FC6E-063C-77F9-3A61-99330751A7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B072D7C-DD8D-677C-7CEE-792BD297813A}"/>
              </a:ext>
            </a:extLst>
          </p:cNvPr>
          <p:cNvSpPr>
            <a:spLocks noGrp="1"/>
          </p:cNvSpPr>
          <p:nvPr>
            <p:ph type="title"/>
          </p:nvPr>
        </p:nvSpPr>
        <p:spPr/>
        <p:txBody>
          <a:bodyPr/>
          <a:lstStyle/>
          <a:p>
            <a:r>
              <a:rPr lang="en-GB" kern="100" dirty="0">
                <a:latin typeface="Public Sans SemiBold" pitchFamily="2" charset="0"/>
                <a:ea typeface="Times New Roman" panose="02020603050405020304" pitchFamily="18" charset="0"/>
                <a:cs typeface="Times New Roman" panose="02020603050405020304" pitchFamily="18" charset="0"/>
              </a:rPr>
              <a:t>CBC HR </a:t>
            </a:r>
            <a:r>
              <a:rPr lang="en-GB" b="0" kern="100" dirty="0">
                <a:latin typeface="Public Sans SemiBold" pitchFamily="2" charset="0"/>
                <a:ea typeface="Times New Roman" panose="02020603050405020304" pitchFamily="18" charset="0"/>
                <a:cs typeface="Times New Roman" panose="02020603050405020304" pitchFamily="18" charset="0"/>
              </a:rPr>
              <a:t>MANAGEMENT GUIDE</a:t>
            </a:r>
            <a:endParaRPr lang="en-US" b="0" dirty="0"/>
          </a:p>
        </p:txBody>
      </p:sp>
      <p:sp>
        <p:nvSpPr>
          <p:cNvPr id="3" name="Content Placeholder 2">
            <a:extLst>
              <a:ext uri="{FF2B5EF4-FFF2-40B4-BE49-F238E27FC236}">
                <a16:creationId xmlns:a16="http://schemas.microsoft.com/office/drawing/2014/main" id="{759CB724-37F8-BAA0-7851-F5C8D1D9D5E8}"/>
              </a:ext>
            </a:extLst>
          </p:cNvPr>
          <p:cNvSpPr>
            <a:spLocks noGrp="1"/>
          </p:cNvSpPr>
          <p:nvPr>
            <p:ph idx="1"/>
          </p:nvPr>
        </p:nvSpPr>
        <p:spPr>
          <a:xfrm>
            <a:off x="838199" y="1825625"/>
            <a:ext cx="4907507" cy="3817529"/>
          </a:xfrm>
        </p:spPr>
        <p:txBody>
          <a:bodyPr>
            <a:normAutofit/>
          </a:bodyPr>
          <a:lstStyle/>
          <a:p>
            <a:pPr marL="0" indent="0">
              <a:buNone/>
            </a:pPr>
            <a:r>
              <a:rPr lang="en-GB" sz="2200" b="1" dirty="0"/>
              <a:t> </a:t>
            </a:r>
          </a:p>
          <a:p>
            <a:pPr>
              <a:buFont typeface="Courier New" panose="02070309020205020404" pitchFamily="49" charset="0"/>
              <a:buChar char="o"/>
            </a:pPr>
            <a:r>
              <a:rPr lang="en-GB" sz="2200" dirty="0">
                <a:solidFill>
                  <a:srgbClr val="191943"/>
                </a:solidFill>
              </a:rPr>
              <a:t>Created to make ISSAI 150 and the GUIDs </a:t>
            </a:r>
            <a:r>
              <a:rPr lang="en-GB" sz="2200" b="1" dirty="0">
                <a:solidFill>
                  <a:srgbClr val="191943"/>
                </a:solidFill>
              </a:rPr>
              <a:t>easier to understand</a:t>
            </a:r>
          </a:p>
          <a:p>
            <a:pPr>
              <a:buFont typeface="Courier New" panose="02070309020205020404" pitchFamily="49" charset="0"/>
              <a:buChar char="o"/>
            </a:pPr>
            <a:r>
              <a:rPr lang="en-GB" sz="2200" b="1" dirty="0">
                <a:solidFill>
                  <a:srgbClr val="191943"/>
                </a:solidFill>
              </a:rPr>
              <a:t>Explains HR concepts </a:t>
            </a:r>
            <a:r>
              <a:rPr lang="en-GB" sz="2200" dirty="0">
                <a:solidFill>
                  <a:srgbClr val="191943"/>
                </a:solidFill>
              </a:rPr>
              <a:t>in simple and practical terms</a:t>
            </a:r>
          </a:p>
          <a:p>
            <a:pPr>
              <a:buFont typeface="Courier New" panose="02070309020205020404" pitchFamily="49" charset="0"/>
              <a:buChar char="o"/>
            </a:pPr>
            <a:r>
              <a:rPr lang="en-GB" sz="2200" dirty="0">
                <a:solidFill>
                  <a:srgbClr val="191943"/>
                </a:solidFill>
              </a:rPr>
              <a:t>Helps SAIs </a:t>
            </a:r>
            <a:r>
              <a:rPr lang="en-GB" sz="2200" b="1" dirty="0">
                <a:solidFill>
                  <a:srgbClr val="191943"/>
                </a:solidFill>
              </a:rPr>
              <a:t>understand</a:t>
            </a:r>
            <a:r>
              <a:rPr lang="en-GB" sz="2200" dirty="0">
                <a:solidFill>
                  <a:srgbClr val="191943"/>
                </a:solidFill>
              </a:rPr>
              <a:t> how all HR processes fit together</a:t>
            </a:r>
          </a:p>
        </p:txBody>
      </p:sp>
      <p:sp>
        <p:nvSpPr>
          <p:cNvPr id="4" name="TextBox 3">
            <a:extLst>
              <a:ext uri="{FF2B5EF4-FFF2-40B4-BE49-F238E27FC236}">
                <a16:creationId xmlns:a16="http://schemas.microsoft.com/office/drawing/2014/main" id="{7DE105EB-B9DF-9C66-ED45-0BA7FCF016FA}"/>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grpSp>
        <p:nvGrpSpPr>
          <p:cNvPr id="6" name="Group 5">
            <a:extLst>
              <a:ext uri="{FF2B5EF4-FFF2-40B4-BE49-F238E27FC236}">
                <a16:creationId xmlns:a16="http://schemas.microsoft.com/office/drawing/2014/main" id="{AFCCE282-FE88-65A0-6E7E-924723066DA7}"/>
              </a:ext>
            </a:extLst>
          </p:cNvPr>
          <p:cNvGrpSpPr/>
          <p:nvPr/>
        </p:nvGrpSpPr>
        <p:grpSpPr>
          <a:xfrm>
            <a:off x="6446296" y="1302127"/>
            <a:ext cx="5033211" cy="5033211"/>
            <a:chOff x="6446296" y="1148239"/>
            <a:chExt cx="5033211" cy="5033211"/>
          </a:xfrm>
        </p:grpSpPr>
        <p:sp>
          <p:nvSpPr>
            <p:cNvPr id="9" name="Teardrop 8">
              <a:extLst>
                <a:ext uri="{FF2B5EF4-FFF2-40B4-BE49-F238E27FC236}">
                  <a16:creationId xmlns:a16="http://schemas.microsoft.com/office/drawing/2014/main" id="{D2B8A167-15EE-9E09-90E6-DDBFAAF6B77B}"/>
                </a:ext>
              </a:extLst>
            </p:cNvPr>
            <p:cNvSpPr/>
            <p:nvPr/>
          </p:nvSpPr>
          <p:spPr>
            <a:xfrm rot="5400000" flipH="1">
              <a:off x="6887611" y="1452154"/>
              <a:ext cx="4200525" cy="4181475"/>
            </a:xfrm>
            <a:prstGeom prst="teardrop">
              <a:avLst/>
            </a:prstGeom>
            <a:solidFill>
              <a:srgbClr val="569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pic>
          <p:nvPicPr>
            <p:cNvPr id="5" name="Picture 4">
              <a:extLst>
                <a:ext uri="{FF2B5EF4-FFF2-40B4-BE49-F238E27FC236}">
                  <a16:creationId xmlns:a16="http://schemas.microsoft.com/office/drawing/2014/main" id="{B757FD61-70B6-4EF6-7F8C-D3A695206CC8}"/>
                </a:ext>
              </a:extLst>
            </p:cNvPr>
            <p:cNvPicPr>
              <a:picLocks noChangeAspect="1"/>
            </p:cNvPicPr>
            <p:nvPr/>
          </p:nvPicPr>
          <p:blipFill>
            <a:blip r:embed="rId3"/>
            <a:srcRect/>
            <a:stretch/>
          </p:blipFill>
          <p:spPr>
            <a:xfrm>
              <a:off x="6446296" y="1148239"/>
              <a:ext cx="5033211" cy="5033211"/>
            </a:xfrm>
            <a:prstGeom prst="rect">
              <a:avLst/>
            </a:prstGeom>
          </p:spPr>
        </p:pic>
      </p:grpSp>
    </p:spTree>
    <p:extLst>
      <p:ext uri="{BB962C8B-B14F-4D97-AF65-F5344CB8AC3E}">
        <p14:creationId xmlns:p14="http://schemas.microsoft.com/office/powerpoint/2010/main" val="441038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1F5E65-7C32-D219-3B81-D50B40440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1C1177-D5D0-BCA1-A234-5CABB9850B6E}"/>
              </a:ext>
            </a:extLst>
          </p:cNvPr>
          <p:cNvSpPr>
            <a:spLocks noGrp="1"/>
          </p:cNvSpPr>
          <p:nvPr>
            <p:ph type="title"/>
          </p:nvPr>
        </p:nvSpPr>
        <p:spPr/>
        <p:txBody>
          <a:bodyPr/>
          <a:lstStyle/>
          <a:p>
            <a:r>
              <a:rPr lang="en-US" kern="100" dirty="0">
                <a:latin typeface="Public Sans SemiBold" pitchFamily="2" charset="0"/>
                <a:ea typeface="Times New Roman" panose="02020603050405020304" pitchFamily="18" charset="0"/>
                <a:cs typeface="Times New Roman" panose="02020603050405020304" pitchFamily="18" charset="0"/>
              </a:rPr>
              <a:t>INTERACTIVE SEGMENT</a:t>
            </a:r>
            <a:endParaRPr lang="en-US" dirty="0"/>
          </a:p>
        </p:txBody>
      </p:sp>
      <p:sp>
        <p:nvSpPr>
          <p:cNvPr id="3" name="Content Placeholder 2">
            <a:extLst>
              <a:ext uri="{FF2B5EF4-FFF2-40B4-BE49-F238E27FC236}">
                <a16:creationId xmlns:a16="http://schemas.microsoft.com/office/drawing/2014/main" id="{A9E51C2B-00E5-E26C-0C2F-7B11432D1EDF}"/>
              </a:ext>
            </a:extLst>
          </p:cNvPr>
          <p:cNvSpPr>
            <a:spLocks noGrp="1"/>
          </p:cNvSpPr>
          <p:nvPr>
            <p:ph idx="1"/>
          </p:nvPr>
        </p:nvSpPr>
        <p:spPr>
          <a:xfrm>
            <a:off x="838200" y="1825625"/>
            <a:ext cx="3713252" cy="3817529"/>
          </a:xfrm>
        </p:spPr>
        <p:txBody>
          <a:bodyPr>
            <a:normAutofit/>
          </a:bodyPr>
          <a:lstStyle/>
          <a:p>
            <a:pPr marL="0" indent="0">
              <a:buNone/>
            </a:pPr>
            <a:endParaRPr lang="en-US" sz="2200" dirty="0">
              <a:solidFill>
                <a:schemeClr val="tx1"/>
              </a:solidFill>
            </a:endParaRPr>
          </a:p>
          <a:p>
            <a:pPr marL="0" indent="0">
              <a:buNone/>
            </a:pPr>
            <a:r>
              <a:rPr lang="en-US" sz="2200" dirty="0">
                <a:solidFill>
                  <a:schemeClr val="tx1"/>
                </a:solidFill>
              </a:rPr>
              <a:t>Has</a:t>
            </a:r>
            <a:r>
              <a:rPr lang="en-US" sz="2200" b="1" dirty="0">
                <a:solidFill>
                  <a:schemeClr val="tx1"/>
                </a:solidFill>
              </a:rPr>
              <a:t> </a:t>
            </a:r>
            <a:r>
              <a:rPr lang="en-US" sz="2200" dirty="0">
                <a:solidFill>
                  <a:schemeClr val="tx1"/>
                </a:solidFill>
              </a:rPr>
              <a:t>the endorsement of ISSAI 150 </a:t>
            </a:r>
            <a:r>
              <a:rPr lang="en-US" sz="2200" b="1" dirty="0">
                <a:solidFill>
                  <a:schemeClr val="tx1"/>
                </a:solidFill>
              </a:rPr>
              <a:t>brought change </a:t>
            </a:r>
            <a:r>
              <a:rPr lang="en-US" sz="2200" dirty="0">
                <a:solidFill>
                  <a:schemeClr val="tx1"/>
                </a:solidFill>
              </a:rPr>
              <a:t>in the way you </a:t>
            </a:r>
            <a:r>
              <a:rPr lang="en-US" sz="2200" b="1" dirty="0">
                <a:solidFill>
                  <a:schemeClr val="tx1"/>
                </a:solidFill>
              </a:rPr>
              <a:t>manage HR </a:t>
            </a:r>
            <a:r>
              <a:rPr lang="en-US" sz="2200" dirty="0">
                <a:solidFill>
                  <a:schemeClr val="tx1"/>
                </a:solidFill>
              </a:rPr>
              <a:t>in your office? </a:t>
            </a:r>
          </a:p>
          <a:p>
            <a:pPr marL="0" indent="0">
              <a:buNone/>
            </a:pPr>
            <a:r>
              <a:rPr lang="en-US" sz="2200" dirty="0">
                <a:solidFill>
                  <a:srgbClr val="191943"/>
                </a:solidFill>
              </a:rPr>
              <a:t>Please </a:t>
            </a:r>
            <a:r>
              <a:rPr lang="en-US" sz="2200" b="1" dirty="0">
                <a:solidFill>
                  <a:srgbClr val="191943"/>
                </a:solidFill>
              </a:rPr>
              <a:t>write a short phrase </a:t>
            </a:r>
            <a:r>
              <a:rPr lang="en-US" sz="2200" dirty="0">
                <a:solidFill>
                  <a:srgbClr val="191943"/>
                </a:solidFill>
              </a:rPr>
              <a:t>in the chat.</a:t>
            </a:r>
            <a:endParaRPr lang="sv-SE" sz="2200" dirty="0">
              <a:solidFill>
                <a:srgbClr val="191943"/>
              </a:solidFill>
            </a:endParaRPr>
          </a:p>
          <a:p>
            <a:pPr marL="0" indent="0">
              <a:buNone/>
            </a:pPr>
            <a:endParaRPr lang="en-US" sz="2200" dirty="0"/>
          </a:p>
        </p:txBody>
      </p:sp>
      <p:sp>
        <p:nvSpPr>
          <p:cNvPr id="4" name="TextBox 3">
            <a:extLst>
              <a:ext uri="{FF2B5EF4-FFF2-40B4-BE49-F238E27FC236}">
                <a16:creationId xmlns:a16="http://schemas.microsoft.com/office/drawing/2014/main" id="{B3DD5B52-FD75-0216-C170-F6242812A3DF}"/>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grpSp>
        <p:nvGrpSpPr>
          <p:cNvPr id="5" name="Group 4">
            <a:extLst>
              <a:ext uri="{FF2B5EF4-FFF2-40B4-BE49-F238E27FC236}">
                <a16:creationId xmlns:a16="http://schemas.microsoft.com/office/drawing/2014/main" id="{A0EF8D06-D512-B3F2-C66B-3D80518A02A4}"/>
              </a:ext>
            </a:extLst>
          </p:cNvPr>
          <p:cNvGrpSpPr/>
          <p:nvPr/>
        </p:nvGrpSpPr>
        <p:grpSpPr>
          <a:xfrm>
            <a:off x="7127563" y="285858"/>
            <a:ext cx="4754086" cy="4699092"/>
            <a:chOff x="6324525" y="1442629"/>
            <a:chExt cx="4754086" cy="4699092"/>
          </a:xfrm>
        </p:grpSpPr>
        <p:sp>
          <p:nvSpPr>
            <p:cNvPr id="9" name="Teardrop 8">
              <a:extLst>
                <a:ext uri="{FF2B5EF4-FFF2-40B4-BE49-F238E27FC236}">
                  <a16:creationId xmlns:a16="http://schemas.microsoft.com/office/drawing/2014/main" id="{FCD1AE0D-4653-0451-4C5D-A8B38F51AFB9}"/>
                </a:ext>
              </a:extLst>
            </p:cNvPr>
            <p:cNvSpPr/>
            <p:nvPr/>
          </p:nvSpPr>
          <p:spPr>
            <a:xfrm rot="5400000" flipH="1">
              <a:off x="6887611" y="1452154"/>
              <a:ext cx="4200525" cy="4181475"/>
            </a:xfrm>
            <a:prstGeom prst="teardrop">
              <a:avLst/>
            </a:prstGeom>
            <a:solidFill>
              <a:srgbClr val="569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pic>
          <p:nvPicPr>
            <p:cNvPr id="10" name="Picture 9">
              <a:extLst>
                <a:ext uri="{FF2B5EF4-FFF2-40B4-BE49-F238E27FC236}">
                  <a16:creationId xmlns:a16="http://schemas.microsoft.com/office/drawing/2014/main" id="{1BE07765-DEC7-0439-E6CE-F91BD0B2F357}"/>
                </a:ext>
              </a:extLst>
            </p:cNvPr>
            <p:cNvPicPr>
              <a:picLocks noChangeAspect="1"/>
            </p:cNvPicPr>
            <p:nvPr/>
          </p:nvPicPr>
          <p:blipFill rotWithShape="1">
            <a:blip r:embed="rId3"/>
            <a:srcRect l="811" t="806" r="33597" b="806"/>
            <a:stretch>
              <a:fillRect/>
            </a:stretch>
          </p:blipFill>
          <p:spPr>
            <a:xfrm>
              <a:off x="6324525" y="1662824"/>
              <a:ext cx="4478897" cy="4478897"/>
            </a:xfrm>
            <a:prstGeom prst="teardrop">
              <a:avLst/>
            </a:prstGeom>
          </p:spPr>
        </p:pic>
      </p:grpSp>
      <p:sp>
        <p:nvSpPr>
          <p:cNvPr id="7" name="Content Placeholder 2">
            <a:extLst>
              <a:ext uri="{FF2B5EF4-FFF2-40B4-BE49-F238E27FC236}">
                <a16:creationId xmlns:a16="http://schemas.microsoft.com/office/drawing/2014/main" id="{8BB577E5-7F77-29ED-2FA7-C5D633F1E7DD}"/>
              </a:ext>
            </a:extLst>
          </p:cNvPr>
          <p:cNvSpPr txBox="1">
            <a:spLocks/>
          </p:cNvSpPr>
          <p:nvPr/>
        </p:nvSpPr>
        <p:spPr>
          <a:xfrm>
            <a:off x="5348880" y="4897267"/>
            <a:ext cx="6689292" cy="147487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313187"/>
                </a:solidFill>
                <a:latin typeface="Source Sans 3" panose="020B03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313187"/>
                </a:solidFill>
                <a:latin typeface="Source Sans 3" panose="020B03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313187"/>
                </a:solidFill>
                <a:latin typeface="Source Sans 3" panose="020B03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313187"/>
                </a:solidFill>
                <a:latin typeface="Source Sans 3" panose="020B03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313187"/>
                </a:solidFill>
                <a:latin typeface="Source Sans 3" panose="020B03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0" indent="0">
              <a:buNone/>
            </a:pPr>
            <a:r>
              <a:rPr lang="en-US" sz="1600" b="1" dirty="0"/>
              <a:t>Options: </a:t>
            </a:r>
          </a:p>
          <a:p>
            <a:pPr lvl="0">
              <a:buFont typeface="Courier New" panose="02070309020205020404" pitchFamily="49" charset="0"/>
              <a:buChar char="o"/>
            </a:pPr>
            <a:r>
              <a:rPr lang="en-US" sz="1600" b="1" dirty="0"/>
              <a:t>Determine and document competences</a:t>
            </a:r>
            <a:endParaRPr lang="sv-SE" sz="1600" dirty="0"/>
          </a:p>
          <a:p>
            <a:pPr lvl="0">
              <a:buFont typeface="Courier New" panose="02070309020205020404" pitchFamily="49" charset="0"/>
              <a:buChar char="o"/>
            </a:pPr>
            <a:r>
              <a:rPr lang="en-US" sz="1600" b="1" dirty="0"/>
              <a:t>HR processes and routines </a:t>
            </a:r>
            <a:endParaRPr lang="sv-SE" sz="1600" dirty="0"/>
          </a:p>
          <a:p>
            <a:pPr lvl="0">
              <a:buFont typeface="Courier New" panose="02070309020205020404" pitchFamily="49" charset="0"/>
              <a:buChar char="o"/>
            </a:pPr>
            <a:r>
              <a:rPr lang="en-US" sz="1600" b="1" dirty="0"/>
              <a:t>Professional training and development</a:t>
            </a:r>
            <a:endParaRPr lang="sv-SE" sz="1600" dirty="0"/>
          </a:p>
          <a:p>
            <a:pPr lvl="0">
              <a:buFont typeface="Courier New" panose="02070309020205020404" pitchFamily="49" charset="0"/>
              <a:buChar char="o"/>
            </a:pPr>
            <a:r>
              <a:rPr lang="en-US" sz="1600" b="1" dirty="0"/>
              <a:t>Assessment of competences   </a:t>
            </a:r>
            <a:endParaRPr lang="sv-SE" sz="1600" dirty="0"/>
          </a:p>
        </p:txBody>
      </p:sp>
    </p:spTree>
    <p:extLst>
      <p:ext uri="{BB962C8B-B14F-4D97-AF65-F5344CB8AC3E}">
        <p14:creationId xmlns:p14="http://schemas.microsoft.com/office/powerpoint/2010/main" val="280203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500"/>
                                        <p:tgtEl>
                                          <p:spTgt spid="7">
                                            <p:txEl>
                                              <p:pRg st="0" end="0"/>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animEffect transition="in" filter="fade">
                                      <p:cBhvr>
                                        <p:cTn id="23" dur="500"/>
                                        <p:tgtEl>
                                          <p:spTgt spid="7">
                                            <p:txEl>
                                              <p:pRg st="1" end="1"/>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500"/>
                                        <p:tgtEl>
                                          <p:spTgt spid="7">
                                            <p:txEl>
                                              <p:pRg st="2" end="2"/>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7">
                                            <p:txEl>
                                              <p:pRg st="3" end="3"/>
                                            </p:txEl>
                                          </p:spTgt>
                                        </p:tgtEl>
                                        <p:attrNameLst>
                                          <p:attrName>style.visibility</p:attrName>
                                        </p:attrNameLst>
                                      </p:cBhvr>
                                      <p:to>
                                        <p:strVal val="visible"/>
                                      </p:to>
                                    </p:set>
                                    <p:animEffect transition="in" filter="fade">
                                      <p:cBhvr>
                                        <p:cTn id="31" dur="500"/>
                                        <p:tgtEl>
                                          <p:spTgt spid="7">
                                            <p:txEl>
                                              <p:pRg st="3" end="3"/>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DCCA4F-0C61-3E82-7770-9417C49BD89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B7EC93-B2C3-E329-4D26-003B3D458B78}"/>
              </a:ext>
            </a:extLst>
          </p:cNvPr>
          <p:cNvSpPr>
            <a:spLocks noGrp="1"/>
          </p:cNvSpPr>
          <p:nvPr>
            <p:ph type="title"/>
          </p:nvPr>
        </p:nvSpPr>
        <p:spPr/>
        <p:txBody>
          <a:bodyPr/>
          <a:lstStyle/>
          <a:p>
            <a:r>
              <a:rPr lang="en-GB" kern="100" dirty="0">
                <a:latin typeface="Public Sans SemiBold" pitchFamily="2" charset="0"/>
                <a:ea typeface="Times New Roman" panose="02020603050405020304" pitchFamily="18" charset="0"/>
                <a:cs typeface="Times New Roman" panose="02020603050405020304" pitchFamily="18" charset="0"/>
              </a:rPr>
              <a:t>SAI PMF (DOMAIN E): </a:t>
            </a:r>
            <a:r>
              <a:rPr lang="en-GB" b="0" kern="100" dirty="0">
                <a:latin typeface="Public Sans SemiBold" pitchFamily="2" charset="0"/>
                <a:ea typeface="Times New Roman" panose="02020603050405020304" pitchFamily="18" charset="0"/>
                <a:cs typeface="Times New Roman" panose="02020603050405020304" pitchFamily="18" charset="0"/>
              </a:rPr>
              <a:t>CHECKING HR IN PRACTICE</a:t>
            </a:r>
            <a:endParaRPr lang="en-US" b="0" dirty="0"/>
          </a:p>
        </p:txBody>
      </p:sp>
      <p:sp>
        <p:nvSpPr>
          <p:cNvPr id="3" name="Content Placeholder 2">
            <a:extLst>
              <a:ext uri="{FF2B5EF4-FFF2-40B4-BE49-F238E27FC236}">
                <a16:creationId xmlns:a16="http://schemas.microsoft.com/office/drawing/2014/main" id="{B5D12438-B468-7E08-FFB9-9921A5A9B0E4}"/>
              </a:ext>
            </a:extLst>
          </p:cNvPr>
          <p:cNvSpPr>
            <a:spLocks noGrp="1"/>
          </p:cNvSpPr>
          <p:nvPr>
            <p:ph idx="1"/>
          </p:nvPr>
        </p:nvSpPr>
        <p:spPr>
          <a:xfrm>
            <a:off x="838199" y="1825625"/>
            <a:ext cx="4907507" cy="3817529"/>
          </a:xfrm>
        </p:spPr>
        <p:txBody>
          <a:bodyPr>
            <a:normAutofit/>
          </a:bodyPr>
          <a:lstStyle/>
          <a:p>
            <a:pPr marL="0" indent="0">
              <a:buNone/>
            </a:pPr>
            <a:r>
              <a:rPr lang="en-GB" b="1" dirty="0"/>
              <a:t> </a:t>
            </a:r>
          </a:p>
          <a:p>
            <a:pPr>
              <a:buFont typeface="Courier New" panose="02070309020205020404" pitchFamily="49" charset="0"/>
              <a:buChar char="o"/>
            </a:pPr>
            <a:r>
              <a:rPr lang="en-GB" sz="2000" dirty="0">
                <a:solidFill>
                  <a:srgbClr val="191943"/>
                </a:solidFill>
              </a:rPr>
              <a:t>Created to make ISSAI 150 and the GUIDs </a:t>
            </a:r>
            <a:r>
              <a:rPr lang="en-GB" sz="2000" b="1" dirty="0">
                <a:solidFill>
                  <a:srgbClr val="191943"/>
                </a:solidFill>
              </a:rPr>
              <a:t>easier to understand</a:t>
            </a:r>
          </a:p>
          <a:p>
            <a:pPr>
              <a:buFont typeface="Courier New" panose="02070309020205020404" pitchFamily="49" charset="0"/>
              <a:buChar char="o"/>
            </a:pPr>
            <a:r>
              <a:rPr lang="en-GB" sz="2000" b="1" dirty="0">
                <a:solidFill>
                  <a:srgbClr val="191943"/>
                </a:solidFill>
              </a:rPr>
              <a:t>Explains HR concepts </a:t>
            </a:r>
            <a:r>
              <a:rPr lang="en-GB" sz="2000" dirty="0">
                <a:solidFill>
                  <a:srgbClr val="191943"/>
                </a:solidFill>
              </a:rPr>
              <a:t>in simple and practical terms</a:t>
            </a:r>
          </a:p>
          <a:p>
            <a:pPr>
              <a:buFont typeface="Courier New" panose="02070309020205020404" pitchFamily="49" charset="0"/>
              <a:buChar char="o"/>
            </a:pPr>
            <a:r>
              <a:rPr lang="en-GB" sz="2000" dirty="0">
                <a:solidFill>
                  <a:srgbClr val="191943"/>
                </a:solidFill>
              </a:rPr>
              <a:t>Helps SAIs </a:t>
            </a:r>
            <a:r>
              <a:rPr lang="en-GB" sz="2000" b="1" dirty="0">
                <a:solidFill>
                  <a:srgbClr val="191943"/>
                </a:solidFill>
              </a:rPr>
              <a:t>understand</a:t>
            </a:r>
            <a:r>
              <a:rPr lang="en-GB" sz="2000" dirty="0">
                <a:solidFill>
                  <a:srgbClr val="191943"/>
                </a:solidFill>
              </a:rPr>
              <a:t> how all HR processes fit together</a:t>
            </a:r>
          </a:p>
        </p:txBody>
      </p:sp>
      <p:sp>
        <p:nvSpPr>
          <p:cNvPr id="4" name="TextBox 3">
            <a:extLst>
              <a:ext uri="{FF2B5EF4-FFF2-40B4-BE49-F238E27FC236}">
                <a16:creationId xmlns:a16="http://schemas.microsoft.com/office/drawing/2014/main" id="{50AA2738-7469-30AC-13E5-BA82D08A9AF6}"/>
              </a:ext>
            </a:extLst>
          </p:cNvPr>
          <p:cNvSpPr txBox="1"/>
          <p:nvPr/>
        </p:nvSpPr>
        <p:spPr>
          <a:xfrm>
            <a:off x="390930" y="6181450"/>
            <a:ext cx="6828503" cy="307777"/>
          </a:xfrm>
          <a:prstGeom prst="rect">
            <a:avLst/>
          </a:prstGeom>
          <a:noFill/>
        </p:spPr>
        <p:txBody>
          <a:bodyPr wrap="square" rtlCol="0">
            <a:spAutoFit/>
          </a:bodyPr>
          <a:lstStyle/>
          <a:p>
            <a:r>
              <a:rPr lang="en-GB" sz="1400" b="1" dirty="0">
                <a:solidFill>
                  <a:srgbClr val="2D2E87"/>
                </a:solidFill>
                <a:latin typeface="Source Sans 3" panose="020B0303030403020204"/>
              </a:rPr>
              <a:t>WEBINAR 2 </a:t>
            </a:r>
            <a:r>
              <a:rPr lang="en-GB" sz="1400" dirty="0">
                <a:solidFill>
                  <a:srgbClr val="2D2E87"/>
                </a:solidFill>
                <a:latin typeface="Source Sans 3" panose="020B0303030403020204"/>
              </a:rPr>
              <a:t>THE VALUE OF HR </a:t>
            </a:r>
          </a:p>
        </p:txBody>
      </p:sp>
      <p:grpSp>
        <p:nvGrpSpPr>
          <p:cNvPr id="6" name="Group 5">
            <a:extLst>
              <a:ext uri="{FF2B5EF4-FFF2-40B4-BE49-F238E27FC236}">
                <a16:creationId xmlns:a16="http://schemas.microsoft.com/office/drawing/2014/main" id="{603A2B95-9249-243B-FA3B-83579D6580F7}"/>
              </a:ext>
            </a:extLst>
          </p:cNvPr>
          <p:cNvGrpSpPr/>
          <p:nvPr/>
        </p:nvGrpSpPr>
        <p:grpSpPr>
          <a:xfrm>
            <a:off x="6446296" y="1456016"/>
            <a:ext cx="5033211" cy="5033211"/>
            <a:chOff x="6446296" y="1148239"/>
            <a:chExt cx="5033211" cy="5033211"/>
          </a:xfrm>
        </p:grpSpPr>
        <p:sp>
          <p:nvSpPr>
            <p:cNvPr id="9" name="Teardrop 8">
              <a:extLst>
                <a:ext uri="{FF2B5EF4-FFF2-40B4-BE49-F238E27FC236}">
                  <a16:creationId xmlns:a16="http://schemas.microsoft.com/office/drawing/2014/main" id="{8AB07B44-97D8-0776-8801-7F8424EB91C7}"/>
                </a:ext>
              </a:extLst>
            </p:cNvPr>
            <p:cNvSpPr/>
            <p:nvPr/>
          </p:nvSpPr>
          <p:spPr>
            <a:xfrm rot="5400000" flipH="1">
              <a:off x="6887611" y="1452154"/>
              <a:ext cx="4200525" cy="4181475"/>
            </a:xfrm>
            <a:prstGeom prst="teardrop">
              <a:avLst/>
            </a:prstGeom>
            <a:solidFill>
              <a:srgbClr val="569CE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SS"/>
            </a:p>
          </p:txBody>
        </p:sp>
        <p:pic>
          <p:nvPicPr>
            <p:cNvPr id="5" name="Picture 4">
              <a:extLst>
                <a:ext uri="{FF2B5EF4-FFF2-40B4-BE49-F238E27FC236}">
                  <a16:creationId xmlns:a16="http://schemas.microsoft.com/office/drawing/2014/main" id="{10F90850-92A1-77EF-2489-57CE8523265B}"/>
                </a:ext>
              </a:extLst>
            </p:cNvPr>
            <p:cNvPicPr>
              <a:picLocks noChangeAspect="1"/>
            </p:cNvPicPr>
            <p:nvPr/>
          </p:nvPicPr>
          <p:blipFill>
            <a:blip r:embed="rId3"/>
            <a:srcRect/>
            <a:stretch/>
          </p:blipFill>
          <p:spPr>
            <a:xfrm>
              <a:off x="6446296" y="1148239"/>
              <a:ext cx="5033211" cy="5033211"/>
            </a:xfrm>
            <a:prstGeom prst="rect">
              <a:avLst/>
            </a:prstGeom>
          </p:spPr>
        </p:pic>
      </p:grpSp>
    </p:spTree>
    <p:extLst>
      <p:ext uri="{BB962C8B-B14F-4D97-AF65-F5344CB8AC3E}">
        <p14:creationId xmlns:p14="http://schemas.microsoft.com/office/powerpoint/2010/main" val="158618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12000" r="-1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1848210" y="1617147"/>
            <a:ext cx="10706860" cy="1646302"/>
          </a:xfrm>
          <a:prstGeom prst="rect">
            <a:avLst/>
          </a:prstGeom>
        </p:spPr>
        <p:txBody>
          <a:bodyPr/>
          <a:lstStyle/>
          <a:p>
            <a:pPr>
              <a:spcBef>
                <a:spcPts val="1800"/>
              </a:spcBef>
              <a:spcAft>
                <a:spcPts val="2400"/>
              </a:spcAft>
            </a:pPr>
            <a:r>
              <a:rPr lang="en-US" sz="4800" b="1" dirty="0">
                <a:solidFill>
                  <a:schemeClr val="bg1"/>
                </a:solidFill>
                <a:latin typeface="Montserrat" pitchFamily="2" charset="77"/>
              </a:rPr>
              <a:t>Competency </a:t>
            </a:r>
            <a:br>
              <a:rPr lang="en-US" sz="4800" b="1" dirty="0">
                <a:solidFill>
                  <a:schemeClr val="bg1"/>
                </a:solidFill>
                <a:latin typeface="Montserrat" pitchFamily="2" charset="77"/>
              </a:rPr>
            </a:br>
            <a:r>
              <a:rPr lang="en-US" sz="4800" b="1" dirty="0">
                <a:solidFill>
                  <a:schemeClr val="bg1"/>
                </a:solidFill>
                <a:latin typeface="Montserrat" pitchFamily="2" charset="77"/>
              </a:rPr>
              <a:t>Framework</a:t>
            </a:r>
            <a:br>
              <a:rPr lang="en-US" sz="4800" b="1" dirty="0">
                <a:solidFill>
                  <a:schemeClr val="bg1"/>
                </a:solidFill>
                <a:latin typeface="Montserrat" pitchFamily="2" charset="77"/>
              </a:rPr>
            </a:br>
            <a:r>
              <a:rPr lang="en-US" sz="2700" dirty="0">
                <a:solidFill>
                  <a:schemeClr val="bg1"/>
                </a:solidFill>
                <a:latin typeface="Montserrat" pitchFamily="2" charset="77"/>
              </a:rPr>
              <a:t>A perfect start for successful practical implementation           of ISSAI 150</a:t>
            </a:r>
            <a:br>
              <a:rPr lang="en-US" sz="3200" dirty="0">
                <a:solidFill>
                  <a:schemeClr val="bg1"/>
                </a:solidFill>
                <a:latin typeface="Montserrat" pitchFamily="2" charset="77"/>
              </a:rPr>
            </a:br>
            <a:r>
              <a:rPr lang="en-US" sz="3000" i="1" dirty="0">
                <a:solidFill>
                  <a:schemeClr val="bg1"/>
                </a:solidFill>
                <a:latin typeface="Montserrat" pitchFamily="2" charset="77"/>
              </a:rPr>
              <a:t>The SAI Moldova Experience</a:t>
            </a:r>
            <a:br>
              <a:rPr lang="en-US" sz="4800" b="1" dirty="0">
                <a:solidFill>
                  <a:schemeClr val="bg1"/>
                </a:solidFill>
                <a:latin typeface="Montserrat" pitchFamily="2" charset="77"/>
              </a:rPr>
            </a:br>
            <a:r>
              <a:rPr lang="en-US" sz="4800" b="1" dirty="0">
                <a:solidFill>
                  <a:schemeClr val="bg1"/>
                </a:solidFill>
                <a:latin typeface="Montserrat" pitchFamily="2" charset="77"/>
              </a:rPr>
              <a:t> </a:t>
            </a:r>
            <a:br>
              <a:rPr lang="en-US" sz="4800" b="1" dirty="0">
                <a:solidFill>
                  <a:schemeClr val="bg1"/>
                </a:solidFill>
                <a:latin typeface="Montserrat" pitchFamily="2" charset="77"/>
              </a:rPr>
            </a:br>
            <a:endParaRPr lang="en-US" sz="4800" b="1" dirty="0">
              <a:solidFill>
                <a:schemeClr val="bg1"/>
              </a:solidFill>
              <a:latin typeface="Montserrat" pitchFamily="2" charset="77"/>
            </a:endParaRPr>
          </a:p>
        </p:txBody>
      </p:sp>
      <p:sp>
        <p:nvSpPr>
          <p:cNvPr id="3" name="Subtitle 2"/>
          <p:cNvSpPr>
            <a:spLocks noGrp="1"/>
          </p:cNvSpPr>
          <p:nvPr>
            <p:ph type="subTitle" idx="4294967295"/>
          </p:nvPr>
        </p:nvSpPr>
        <p:spPr>
          <a:xfrm>
            <a:off x="3694501" y="4715454"/>
            <a:ext cx="7766936" cy="1096899"/>
          </a:xfrm>
          <a:prstGeom prst="rect">
            <a:avLst/>
          </a:prstGeom>
        </p:spPr>
        <p:txBody>
          <a:bodyPr>
            <a:noAutofit/>
          </a:bodyPr>
          <a:lstStyle/>
          <a:p>
            <a:pPr marL="0" indent="0" algn="r">
              <a:spcBef>
                <a:spcPts val="600"/>
              </a:spcBef>
              <a:buNone/>
            </a:pPr>
            <a:r>
              <a:rPr lang="en-US" sz="1600" dirty="0">
                <a:solidFill>
                  <a:schemeClr val="bg1"/>
                </a:solidFill>
                <a:latin typeface="Montserrat" pitchFamily="2" charset="77"/>
              </a:rPr>
              <a:t>Presented by </a:t>
            </a:r>
            <a:r>
              <a:rPr lang="ro-MD" sz="1600" dirty="0">
                <a:solidFill>
                  <a:schemeClr val="bg1"/>
                </a:solidFill>
                <a:latin typeface="Montserrat" pitchFamily="2" charset="77"/>
              </a:rPr>
              <a:t>Teodorina</a:t>
            </a:r>
            <a:r>
              <a:rPr lang="en-US" sz="1600" dirty="0">
                <a:solidFill>
                  <a:schemeClr val="bg1"/>
                </a:solidFill>
                <a:latin typeface="Montserrat" pitchFamily="2" charset="77"/>
              </a:rPr>
              <a:t> Goriuc </a:t>
            </a:r>
            <a:r>
              <a:rPr lang="ro-MD" sz="1600" dirty="0">
                <a:solidFill>
                  <a:schemeClr val="bg1"/>
                </a:solidFill>
                <a:latin typeface="Montserrat" pitchFamily="2" charset="77"/>
              </a:rPr>
              <a:t>,</a:t>
            </a:r>
            <a:endParaRPr lang="en-US" sz="1600" dirty="0">
              <a:solidFill>
                <a:schemeClr val="bg1"/>
              </a:solidFill>
              <a:latin typeface="Montserrat" pitchFamily="2" charset="77"/>
            </a:endParaRPr>
          </a:p>
          <a:p>
            <a:pPr marL="0" indent="0" algn="r">
              <a:spcBef>
                <a:spcPts val="600"/>
              </a:spcBef>
              <a:buNone/>
            </a:pPr>
            <a:r>
              <a:rPr lang="en-US" sz="1600" dirty="0">
                <a:solidFill>
                  <a:schemeClr val="bg1"/>
                </a:solidFill>
                <a:latin typeface="Montserrat" pitchFamily="2" charset="77"/>
              </a:rPr>
              <a:t>Head of Administration (Head of Staff)</a:t>
            </a:r>
            <a:endParaRPr lang="ro-MD" sz="1600" dirty="0">
              <a:solidFill>
                <a:schemeClr val="bg1"/>
              </a:solidFill>
              <a:latin typeface="Montserrat" pitchFamily="2" charset="77"/>
            </a:endParaRPr>
          </a:p>
          <a:p>
            <a:pPr marL="0" indent="0" algn="r">
              <a:spcBef>
                <a:spcPts val="600"/>
              </a:spcBef>
              <a:buNone/>
            </a:pPr>
            <a:r>
              <a:rPr lang="ro-MD" sz="1600" dirty="0">
                <a:solidFill>
                  <a:schemeClr val="bg1"/>
                </a:solidFill>
                <a:latin typeface="Montserrat" pitchFamily="2" charset="77"/>
              </a:rPr>
              <a:t>The </a:t>
            </a:r>
            <a:r>
              <a:rPr lang="ro-MD" sz="1600" dirty="0" err="1">
                <a:solidFill>
                  <a:schemeClr val="bg1"/>
                </a:solidFill>
                <a:latin typeface="Montserrat" pitchFamily="2" charset="77"/>
              </a:rPr>
              <a:t>Court</a:t>
            </a:r>
            <a:r>
              <a:rPr lang="ro-MD" sz="1600" dirty="0">
                <a:solidFill>
                  <a:schemeClr val="bg1"/>
                </a:solidFill>
                <a:latin typeface="Montserrat" pitchFamily="2" charset="77"/>
              </a:rPr>
              <a:t> of </a:t>
            </a:r>
            <a:r>
              <a:rPr lang="ro-MD" sz="1600" dirty="0" err="1">
                <a:solidFill>
                  <a:schemeClr val="bg1"/>
                </a:solidFill>
                <a:latin typeface="Montserrat" pitchFamily="2" charset="77"/>
              </a:rPr>
              <a:t>Accounts</a:t>
            </a:r>
            <a:r>
              <a:rPr lang="ro-MD" sz="1600" dirty="0">
                <a:solidFill>
                  <a:schemeClr val="bg1"/>
                </a:solidFill>
                <a:latin typeface="Montserrat" pitchFamily="2" charset="77"/>
              </a:rPr>
              <a:t> of </a:t>
            </a:r>
            <a:r>
              <a:rPr lang="ro-MD" sz="1600" dirty="0" err="1">
                <a:solidFill>
                  <a:schemeClr val="bg1"/>
                </a:solidFill>
                <a:latin typeface="Montserrat" pitchFamily="2" charset="77"/>
              </a:rPr>
              <a:t>the</a:t>
            </a:r>
            <a:r>
              <a:rPr lang="ro-MD" sz="1600" dirty="0">
                <a:solidFill>
                  <a:schemeClr val="bg1"/>
                </a:solidFill>
                <a:latin typeface="Montserrat" pitchFamily="2" charset="77"/>
              </a:rPr>
              <a:t> Republic of Moldova (</a:t>
            </a:r>
            <a:r>
              <a:rPr lang="ro-MD" sz="1600" dirty="0" err="1">
                <a:solidFill>
                  <a:schemeClr val="bg1"/>
                </a:solidFill>
                <a:latin typeface="Montserrat" pitchFamily="2" charset="77"/>
              </a:rPr>
              <a:t>CoARM</a:t>
            </a:r>
            <a:r>
              <a:rPr lang="ro-MD" sz="1600" dirty="0">
                <a:solidFill>
                  <a:schemeClr val="bg1"/>
                </a:solidFill>
                <a:latin typeface="Montserrat" pitchFamily="2" charset="77"/>
              </a:rPr>
              <a:t>)</a:t>
            </a:r>
            <a:endParaRPr lang="en-US" sz="1600" dirty="0">
              <a:solidFill>
                <a:schemeClr val="bg1"/>
              </a:solidFill>
              <a:latin typeface="Montserrat" pitchFamily="2" charset="77"/>
            </a:endParaRPr>
          </a:p>
        </p:txBody>
      </p:sp>
    </p:spTree>
    <p:extLst>
      <p:ext uri="{BB962C8B-B14F-4D97-AF65-F5344CB8AC3E}">
        <p14:creationId xmlns:p14="http://schemas.microsoft.com/office/powerpoint/2010/main" val="10918248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Fac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TotalTime>
  <Words>1775</Words>
  <Application>Microsoft Office PowerPoint</Application>
  <PresentationFormat>Widescreen</PresentationFormat>
  <Paragraphs>205</Paragraphs>
  <Slides>20</Slides>
  <Notes>13</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20</vt:i4>
      </vt:variant>
    </vt:vector>
  </HeadingPairs>
  <TitlesOfParts>
    <vt:vector size="36" baseType="lpstr">
      <vt:lpstr>Aptos</vt:lpstr>
      <vt:lpstr>Aptos Display</vt:lpstr>
      <vt:lpstr>Arial</vt:lpstr>
      <vt:lpstr>Calibri</vt:lpstr>
      <vt:lpstr>Courier New</vt:lpstr>
      <vt:lpstr>Montserrat</vt:lpstr>
      <vt:lpstr>Montserrat Medium</vt:lpstr>
      <vt:lpstr>Montserrat SemiBold</vt:lpstr>
      <vt:lpstr>Public Sans SemiBold</vt:lpstr>
      <vt:lpstr>Serif</vt:lpstr>
      <vt:lpstr>Source Sans 3</vt:lpstr>
      <vt:lpstr>Source Sans Pro</vt:lpstr>
      <vt:lpstr>Trebuchet MS</vt:lpstr>
      <vt:lpstr>Wingdings 3</vt:lpstr>
      <vt:lpstr>Office Theme</vt:lpstr>
      <vt:lpstr>Facet</vt:lpstr>
      <vt:lpstr>    WELCOME TO WEBINAR 2   The value of HR – how strategic HR can                           help your SAI succeed   </vt:lpstr>
      <vt:lpstr>PowerPoint Presentation</vt:lpstr>
      <vt:lpstr>ISSAI 150: THE FOUR REQUIREMENTS</vt:lpstr>
      <vt:lpstr>GUID 1950: BUILDING A COMPETENCY FRAMEWORK</vt:lpstr>
      <vt:lpstr>GUID 1951: BUILDING DEVELOPMENT PATHWAYS</vt:lpstr>
      <vt:lpstr>CBC HR MANAGEMENT GUIDE</vt:lpstr>
      <vt:lpstr>INTERACTIVE SEGMENT</vt:lpstr>
      <vt:lpstr>SAI PMF (DOMAIN E): CHECKING HR IN PRACTICE</vt:lpstr>
      <vt:lpstr>Competency  Framework A perfect start for successful practical implementation           of ISSAI 150 The SAI Moldova Experience   </vt:lpstr>
      <vt:lpstr>What is a Competency Framework?</vt:lpstr>
      <vt:lpstr>What is a Competency Framework?</vt:lpstr>
      <vt:lpstr>CoARM competency framework</vt:lpstr>
      <vt:lpstr>The system of professional competencies is a set of tools related to human resources management within a Supreme Audit Institution , being applicable throughout the life cycle of an employee within the institution. </vt:lpstr>
      <vt:lpstr>PowerPoint Presentation</vt:lpstr>
      <vt:lpstr>Challenges and lessons learned</vt:lpstr>
      <vt:lpstr>What worked well</vt:lpstr>
      <vt:lpstr>Added value of the implementation of the CF</vt:lpstr>
      <vt:lpstr>Q&amp;A  </vt:lpstr>
      <vt:lpstr>SUPPORT, NETWORKS, AND NEXT STEPS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Nadia Sinovich</dc:creator>
  <cp:lastModifiedBy>Cobus Botes (SM)</cp:lastModifiedBy>
  <cp:revision>14</cp:revision>
  <dcterms:created xsi:type="dcterms:W3CDTF">2025-06-23T13:38:28Z</dcterms:created>
  <dcterms:modified xsi:type="dcterms:W3CDTF">2026-03-18T07:47:13Z</dcterms:modified>
</cp:coreProperties>
</file>